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39"/>
  </p:handoutMasterIdLst>
  <p:sldIdLst>
    <p:sldId id="256" r:id="rId3"/>
    <p:sldId id="551" r:id="rId4"/>
    <p:sldId id="552" r:id="rId5"/>
    <p:sldId id="553" r:id="rId6"/>
    <p:sldId id="554" r:id="rId7"/>
    <p:sldId id="555" r:id="rId8"/>
    <p:sldId id="556" r:id="rId9"/>
    <p:sldId id="557" r:id="rId10"/>
    <p:sldId id="558" r:id="rId11"/>
    <p:sldId id="559" r:id="rId12"/>
    <p:sldId id="560" r:id="rId13"/>
    <p:sldId id="561" r:id="rId14"/>
    <p:sldId id="562" r:id="rId15"/>
    <p:sldId id="563" r:id="rId17"/>
    <p:sldId id="564" r:id="rId18"/>
    <p:sldId id="514" r:id="rId19"/>
    <p:sldId id="515" r:id="rId20"/>
    <p:sldId id="516" r:id="rId21"/>
    <p:sldId id="268" r:id="rId22"/>
    <p:sldId id="517" r:id="rId23"/>
    <p:sldId id="518" r:id="rId24"/>
    <p:sldId id="536" r:id="rId25"/>
    <p:sldId id="537" r:id="rId26"/>
    <p:sldId id="538" r:id="rId27"/>
    <p:sldId id="526" r:id="rId28"/>
    <p:sldId id="529" r:id="rId29"/>
    <p:sldId id="530" r:id="rId30"/>
    <p:sldId id="539" r:id="rId31"/>
    <p:sldId id="547" r:id="rId32"/>
    <p:sldId id="548" r:id="rId33"/>
    <p:sldId id="549" r:id="rId34"/>
    <p:sldId id="550" r:id="rId35"/>
    <p:sldId id="544" r:id="rId36"/>
    <p:sldId id="545" r:id="rId37"/>
    <p:sldId id="546" r:id="rId38"/>
  </p:sldIdLst>
  <p:sldSz cx="6858000" cy="9906000" type="A4"/>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张捷" initials="张"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A6968"/>
    <a:srgbClr val="2D9799"/>
    <a:srgbClr val="B4C7E7"/>
    <a:srgbClr val="E2F0D9"/>
    <a:srgbClr val="FBE5D6"/>
    <a:srgbClr val="FFF7DF"/>
    <a:srgbClr val="DAE3F3"/>
    <a:srgbClr val="CAE3E4"/>
    <a:srgbClr val="3F7A7D"/>
    <a:srgbClr val="5EAA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6" autoAdjust="0"/>
    <p:restoredTop sz="94660"/>
  </p:normalViewPr>
  <p:slideViewPr>
    <p:cSldViewPr snapToGrid="0">
      <p:cViewPr>
        <p:scale>
          <a:sx n="100" d="100"/>
          <a:sy n="100" d="100"/>
        </p:scale>
        <p:origin x="1781" y="-2400"/>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tags" Target="tags/tag124.xml"/><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handoutMaster" Target="handoutMasters/handoutMaster1.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C591F81-C46E-4033-A5A2-AF0183344198}" type="doc">
      <dgm:prSet loTypeId="urn:microsoft.com/office/officeart/2005/8/layout/vList6" loCatId="process" qsTypeId="urn:microsoft.com/office/officeart/2005/8/quickstyle/simple1#2" qsCatId="simple" csTypeId="urn:microsoft.com/office/officeart/2005/8/colors/accent1_2#2" csCatId="accent1" phldr="1"/>
      <dgm:spPr/>
      <dgm:t>
        <a:bodyPr/>
        <a:lstStyle/>
        <a:p>
          <a:endParaRPr lang="zh-CN" altLang="en-US"/>
        </a:p>
      </dgm:t>
    </dgm:pt>
    <dgm:pt modelId="{0C4F5FB6-7C83-4702-9560-64FEE3B81B26}">
      <dgm:prSet phldrT="[文本]" phldr="0" custT="1"/>
      <dgm:spPr>
        <a:solidFill>
          <a:srgbClr val="5EAAAE"/>
        </a:solidFill>
      </dgm:spPr>
      <dgm:t>
        <a:bodyPr vert="horz" wrap="square"/>
        <a:lstStyle/>
        <a:p>
          <a:pPr>
            <a:lnSpc>
              <a:spcPts val="2900"/>
            </a:lnSpc>
            <a:spcBef>
              <a:spcPct val="0"/>
            </a:spcBef>
            <a:spcAft>
              <a:spcPts val="0"/>
            </a:spcAft>
          </a:pPr>
          <a:r>
            <a:rPr lang="zh-CN" altLang="en-US" sz="1600" b="1" dirty="0">
              <a:latin typeface="微软雅黑" panose="020B0503020204020204" pitchFamily="34" charset="-122"/>
              <a:ea typeface="微软雅黑" panose="020B0503020204020204" pitchFamily="34" charset="-122"/>
            </a:rPr>
            <a:t>耕地</a:t>
          </a:r>
        </a:p>
        <a:p>
          <a:pPr>
            <a:lnSpc>
              <a:spcPts val="2900"/>
            </a:lnSpc>
            <a:spcBef>
              <a:spcPct val="0"/>
            </a:spcBef>
            <a:spcAft>
              <a:spcPts val="0"/>
            </a:spcAft>
          </a:pPr>
          <a:r>
            <a:rPr lang="zh-CN" altLang="en-US" sz="1200" b="1" dirty="0">
              <a:latin typeface="微软雅黑" panose="020B0503020204020204" pitchFamily="34" charset="-122"/>
              <a:ea typeface="微软雅黑" panose="020B0503020204020204" pitchFamily="34" charset="-122"/>
            </a:rPr>
            <a:t>永久基本农田保护红线</a:t>
          </a:r>
        </a:p>
      </dgm:t>
    </dgm:pt>
    <dgm:pt modelId="{A1B5E8BE-73EF-4595-A14B-3C94BE86602A}" cxnId="{AE68B7F9-FAB7-4146-A761-4E630BACAD90}" type="parTrans">
      <dgm:prSet/>
      <dgm:spPr/>
      <dgm:t>
        <a:bodyPr/>
        <a:lstStyle/>
        <a:p>
          <a:endParaRPr lang="zh-CN" altLang="en-US" sz="2400"/>
        </a:p>
      </dgm:t>
    </dgm:pt>
    <dgm:pt modelId="{B3B79A74-737E-4ACB-B316-6251BA773D28}" cxnId="{AE68B7F9-FAB7-4146-A761-4E630BACAD90}" type="sibTrans">
      <dgm:prSet/>
      <dgm:spPr/>
      <dgm:t>
        <a:bodyPr/>
        <a:lstStyle/>
        <a:p>
          <a:endParaRPr lang="zh-CN" altLang="en-US" sz="2400"/>
        </a:p>
      </dgm:t>
    </dgm:pt>
    <dgm:pt modelId="{0BE9DE99-2C5D-4D12-A9AC-DFA2C869697E}">
      <dgm:prSet phldrT="[文本]" custT="1"/>
      <dgm:spPr>
        <a:solidFill>
          <a:srgbClr val="CAE3E4">
            <a:alpha val="50196"/>
          </a:srgbClr>
        </a:solidFill>
      </dgm:spPr>
      <dgm:t>
        <a:bodyPr/>
        <a:lstStyle/>
        <a:p>
          <a:pPr>
            <a:lnSpc>
              <a:spcPts val="2000"/>
            </a:lnSpc>
            <a:spcAft>
              <a:spcPts val="0"/>
            </a:spcAft>
          </a:pPr>
          <a:r>
            <a:rPr lang="zh-CN" altLang="en-US" sz="1400" dirty="0">
              <a:solidFill>
                <a:srgbClr val="3F7A7D"/>
              </a:solidFill>
              <a:latin typeface="微软雅黑" panose="020B0503020204020204" pitchFamily="34" charset="-122"/>
              <a:ea typeface="微软雅黑" panose="020B0503020204020204" pitchFamily="34" charset="-122"/>
            </a:rPr>
            <a:t>现状耕地应划尽划、应保尽保，带位置落实耕保任务</a:t>
          </a:r>
        </a:p>
      </dgm:t>
    </dgm:pt>
    <dgm:pt modelId="{E8A98AE4-ED18-43AC-AAAE-52DB1DB80C82}" cxnId="{B264EBC8-FDA3-4AB4-B997-FBE9B4796E3D}" type="parTrans">
      <dgm:prSet/>
      <dgm:spPr/>
      <dgm:t>
        <a:bodyPr/>
        <a:lstStyle/>
        <a:p>
          <a:endParaRPr lang="zh-CN" altLang="en-US" sz="2400"/>
        </a:p>
      </dgm:t>
    </dgm:pt>
    <dgm:pt modelId="{3B7345FD-F8D6-4D5F-8617-D13D51D8B3E2}" cxnId="{B264EBC8-FDA3-4AB4-B997-FBE9B4796E3D}" type="sibTrans">
      <dgm:prSet/>
      <dgm:spPr/>
      <dgm:t>
        <a:bodyPr/>
        <a:lstStyle/>
        <a:p>
          <a:endParaRPr lang="zh-CN" altLang="en-US" sz="2400"/>
        </a:p>
      </dgm:t>
    </dgm:pt>
    <dgm:pt modelId="{B4D1B8CD-7B4B-4B92-BF9C-FC18FAE45696}">
      <dgm:prSet phldrT="[文本]" custT="1"/>
      <dgm:spPr>
        <a:solidFill>
          <a:srgbClr val="CAE3E4">
            <a:alpha val="50196"/>
          </a:srgbClr>
        </a:solidFill>
      </dgm:spPr>
      <dgm:t>
        <a:bodyPr/>
        <a:lstStyle/>
        <a:p>
          <a:pPr>
            <a:lnSpc>
              <a:spcPts val="2000"/>
            </a:lnSpc>
            <a:spcAft>
              <a:spcPts val="0"/>
            </a:spcAft>
          </a:pPr>
          <a:r>
            <a:rPr lang="zh-CN" altLang="en-US" sz="1400" dirty="0">
              <a:solidFill>
                <a:srgbClr val="3F7A7D"/>
              </a:solidFill>
              <a:latin typeface="微软雅黑" panose="020B0503020204020204" pitchFamily="34" charset="-122"/>
              <a:ea typeface="微软雅黑" panose="020B0503020204020204" pitchFamily="34" charset="-122"/>
            </a:rPr>
            <a:t>保障耕地数量不低于保护目标，确定耕地严格保护和重点恢复区域；严格规范永久基本农田上农业生产经营活动</a:t>
          </a:r>
        </a:p>
      </dgm:t>
    </dgm:pt>
    <dgm:pt modelId="{F479C741-143E-41A5-8AC0-895DEFF79B11}" cxnId="{ECD205FC-AC0F-4824-A342-DE8EA1080683}" type="parTrans">
      <dgm:prSet/>
      <dgm:spPr/>
      <dgm:t>
        <a:bodyPr/>
        <a:lstStyle/>
        <a:p>
          <a:endParaRPr lang="zh-CN" altLang="en-US" sz="2400"/>
        </a:p>
      </dgm:t>
    </dgm:pt>
    <dgm:pt modelId="{B346BAD7-65B2-4B0C-8D1E-DF8E1BC6427F}" cxnId="{ECD205FC-AC0F-4824-A342-DE8EA1080683}" type="sibTrans">
      <dgm:prSet/>
      <dgm:spPr/>
      <dgm:t>
        <a:bodyPr/>
        <a:lstStyle/>
        <a:p>
          <a:endParaRPr lang="zh-CN" altLang="en-US" sz="2400"/>
        </a:p>
      </dgm:t>
    </dgm:pt>
    <dgm:pt modelId="{AA8617FE-E36B-45A1-A107-3879BF82924E}">
      <dgm:prSet phldrT="[文本]" custT="1"/>
      <dgm:spPr>
        <a:solidFill>
          <a:srgbClr val="5EAAAE"/>
        </a:solidFill>
      </dgm:spPr>
      <dgm:t>
        <a:bodyPr/>
        <a:lstStyle/>
        <a:p>
          <a:r>
            <a:rPr lang="zh-CN" altLang="en-US" sz="1600" b="1" dirty="0">
              <a:latin typeface="微软雅黑" panose="020B0503020204020204" pitchFamily="34" charset="-122"/>
              <a:ea typeface="微软雅黑" panose="020B0503020204020204" pitchFamily="34" charset="-122"/>
            </a:rPr>
            <a:t>生态保护红线</a:t>
          </a:r>
        </a:p>
      </dgm:t>
    </dgm:pt>
    <dgm:pt modelId="{C7800C64-A59F-4BDA-BFDD-A8B0F558BE7F}" cxnId="{D7EA1FE9-E703-4516-8A59-CFEEDCDE636F}" type="parTrans">
      <dgm:prSet/>
      <dgm:spPr/>
      <dgm:t>
        <a:bodyPr/>
        <a:lstStyle/>
        <a:p>
          <a:endParaRPr lang="zh-CN" altLang="en-US" sz="2400"/>
        </a:p>
      </dgm:t>
    </dgm:pt>
    <dgm:pt modelId="{7175DBD7-1090-4C32-ACF3-D50403AD344C}" cxnId="{D7EA1FE9-E703-4516-8A59-CFEEDCDE636F}" type="sibTrans">
      <dgm:prSet/>
      <dgm:spPr/>
      <dgm:t>
        <a:bodyPr/>
        <a:lstStyle/>
        <a:p>
          <a:endParaRPr lang="zh-CN" altLang="en-US" sz="2400"/>
        </a:p>
      </dgm:t>
    </dgm:pt>
    <dgm:pt modelId="{FF315369-518C-4D27-8995-0B085338FB4C}">
      <dgm:prSet phldrT="[文本]" custT="1"/>
      <dgm:spPr>
        <a:solidFill>
          <a:srgbClr val="CAE3E4">
            <a:alpha val="50196"/>
          </a:srgbClr>
        </a:solidFill>
      </dgm:spPr>
      <dgm:t>
        <a:bodyPr/>
        <a:lstStyle/>
        <a:p>
          <a:pPr>
            <a:lnSpc>
              <a:spcPts val="2000"/>
            </a:lnSpc>
            <a:spcAft>
              <a:spcPts val="0"/>
            </a:spcAft>
          </a:pPr>
          <a:r>
            <a:rPr lang="zh-CN" altLang="en-US" sz="1400" dirty="0">
              <a:solidFill>
                <a:srgbClr val="3F7A7D"/>
              </a:solidFill>
              <a:latin typeface="微软雅黑" panose="020B0503020204020204" pitchFamily="34" charset="-122"/>
              <a:ea typeface="微软雅黑" panose="020B0503020204020204" pitchFamily="34" charset="-122"/>
            </a:rPr>
            <a:t>将生态功能极重要、生态环境极敏感脆弱的地区划入生态保护红线</a:t>
          </a:r>
          <a:endParaRPr lang="zh-CN" altLang="en-US" sz="1400" dirty="0">
            <a:solidFill>
              <a:srgbClr val="3F7A7D"/>
            </a:solidFill>
          </a:endParaRPr>
        </a:p>
      </dgm:t>
    </dgm:pt>
    <dgm:pt modelId="{17B86D7C-1C3D-4D96-A5DB-89D2A8C89D1A}" cxnId="{A66D7608-8A26-4F62-97C5-21BCF89D28F1}" type="parTrans">
      <dgm:prSet/>
      <dgm:spPr/>
      <dgm:t>
        <a:bodyPr/>
        <a:lstStyle/>
        <a:p>
          <a:endParaRPr lang="zh-CN" altLang="en-US" sz="2400"/>
        </a:p>
      </dgm:t>
    </dgm:pt>
    <dgm:pt modelId="{5CBA25CB-5EF2-4E8D-B8A0-5452D25D16C8}" cxnId="{A66D7608-8A26-4F62-97C5-21BCF89D28F1}" type="sibTrans">
      <dgm:prSet/>
      <dgm:spPr/>
      <dgm:t>
        <a:bodyPr/>
        <a:lstStyle/>
        <a:p>
          <a:endParaRPr lang="zh-CN" altLang="en-US" sz="2400"/>
        </a:p>
      </dgm:t>
    </dgm:pt>
    <dgm:pt modelId="{A22402E8-B780-4662-8A39-CB7006E765F5}">
      <dgm:prSet phldrT="[文本]" custT="1"/>
      <dgm:spPr>
        <a:solidFill>
          <a:srgbClr val="CAE3E4">
            <a:alpha val="50196"/>
          </a:srgbClr>
        </a:solidFill>
      </dgm:spPr>
      <dgm:t>
        <a:bodyPr/>
        <a:lstStyle/>
        <a:p>
          <a:pPr>
            <a:lnSpc>
              <a:spcPts val="2000"/>
            </a:lnSpc>
            <a:spcAft>
              <a:spcPts val="0"/>
            </a:spcAft>
          </a:pPr>
          <a:r>
            <a:rPr lang="zh-CN" altLang="en-US" sz="1400" dirty="0">
              <a:solidFill>
                <a:srgbClr val="3F7A7D"/>
              </a:solidFill>
              <a:latin typeface="微软雅黑" panose="020B0503020204020204" pitchFamily="34" charset="-122"/>
              <a:ea typeface="微软雅黑" panose="020B0503020204020204" pitchFamily="34" charset="-122"/>
            </a:rPr>
            <a:t>划定自然保护地</a:t>
          </a:r>
          <a:r>
            <a:rPr lang="en-US" altLang="en-US" sz="1400" dirty="0">
              <a:solidFill>
                <a:srgbClr val="3F7A7D"/>
              </a:solidFill>
              <a:latin typeface="微软雅黑" panose="020B0503020204020204" pitchFamily="34" charset="-122"/>
              <a:ea typeface="微软雅黑" panose="020B0503020204020204" pitchFamily="34" charset="-122"/>
            </a:rPr>
            <a:t>1</a:t>
          </a:r>
          <a:r>
            <a:rPr lang="zh-CN" altLang="en-US" sz="1400" dirty="0">
              <a:solidFill>
                <a:srgbClr val="3F7A7D"/>
              </a:solidFill>
              <a:latin typeface="微软雅黑" panose="020B0503020204020204" pitchFamily="34" charset="-122"/>
              <a:ea typeface="微软雅黑" panose="020B0503020204020204" pitchFamily="34" charset="-122"/>
            </a:rPr>
            <a:t>处，即安徽三汊河国家湿地公园</a:t>
          </a:r>
          <a:endParaRPr lang="zh-CN" altLang="en-US" sz="1400" dirty="0">
            <a:solidFill>
              <a:srgbClr val="3F7A7D"/>
            </a:solidFill>
          </a:endParaRPr>
        </a:p>
      </dgm:t>
    </dgm:pt>
    <dgm:pt modelId="{66454F13-F656-4DC6-B19C-B53583391075}" cxnId="{E76A1FE6-D9A0-4FCC-8BF3-4DF2B0881584}" type="parTrans">
      <dgm:prSet/>
      <dgm:spPr/>
      <dgm:t>
        <a:bodyPr/>
        <a:lstStyle/>
        <a:p>
          <a:endParaRPr lang="zh-CN" altLang="en-US" sz="2400"/>
        </a:p>
      </dgm:t>
    </dgm:pt>
    <dgm:pt modelId="{F0F480CB-B180-4A18-8248-1CD0E0F92985}" cxnId="{E76A1FE6-D9A0-4FCC-8BF3-4DF2B0881584}" type="sibTrans">
      <dgm:prSet/>
      <dgm:spPr/>
      <dgm:t>
        <a:bodyPr/>
        <a:lstStyle/>
        <a:p>
          <a:endParaRPr lang="zh-CN" altLang="en-US" sz="2400"/>
        </a:p>
      </dgm:t>
    </dgm:pt>
    <dgm:pt modelId="{AA65F3C5-EABE-467C-BC6D-C3CFBBC55A9A}">
      <dgm:prSet phldrT="[文本]" custT="1"/>
      <dgm:spPr>
        <a:solidFill>
          <a:srgbClr val="5EAAAE"/>
        </a:solidFill>
      </dgm:spPr>
      <dgm:t>
        <a:bodyPr/>
        <a:lstStyle/>
        <a:p>
          <a:r>
            <a:rPr lang="zh-CN" altLang="en-US" sz="1600" b="1" dirty="0">
              <a:latin typeface="微软雅黑" panose="020B0503020204020204" pitchFamily="34" charset="-122"/>
              <a:ea typeface="微软雅黑" panose="020B0503020204020204" pitchFamily="34" charset="-122"/>
            </a:rPr>
            <a:t>城镇开发边界</a:t>
          </a:r>
        </a:p>
      </dgm:t>
    </dgm:pt>
    <dgm:pt modelId="{DA8386A9-2EB4-48A8-8B8C-285A4D8E713D}" cxnId="{F20EC3B0-B580-44DC-B226-FDE5E2B8EB33}" type="parTrans">
      <dgm:prSet/>
      <dgm:spPr/>
      <dgm:t>
        <a:bodyPr/>
        <a:lstStyle/>
        <a:p>
          <a:endParaRPr lang="zh-CN" altLang="en-US" sz="2400"/>
        </a:p>
      </dgm:t>
    </dgm:pt>
    <dgm:pt modelId="{ECC94B24-4F4D-430E-8800-C41F238CA18D}" cxnId="{F20EC3B0-B580-44DC-B226-FDE5E2B8EB33}" type="sibTrans">
      <dgm:prSet/>
      <dgm:spPr/>
      <dgm:t>
        <a:bodyPr/>
        <a:lstStyle/>
        <a:p>
          <a:endParaRPr lang="zh-CN" altLang="en-US" sz="2400"/>
        </a:p>
      </dgm:t>
    </dgm:pt>
    <dgm:pt modelId="{3D90F434-4C45-4E45-9073-0683B8FBAD87}">
      <dgm:prSet phldrT="[文本]" custT="1"/>
      <dgm:spPr>
        <a:solidFill>
          <a:srgbClr val="CAE3E4">
            <a:alpha val="50196"/>
          </a:srgbClr>
        </a:solidFill>
      </dgm:spPr>
      <dgm:t>
        <a:bodyPr/>
        <a:lstStyle/>
        <a:p>
          <a:pPr>
            <a:lnSpc>
              <a:spcPts val="2000"/>
            </a:lnSpc>
            <a:spcAft>
              <a:spcPts val="0"/>
            </a:spcAft>
          </a:pPr>
          <a:r>
            <a:rPr lang="zh-CN" altLang="en-US" sz="1400" dirty="0">
              <a:solidFill>
                <a:srgbClr val="3F7A7D"/>
              </a:solidFill>
              <a:latin typeface="微软雅黑" panose="020B0503020204020204" pitchFamily="34" charset="-122"/>
              <a:ea typeface="微软雅黑" panose="020B0503020204020204" pitchFamily="34" charset="-122"/>
            </a:rPr>
            <a:t>将现状及规划的集中连片的城镇建设用地、各类非农产业园区、以及国家与省市重大建设项目用地纳入城镇开发边界</a:t>
          </a:r>
          <a:endParaRPr lang="zh-CN" altLang="en-US" sz="1400" dirty="0">
            <a:solidFill>
              <a:srgbClr val="3F7A7D"/>
            </a:solidFill>
          </a:endParaRPr>
        </a:p>
      </dgm:t>
    </dgm:pt>
    <dgm:pt modelId="{93CD31D7-F340-461E-B353-99AC22750764}" cxnId="{9FB3ABE5-9593-4A21-A934-D2F11D7A8374}" type="parTrans">
      <dgm:prSet/>
      <dgm:spPr/>
      <dgm:t>
        <a:bodyPr/>
        <a:lstStyle/>
        <a:p>
          <a:endParaRPr lang="zh-CN" altLang="en-US" sz="2400"/>
        </a:p>
      </dgm:t>
    </dgm:pt>
    <dgm:pt modelId="{310C3C6A-C787-46A0-A1C4-62890B816727}" cxnId="{9FB3ABE5-9593-4A21-A934-D2F11D7A8374}" type="sibTrans">
      <dgm:prSet/>
      <dgm:spPr/>
      <dgm:t>
        <a:bodyPr/>
        <a:lstStyle/>
        <a:p>
          <a:endParaRPr lang="zh-CN" altLang="en-US" sz="2400"/>
        </a:p>
      </dgm:t>
    </dgm:pt>
    <dgm:pt modelId="{AE083B1F-6F6E-477E-8541-6CB60800F4B9}" type="pres">
      <dgm:prSet presAssocID="{AC591F81-C46E-4033-A5A2-AF0183344198}" presName="Name0" presStyleCnt="0">
        <dgm:presLayoutVars>
          <dgm:dir/>
          <dgm:animLvl val="lvl"/>
          <dgm:resizeHandles/>
        </dgm:presLayoutVars>
      </dgm:prSet>
      <dgm:spPr/>
      <dgm:t>
        <a:bodyPr/>
        <a:lstStyle/>
        <a:p>
          <a:endParaRPr lang="zh-CN" altLang="en-US"/>
        </a:p>
      </dgm:t>
    </dgm:pt>
    <dgm:pt modelId="{C04AAA54-6D98-40EE-A20B-22BC3159A30A}" type="pres">
      <dgm:prSet presAssocID="{0C4F5FB6-7C83-4702-9560-64FEE3B81B26}" presName="linNode" presStyleCnt="0"/>
      <dgm:spPr/>
    </dgm:pt>
    <dgm:pt modelId="{A341CFCC-74C2-4143-8F3F-CF1256760544}" type="pres">
      <dgm:prSet presAssocID="{0C4F5FB6-7C83-4702-9560-64FEE3B81B26}" presName="parentShp" presStyleLbl="node1" presStyleIdx="0" presStyleCnt="3" custScaleX="66430" custScaleY="109124">
        <dgm:presLayoutVars>
          <dgm:bulletEnabled val="1"/>
        </dgm:presLayoutVars>
      </dgm:prSet>
      <dgm:spPr/>
      <dgm:t>
        <a:bodyPr/>
        <a:lstStyle/>
        <a:p>
          <a:endParaRPr lang="zh-CN" altLang="en-US"/>
        </a:p>
      </dgm:t>
    </dgm:pt>
    <dgm:pt modelId="{5BCE58C1-4806-428E-9877-0AC7F39C4B79}" type="pres">
      <dgm:prSet presAssocID="{0C4F5FB6-7C83-4702-9560-64FEE3B81B26}" presName="childShp" presStyleLbl="bgAccFollowNode1" presStyleIdx="0" presStyleCnt="3" custScaleX="109051" custScaleY="134121">
        <dgm:presLayoutVars>
          <dgm:bulletEnabled val="1"/>
        </dgm:presLayoutVars>
      </dgm:prSet>
      <dgm:spPr>
        <a:prstGeom prst="roundRect">
          <a:avLst/>
        </a:prstGeom>
      </dgm:spPr>
      <dgm:t>
        <a:bodyPr/>
        <a:lstStyle/>
        <a:p>
          <a:endParaRPr lang="zh-CN" altLang="en-US"/>
        </a:p>
      </dgm:t>
    </dgm:pt>
    <dgm:pt modelId="{D6CE0D27-4FD0-4980-9AD7-5E6D2C86A894}" type="pres">
      <dgm:prSet presAssocID="{B3B79A74-737E-4ACB-B316-6251BA773D28}" presName="spacing" presStyleCnt="0"/>
      <dgm:spPr/>
    </dgm:pt>
    <dgm:pt modelId="{F5966C8A-6CA0-41D7-9EA1-D807DBA75323}" type="pres">
      <dgm:prSet presAssocID="{AA8617FE-E36B-45A1-A107-3879BF82924E}" presName="linNode" presStyleCnt="0"/>
      <dgm:spPr/>
    </dgm:pt>
    <dgm:pt modelId="{B1F40CEF-5D83-4404-BA4D-A06B3E1CA019}" type="pres">
      <dgm:prSet presAssocID="{AA8617FE-E36B-45A1-A107-3879BF82924E}" presName="parentShp" presStyleLbl="node1" presStyleIdx="1" presStyleCnt="3" custScaleX="68168">
        <dgm:presLayoutVars>
          <dgm:bulletEnabled val="1"/>
        </dgm:presLayoutVars>
      </dgm:prSet>
      <dgm:spPr/>
      <dgm:t>
        <a:bodyPr/>
        <a:lstStyle/>
        <a:p>
          <a:endParaRPr lang="zh-CN" altLang="en-US"/>
        </a:p>
      </dgm:t>
    </dgm:pt>
    <dgm:pt modelId="{ECFB206A-7077-4765-9DD3-82AC61BD8497}" type="pres">
      <dgm:prSet presAssocID="{AA8617FE-E36B-45A1-A107-3879BF82924E}" presName="childShp" presStyleLbl="bgAccFollowNode1" presStyleIdx="1" presStyleCnt="3" custScaleX="109051">
        <dgm:presLayoutVars>
          <dgm:bulletEnabled val="1"/>
        </dgm:presLayoutVars>
      </dgm:prSet>
      <dgm:spPr>
        <a:prstGeom prst="roundRect">
          <a:avLst/>
        </a:prstGeom>
      </dgm:spPr>
      <dgm:t>
        <a:bodyPr/>
        <a:lstStyle/>
        <a:p>
          <a:endParaRPr lang="zh-CN" altLang="en-US"/>
        </a:p>
      </dgm:t>
    </dgm:pt>
    <dgm:pt modelId="{8591936A-2434-4E06-BBED-DAFB96B18016}" type="pres">
      <dgm:prSet presAssocID="{7175DBD7-1090-4C32-ACF3-D50403AD344C}" presName="spacing" presStyleCnt="0"/>
      <dgm:spPr/>
    </dgm:pt>
    <dgm:pt modelId="{F212F134-12FE-4E52-8F3E-345E591027FA}" type="pres">
      <dgm:prSet presAssocID="{AA65F3C5-EABE-467C-BC6D-C3CFBBC55A9A}" presName="linNode" presStyleCnt="0"/>
      <dgm:spPr/>
    </dgm:pt>
    <dgm:pt modelId="{7BD38A00-D306-4D43-A761-4EB24B7DDC7C}" type="pres">
      <dgm:prSet presAssocID="{AA65F3C5-EABE-467C-BC6D-C3CFBBC55A9A}" presName="parentShp" presStyleLbl="node1" presStyleIdx="2" presStyleCnt="3" custScaleX="67022">
        <dgm:presLayoutVars>
          <dgm:bulletEnabled val="1"/>
        </dgm:presLayoutVars>
      </dgm:prSet>
      <dgm:spPr/>
      <dgm:t>
        <a:bodyPr/>
        <a:lstStyle/>
        <a:p>
          <a:endParaRPr lang="zh-CN" altLang="en-US"/>
        </a:p>
      </dgm:t>
    </dgm:pt>
    <dgm:pt modelId="{D33F2E90-F73A-4E32-995A-56744E26C951}" type="pres">
      <dgm:prSet presAssocID="{AA65F3C5-EABE-467C-BC6D-C3CFBBC55A9A}" presName="childShp" presStyleLbl="bgAccFollowNode1" presStyleIdx="2" presStyleCnt="3" custScaleX="109051">
        <dgm:presLayoutVars>
          <dgm:bulletEnabled val="1"/>
        </dgm:presLayoutVars>
      </dgm:prSet>
      <dgm:spPr>
        <a:prstGeom prst="roundRect">
          <a:avLst/>
        </a:prstGeom>
      </dgm:spPr>
      <dgm:t>
        <a:bodyPr/>
        <a:lstStyle/>
        <a:p>
          <a:endParaRPr lang="zh-CN" altLang="en-US"/>
        </a:p>
      </dgm:t>
    </dgm:pt>
  </dgm:ptLst>
  <dgm:cxnLst>
    <dgm:cxn modelId="{D02F77B3-8F14-446F-9351-A2DDC600902F}" type="presOf" srcId="{0C4F5FB6-7C83-4702-9560-64FEE3B81B26}" destId="{A341CFCC-74C2-4143-8F3F-CF1256760544}" srcOrd="0" destOrd="0" presId="urn:microsoft.com/office/officeart/2005/8/layout/vList6"/>
    <dgm:cxn modelId="{00FEF3AD-8DF1-4574-BAFF-A0657D666928}" type="presOf" srcId="{AC591F81-C46E-4033-A5A2-AF0183344198}" destId="{AE083B1F-6F6E-477E-8541-6CB60800F4B9}" srcOrd="0" destOrd="0" presId="urn:microsoft.com/office/officeart/2005/8/layout/vList6"/>
    <dgm:cxn modelId="{2364BD99-1652-444F-BEE9-882D89D4E26F}" type="presOf" srcId="{A22402E8-B780-4662-8A39-CB7006E765F5}" destId="{ECFB206A-7077-4765-9DD3-82AC61BD8497}" srcOrd="0" destOrd="1" presId="urn:microsoft.com/office/officeart/2005/8/layout/vList6"/>
    <dgm:cxn modelId="{AE68B7F9-FAB7-4146-A761-4E630BACAD90}" srcId="{AC591F81-C46E-4033-A5A2-AF0183344198}" destId="{0C4F5FB6-7C83-4702-9560-64FEE3B81B26}" srcOrd="0" destOrd="0" parTransId="{A1B5E8BE-73EF-4595-A14B-3C94BE86602A}" sibTransId="{B3B79A74-737E-4ACB-B316-6251BA773D28}"/>
    <dgm:cxn modelId="{76DCD64D-1995-4155-A828-4CF2626F7DFF}" type="presOf" srcId="{0BE9DE99-2C5D-4D12-A9AC-DFA2C869697E}" destId="{5BCE58C1-4806-428E-9877-0AC7F39C4B79}" srcOrd="0" destOrd="0" presId="urn:microsoft.com/office/officeart/2005/8/layout/vList6"/>
    <dgm:cxn modelId="{11343BF7-020D-4A2E-81AE-F70CB6338018}" type="presOf" srcId="{3D90F434-4C45-4E45-9073-0683B8FBAD87}" destId="{D33F2E90-F73A-4E32-995A-56744E26C951}" srcOrd="0" destOrd="0" presId="urn:microsoft.com/office/officeart/2005/8/layout/vList6"/>
    <dgm:cxn modelId="{B264EBC8-FDA3-4AB4-B997-FBE9B4796E3D}" srcId="{0C4F5FB6-7C83-4702-9560-64FEE3B81B26}" destId="{0BE9DE99-2C5D-4D12-A9AC-DFA2C869697E}" srcOrd="0" destOrd="0" parTransId="{E8A98AE4-ED18-43AC-AAAE-52DB1DB80C82}" sibTransId="{3B7345FD-F8D6-4D5F-8617-D13D51D8B3E2}"/>
    <dgm:cxn modelId="{A66D7608-8A26-4F62-97C5-21BCF89D28F1}" srcId="{AA8617FE-E36B-45A1-A107-3879BF82924E}" destId="{FF315369-518C-4D27-8995-0B085338FB4C}" srcOrd="0" destOrd="0" parTransId="{17B86D7C-1C3D-4D96-A5DB-89D2A8C89D1A}" sibTransId="{5CBA25CB-5EF2-4E8D-B8A0-5452D25D16C8}"/>
    <dgm:cxn modelId="{DF84533A-FB2F-4ABB-8836-E46757E1CDE3}" type="presOf" srcId="{FF315369-518C-4D27-8995-0B085338FB4C}" destId="{ECFB206A-7077-4765-9DD3-82AC61BD8497}" srcOrd="0" destOrd="0" presId="urn:microsoft.com/office/officeart/2005/8/layout/vList6"/>
    <dgm:cxn modelId="{D7EA1FE9-E703-4516-8A59-CFEEDCDE636F}" srcId="{AC591F81-C46E-4033-A5A2-AF0183344198}" destId="{AA8617FE-E36B-45A1-A107-3879BF82924E}" srcOrd="1" destOrd="0" parTransId="{C7800C64-A59F-4BDA-BFDD-A8B0F558BE7F}" sibTransId="{7175DBD7-1090-4C32-ACF3-D50403AD344C}"/>
    <dgm:cxn modelId="{A3890615-2BD6-44BD-AAA4-AFC9AFDA3253}" type="presOf" srcId="{B4D1B8CD-7B4B-4B92-BF9C-FC18FAE45696}" destId="{5BCE58C1-4806-428E-9877-0AC7F39C4B79}" srcOrd="0" destOrd="1" presId="urn:microsoft.com/office/officeart/2005/8/layout/vList6"/>
    <dgm:cxn modelId="{ECD205FC-AC0F-4824-A342-DE8EA1080683}" srcId="{0C4F5FB6-7C83-4702-9560-64FEE3B81B26}" destId="{B4D1B8CD-7B4B-4B92-BF9C-FC18FAE45696}" srcOrd="1" destOrd="0" parTransId="{F479C741-143E-41A5-8AC0-895DEFF79B11}" sibTransId="{B346BAD7-65B2-4B0C-8D1E-DF8E1BC6427F}"/>
    <dgm:cxn modelId="{E76A1FE6-D9A0-4FCC-8BF3-4DF2B0881584}" srcId="{AA8617FE-E36B-45A1-A107-3879BF82924E}" destId="{A22402E8-B780-4662-8A39-CB7006E765F5}" srcOrd="1" destOrd="0" parTransId="{66454F13-F656-4DC6-B19C-B53583391075}" sibTransId="{F0F480CB-B180-4A18-8248-1CD0E0F92985}"/>
    <dgm:cxn modelId="{60579BF7-AD3E-4752-BB34-0D2778F2F21F}" type="presOf" srcId="{AA65F3C5-EABE-467C-BC6D-C3CFBBC55A9A}" destId="{7BD38A00-D306-4D43-A761-4EB24B7DDC7C}" srcOrd="0" destOrd="0" presId="urn:microsoft.com/office/officeart/2005/8/layout/vList6"/>
    <dgm:cxn modelId="{9FB3ABE5-9593-4A21-A934-D2F11D7A8374}" srcId="{AA65F3C5-EABE-467C-BC6D-C3CFBBC55A9A}" destId="{3D90F434-4C45-4E45-9073-0683B8FBAD87}" srcOrd="0" destOrd="0" parTransId="{93CD31D7-F340-461E-B353-99AC22750764}" sibTransId="{310C3C6A-C787-46A0-A1C4-62890B816727}"/>
    <dgm:cxn modelId="{F212EA95-27D8-4752-8414-6BA9E402EDE2}" type="presOf" srcId="{AA8617FE-E36B-45A1-A107-3879BF82924E}" destId="{B1F40CEF-5D83-4404-BA4D-A06B3E1CA019}" srcOrd="0" destOrd="0" presId="urn:microsoft.com/office/officeart/2005/8/layout/vList6"/>
    <dgm:cxn modelId="{F20EC3B0-B580-44DC-B226-FDE5E2B8EB33}" srcId="{AC591F81-C46E-4033-A5A2-AF0183344198}" destId="{AA65F3C5-EABE-467C-BC6D-C3CFBBC55A9A}" srcOrd="2" destOrd="0" parTransId="{DA8386A9-2EB4-48A8-8B8C-285A4D8E713D}" sibTransId="{ECC94B24-4F4D-430E-8800-C41F238CA18D}"/>
    <dgm:cxn modelId="{B00E6F81-8B0F-44B6-941B-E8C0D2317BFD}" type="presParOf" srcId="{AE083B1F-6F6E-477E-8541-6CB60800F4B9}" destId="{C04AAA54-6D98-40EE-A20B-22BC3159A30A}" srcOrd="0" destOrd="0" presId="urn:microsoft.com/office/officeart/2005/8/layout/vList6"/>
    <dgm:cxn modelId="{5A82BBBD-ED3B-4EC2-AB98-7C4F51DA032D}" type="presParOf" srcId="{C04AAA54-6D98-40EE-A20B-22BC3159A30A}" destId="{A341CFCC-74C2-4143-8F3F-CF1256760544}" srcOrd="0" destOrd="0" presId="urn:microsoft.com/office/officeart/2005/8/layout/vList6"/>
    <dgm:cxn modelId="{8F15C34A-D919-424A-B1D0-F56DCA3CAA0F}" type="presParOf" srcId="{C04AAA54-6D98-40EE-A20B-22BC3159A30A}" destId="{5BCE58C1-4806-428E-9877-0AC7F39C4B79}" srcOrd="1" destOrd="0" presId="urn:microsoft.com/office/officeart/2005/8/layout/vList6"/>
    <dgm:cxn modelId="{1D1D309B-0095-4914-A806-B3A94CAB0DDC}" type="presParOf" srcId="{AE083B1F-6F6E-477E-8541-6CB60800F4B9}" destId="{D6CE0D27-4FD0-4980-9AD7-5E6D2C86A894}" srcOrd="1" destOrd="0" presId="urn:microsoft.com/office/officeart/2005/8/layout/vList6"/>
    <dgm:cxn modelId="{DA8237F4-D1EF-4623-B67C-0788375200C5}" type="presParOf" srcId="{AE083B1F-6F6E-477E-8541-6CB60800F4B9}" destId="{F5966C8A-6CA0-41D7-9EA1-D807DBA75323}" srcOrd="2" destOrd="0" presId="urn:microsoft.com/office/officeart/2005/8/layout/vList6"/>
    <dgm:cxn modelId="{3F615BF2-1EDE-40EC-8372-07CF30D5853E}" type="presParOf" srcId="{F5966C8A-6CA0-41D7-9EA1-D807DBA75323}" destId="{B1F40CEF-5D83-4404-BA4D-A06B3E1CA019}" srcOrd="0" destOrd="0" presId="urn:microsoft.com/office/officeart/2005/8/layout/vList6"/>
    <dgm:cxn modelId="{DD82B9D0-0882-424A-80BC-D46201CD3D35}" type="presParOf" srcId="{F5966C8A-6CA0-41D7-9EA1-D807DBA75323}" destId="{ECFB206A-7077-4765-9DD3-82AC61BD8497}" srcOrd="1" destOrd="0" presId="urn:microsoft.com/office/officeart/2005/8/layout/vList6"/>
    <dgm:cxn modelId="{1B8DD4FE-0EAB-4120-A088-546FE915A5DF}" type="presParOf" srcId="{AE083B1F-6F6E-477E-8541-6CB60800F4B9}" destId="{8591936A-2434-4E06-BBED-DAFB96B18016}" srcOrd="3" destOrd="0" presId="urn:microsoft.com/office/officeart/2005/8/layout/vList6"/>
    <dgm:cxn modelId="{D2FCC499-57A4-4771-A363-66FBCD92722D}" type="presParOf" srcId="{AE083B1F-6F6E-477E-8541-6CB60800F4B9}" destId="{F212F134-12FE-4E52-8F3E-345E591027FA}" srcOrd="4" destOrd="0" presId="urn:microsoft.com/office/officeart/2005/8/layout/vList6"/>
    <dgm:cxn modelId="{81791212-1A38-4CB1-9D57-4D994F0CD937}" type="presParOf" srcId="{F212F134-12FE-4E52-8F3E-345E591027FA}" destId="{7BD38A00-D306-4D43-A761-4EB24B7DDC7C}" srcOrd="0" destOrd="0" presId="urn:microsoft.com/office/officeart/2005/8/layout/vList6"/>
    <dgm:cxn modelId="{11F38422-E393-44D1-A46E-5F75F2C44327}" type="presParOf" srcId="{F212F134-12FE-4E52-8F3E-345E591027FA}" destId="{D33F2E90-F73A-4E32-995A-56744E26C951}"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E58C1-4806-428E-9877-0AC7F39C4B79}">
      <dsp:nvSpPr>
        <dsp:cNvPr id="0" name=""/>
        <dsp:cNvSpPr/>
      </dsp:nvSpPr>
      <dsp:spPr bwMode="white">
        <a:xfrm>
          <a:off x="2046344" y="895"/>
          <a:ext cx="4372809" cy="1176596"/>
        </a:xfrm>
        <a:prstGeom prst="roundRect">
          <a:avLst/>
        </a:prstGeom>
        <a:solidFill>
          <a:srgbClr val="CAE3E4">
            <a:alpha val="50196"/>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ts val="2000"/>
            </a:lnSpc>
            <a:spcBef>
              <a:spcPct val="0"/>
            </a:spcBef>
            <a:spcAft>
              <a:spcPts val="0"/>
            </a:spcAft>
            <a:buChar char="••"/>
          </a:pPr>
          <a:r>
            <a:rPr lang="zh-CN" altLang="en-US" sz="1400" kern="1200" dirty="0">
              <a:solidFill>
                <a:srgbClr val="3F7A7D"/>
              </a:solidFill>
              <a:latin typeface="微软雅黑" panose="020B0503020204020204" pitchFamily="34" charset="-122"/>
              <a:ea typeface="微软雅黑" panose="020B0503020204020204" pitchFamily="34" charset="-122"/>
            </a:rPr>
            <a:t>现状耕地应划尽划、应保尽保，带位置落实耕保任务</a:t>
          </a:r>
        </a:p>
        <a:p>
          <a:pPr marL="114300" lvl="1" indent="-114300" algn="l" defTabSz="622300">
            <a:lnSpc>
              <a:spcPts val="2000"/>
            </a:lnSpc>
            <a:spcBef>
              <a:spcPct val="0"/>
            </a:spcBef>
            <a:spcAft>
              <a:spcPts val="0"/>
            </a:spcAft>
            <a:buChar char="••"/>
          </a:pPr>
          <a:r>
            <a:rPr lang="zh-CN" altLang="en-US" sz="1400" kern="1200" dirty="0">
              <a:solidFill>
                <a:srgbClr val="3F7A7D"/>
              </a:solidFill>
              <a:latin typeface="微软雅黑" panose="020B0503020204020204" pitchFamily="34" charset="-122"/>
              <a:ea typeface="微软雅黑" panose="020B0503020204020204" pitchFamily="34" charset="-122"/>
            </a:rPr>
            <a:t>保障耕地数量不低于保护目标，确定耕地严格保护和重点恢复区域；严格规范永久基本农田上农业生产经营活动</a:t>
          </a:r>
        </a:p>
      </dsp:txBody>
      <dsp:txXfrm>
        <a:off x="2103781" y="58332"/>
        <a:ext cx="4257935" cy="1061722"/>
      </dsp:txXfrm>
    </dsp:sp>
    <dsp:sp modelId="{A341CFCC-74C2-4143-8F3F-CF1256760544}">
      <dsp:nvSpPr>
        <dsp:cNvPr id="0" name=""/>
        <dsp:cNvSpPr/>
      </dsp:nvSpPr>
      <dsp:spPr bwMode="white">
        <a:xfrm>
          <a:off x="270504" y="110540"/>
          <a:ext cx="1775840" cy="957306"/>
        </a:xfrm>
        <a:prstGeom prst="roundRect">
          <a:avLst/>
        </a:prstGeom>
        <a:solidFill>
          <a:srgbClr val="5EAA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ts val="2900"/>
            </a:lnSpc>
            <a:spcBef>
              <a:spcPct val="0"/>
            </a:spcBef>
            <a:spcAft>
              <a:spcPts val="0"/>
            </a:spcAft>
          </a:pPr>
          <a:r>
            <a:rPr lang="zh-CN" altLang="en-US" sz="1600" b="1" kern="1200" dirty="0">
              <a:latin typeface="微软雅黑" panose="020B0503020204020204" pitchFamily="34" charset="-122"/>
              <a:ea typeface="微软雅黑" panose="020B0503020204020204" pitchFamily="34" charset="-122"/>
            </a:rPr>
            <a:t>耕地</a:t>
          </a:r>
        </a:p>
        <a:p>
          <a:pPr lvl="0" algn="ctr" defTabSz="711200">
            <a:lnSpc>
              <a:spcPts val="2900"/>
            </a:lnSpc>
            <a:spcBef>
              <a:spcPct val="0"/>
            </a:spcBef>
            <a:spcAft>
              <a:spcPts val="0"/>
            </a:spcAft>
          </a:pPr>
          <a:r>
            <a:rPr lang="zh-CN" altLang="en-US" sz="1200" b="1" kern="1200" dirty="0">
              <a:latin typeface="微软雅黑" panose="020B0503020204020204" pitchFamily="34" charset="-122"/>
              <a:ea typeface="微软雅黑" panose="020B0503020204020204" pitchFamily="34" charset="-122"/>
            </a:rPr>
            <a:t>永久基本农田保护红线</a:t>
          </a:r>
        </a:p>
      </dsp:txBody>
      <dsp:txXfrm>
        <a:off x="317236" y="157272"/>
        <a:ext cx="1682376" cy="863842"/>
      </dsp:txXfrm>
    </dsp:sp>
    <dsp:sp modelId="{ECFB206A-7077-4765-9DD3-82AC61BD8497}">
      <dsp:nvSpPr>
        <dsp:cNvPr id="0" name=""/>
        <dsp:cNvSpPr/>
      </dsp:nvSpPr>
      <dsp:spPr bwMode="white">
        <a:xfrm>
          <a:off x="2068328" y="1265218"/>
          <a:ext cx="4377084" cy="877264"/>
        </a:xfrm>
        <a:prstGeom prst="roundRect">
          <a:avLst/>
        </a:prstGeom>
        <a:solidFill>
          <a:srgbClr val="CAE3E4">
            <a:alpha val="50196"/>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ts val="2000"/>
            </a:lnSpc>
            <a:spcBef>
              <a:spcPct val="0"/>
            </a:spcBef>
            <a:spcAft>
              <a:spcPts val="0"/>
            </a:spcAft>
            <a:buChar char="••"/>
          </a:pPr>
          <a:r>
            <a:rPr lang="zh-CN" altLang="en-US" sz="1400" kern="1200" dirty="0">
              <a:solidFill>
                <a:srgbClr val="3F7A7D"/>
              </a:solidFill>
              <a:latin typeface="微软雅黑" panose="020B0503020204020204" pitchFamily="34" charset="-122"/>
              <a:ea typeface="微软雅黑" panose="020B0503020204020204" pitchFamily="34" charset="-122"/>
            </a:rPr>
            <a:t>将生态功能极重要、生态环境极敏感脆弱的地区划入生态保护红线</a:t>
          </a:r>
          <a:endParaRPr lang="zh-CN" altLang="en-US" sz="1400" kern="1200" dirty="0">
            <a:solidFill>
              <a:srgbClr val="3F7A7D"/>
            </a:solidFill>
          </a:endParaRPr>
        </a:p>
        <a:p>
          <a:pPr marL="114300" lvl="1" indent="-114300" algn="l" defTabSz="622300">
            <a:lnSpc>
              <a:spcPts val="2000"/>
            </a:lnSpc>
            <a:spcBef>
              <a:spcPct val="0"/>
            </a:spcBef>
            <a:spcAft>
              <a:spcPts val="0"/>
            </a:spcAft>
            <a:buChar char="••"/>
          </a:pPr>
          <a:r>
            <a:rPr lang="zh-CN" altLang="en-US" sz="1400" kern="1200" dirty="0">
              <a:solidFill>
                <a:srgbClr val="3F7A7D"/>
              </a:solidFill>
              <a:latin typeface="微软雅黑" panose="020B0503020204020204" pitchFamily="34" charset="-122"/>
              <a:ea typeface="微软雅黑" panose="020B0503020204020204" pitchFamily="34" charset="-122"/>
            </a:rPr>
            <a:t>划定自然保护地</a:t>
          </a:r>
          <a:r>
            <a:rPr lang="en-US" altLang="en-US" sz="1400" kern="1200" dirty="0">
              <a:solidFill>
                <a:srgbClr val="3F7A7D"/>
              </a:solidFill>
              <a:latin typeface="微软雅黑" panose="020B0503020204020204" pitchFamily="34" charset="-122"/>
              <a:ea typeface="微软雅黑" panose="020B0503020204020204" pitchFamily="34" charset="-122"/>
            </a:rPr>
            <a:t>1</a:t>
          </a:r>
          <a:r>
            <a:rPr lang="zh-CN" altLang="en-US" sz="1400" kern="1200" dirty="0">
              <a:solidFill>
                <a:srgbClr val="3F7A7D"/>
              </a:solidFill>
              <a:latin typeface="微软雅黑" panose="020B0503020204020204" pitchFamily="34" charset="-122"/>
              <a:ea typeface="微软雅黑" panose="020B0503020204020204" pitchFamily="34" charset="-122"/>
            </a:rPr>
            <a:t>处，即安徽三汊河国家湿地公园</a:t>
          </a:r>
          <a:endParaRPr lang="zh-CN" altLang="en-US" sz="1400" kern="1200" dirty="0">
            <a:solidFill>
              <a:srgbClr val="3F7A7D"/>
            </a:solidFill>
          </a:endParaRPr>
        </a:p>
      </dsp:txBody>
      <dsp:txXfrm>
        <a:off x="2111152" y="1308042"/>
        <a:ext cx="4291436" cy="791616"/>
      </dsp:txXfrm>
    </dsp:sp>
    <dsp:sp modelId="{B1F40CEF-5D83-4404-BA4D-A06B3E1CA019}">
      <dsp:nvSpPr>
        <dsp:cNvPr id="0" name=""/>
        <dsp:cNvSpPr/>
      </dsp:nvSpPr>
      <dsp:spPr bwMode="white">
        <a:xfrm>
          <a:off x="244246" y="1265218"/>
          <a:ext cx="1824082" cy="877264"/>
        </a:xfrm>
        <a:prstGeom prst="roundRect">
          <a:avLst/>
        </a:prstGeom>
        <a:solidFill>
          <a:srgbClr val="5EAA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zh-CN" altLang="en-US" sz="1600" b="1" kern="1200" dirty="0">
              <a:latin typeface="微软雅黑" panose="020B0503020204020204" pitchFamily="34" charset="-122"/>
              <a:ea typeface="微软雅黑" panose="020B0503020204020204" pitchFamily="34" charset="-122"/>
            </a:rPr>
            <a:t>生态保护红线</a:t>
          </a:r>
        </a:p>
      </dsp:txBody>
      <dsp:txXfrm>
        <a:off x="287070" y="1308042"/>
        <a:ext cx="1738434" cy="791616"/>
      </dsp:txXfrm>
    </dsp:sp>
    <dsp:sp modelId="{D33F2E90-F73A-4E32-995A-56744E26C951}">
      <dsp:nvSpPr>
        <dsp:cNvPr id="0" name=""/>
        <dsp:cNvSpPr/>
      </dsp:nvSpPr>
      <dsp:spPr bwMode="white">
        <a:xfrm>
          <a:off x="2052996" y="2230209"/>
          <a:ext cx="4377084" cy="877264"/>
        </a:xfrm>
        <a:prstGeom prst="roundRect">
          <a:avLst/>
        </a:prstGeom>
        <a:solidFill>
          <a:srgbClr val="CAE3E4">
            <a:alpha val="50196"/>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ts val="2000"/>
            </a:lnSpc>
            <a:spcBef>
              <a:spcPct val="0"/>
            </a:spcBef>
            <a:spcAft>
              <a:spcPts val="0"/>
            </a:spcAft>
            <a:buChar char="••"/>
          </a:pPr>
          <a:r>
            <a:rPr lang="zh-CN" altLang="en-US" sz="1400" kern="1200" dirty="0">
              <a:solidFill>
                <a:srgbClr val="3F7A7D"/>
              </a:solidFill>
              <a:latin typeface="微软雅黑" panose="020B0503020204020204" pitchFamily="34" charset="-122"/>
              <a:ea typeface="微软雅黑" panose="020B0503020204020204" pitchFamily="34" charset="-122"/>
            </a:rPr>
            <a:t>将现状及规划的集中连片的城镇建设用地、各类非农产业园区、以及国家与省市重大建设项目用地纳入城镇开发边界</a:t>
          </a:r>
          <a:endParaRPr lang="zh-CN" altLang="en-US" sz="1400" kern="1200" dirty="0">
            <a:solidFill>
              <a:srgbClr val="3F7A7D"/>
            </a:solidFill>
          </a:endParaRPr>
        </a:p>
      </dsp:txBody>
      <dsp:txXfrm>
        <a:off x="2095820" y="2273033"/>
        <a:ext cx="4291436" cy="791616"/>
      </dsp:txXfrm>
    </dsp:sp>
    <dsp:sp modelId="{7BD38A00-D306-4D43-A761-4EB24B7DDC7C}">
      <dsp:nvSpPr>
        <dsp:cNvPr id="0" name=""/>
        <dsp:cNvSpPr/>
      </dsp:nvSpPr>
      <dsp:spPr bwMode="white">
        <a:xfrm>
          <a:off x="259578" y="2230209"/>
          <a:ext cx="1793417" cy="877264"/>
        </a:xfrm>
        <a:prstGeom prst="roundRect">
          <a:avLst/>
        </a:prstGeom>
        <a:solidFill>
          <a:srgbClr val="5EAA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zh-CN" altLang="en-US" sz="1600" b="1" kern="1200" dirty="0">
              <a:latin typeface="微软雅黑" panose="020B0503020204020204" pitchFamily="34" charset="-122"/>
              <a:ea typeface="微软雅黑" panose="020B0503020204020204" pitchFamily="34" charset="-122"/>
            </a:rPr>
            <a:t>城镇开发边界</a:t>
          </a:r>
        </a:p>
      </dsp:txBody>
      <dsp:txXfrm>
        <a:off x="302402" y="2273033"/>
        <a:ext cx="1707769" cy="79161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type="rightArrow" r:blip="" rot="180"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4657C-C85F-49F3-B780-FBA7DEF97B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FDCC7-E510-40BC-8876-0953841EFF9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1621191"/>
            <a:ext cx="5143500" cy="3448755"/>
          </a:xfrm>
        </p:spPr>
        <p:txBody>
          <a:bodyPr anchor="b"/>
          <a:lstStyle>
            <a:lvl1pPr algn="ctr">
              <a:defRPr sz="3200"/>
            </a:lvl1pPr>
          </a:lstStyle>
          <a:p>
            <a:r>
              <a:rPr lang="zh-CN" altLang="en-US" dirty="0"/>
              <a:t>单击此处编辑母版标题样式</a:t>
            </a:r>
            <a:endParaRPr lang="zh-CN" altLang="en-US" dirty="0"/>
          </a:p>
        </p:txBody>
      </p:sp>
      <p:sp>
        <p:nvSpPr>
          <p:cNvPr id="3" name="副标题 2"/>
          <p:cNvSpPr>
            <a:spLocks noGrp="1"/>
          </p:cNvSpPr>
          <p:nvPr>
            <p:ph type="subTitle" idx="1" hasCustomPrompt="1"/>
          </p:nvPr>
        </p:nvSpPr>
        <p:spPr>
          <a:xfrm>
            <a:off x="857250" y="5202944"/>
            <a:ext cx="5143500" cy="2391656"/>
          </a:xfrm>
        </p:spPr>
        <p:txBody>
          <a:bodyPr>
            <a:normAutofit/>
          </a:bodyPr>
          <a:lstStyle>
            <a:lvl1pPr marL="0" indent="0" algn="ctr">
              <a:buNone/>
              <a:defRPr sz="2000"/>
            </a:lvl1pPr>
            <a:lvl2pPr marL="812800" indent="0" algn="ctr">
              <a:buNone/>
              <a:defRPr sz="3555"/>
            </a:lvl2pPr>
            <a:lvl3pPr marL="1625600" indent="0" algn="ctr">
              <a:buNone/>
              <a:defRPr sz="3200"/>
            </a:lvl3pPr>
            <a:lvl4pPr marL="2438400" indent="0" algn="ctr">
              <a:buNone/>
              <a:defRPr sz="2845"/>
            </a:lvl4pPr>
            <a:lvl5pPr marL="3251200" indent="0" algn="ctr">
              <a:buNone/>
              <a:defRPr sz="2845"/>
            </a:lvl5pPr>
            <a:lvl6pPr marL="4064000" indent="0" algn="ctr">
              <a:buNone/>
              <a:defRPr sz="2845"/>
            </a:lvl6pPr>
            <a:lvl7pPr marL="4876800" indent="0" algn="ctr">
              <a:buNone/>
              <a:defRPr sz="2845"/>
            </a:lvl7pPr>
            <a:lvl8pPr marL="5689600" indent="0" algn="ctr">
              <a:buNone/>
              <a:defRPr sz="2845"/>
            </a:lvl8pPr>
            <a:lvl9pPr marL="6502400" indent="0" algn="ctr">
              <a:buNone/>
              <a:defRPr sz="2845"/>
            </a:lvl9pPr>
          </a:lstStyle>
          <a:p>
            <a:r>
              <a:rPr lang="zh-CN" altLang="en-US" dirty="0"/>
              <a:t>单击以编辑母版副标题样式</a:t>
            </a:r>
            <a:endParaRPr lang="zh-CN" altLang="en-US" dirty="0"/>
          </a:p>
        </p:txBody>
      </p:sp>
      <p:sp>
        <p:nvSpPr>
          <p:cNvPr id="4" name="日期占位符 3"/>
          <p:cNvSpPr>
            <a:spLocks noGrp="1"/>
          </p:cNvSpPr>
          <p:nvPr>
            <p:ph type="dt" sz="half" idx="10"/>
          </p:nvPr>
        </p:nvSpPr>
        <p:spPr/>
        <p:txBody>
          <a:bodyPr/>
          <a:lstStyle/>
          <a:p>
            <a:fld id="{F03CE2B8-D064-4D4A-8B3F-A73606A023C5}"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2" y="660400"/>
            <a:ext cx="2211883" cy="2311400"/>
          </a:xfrm>
        </p:spPr>
        <p:txBody>
          <a:bodyPr anchor="b"/>
          <a:lstStyle>
            <a:lvl1pPr>
              <a:defRPr sz="3200"/>
            </a:lvl1pPr>
          </a:lstStyle>
          <a:p>
            <a:r>
              <a:rPr lang="zh-CN" altLang="en-US" dirty="0"/>
              <a:t>单击此处编辑母版标题样式</a:t>
            </a:r>
            <a:endParaRPr lang="zh-CN" altLang="en-US" dirty="0"/>
          </a:p>
        </p:txBody>
      </p:sp>
      <p:sp>
        <p:nvSpPr>
          <p:cNvPr id="3" name="图片占位符 2"/>
          <p:cNvSpPr>
            <a:spLocks noGrp="1"/>
          </p:cNvSpPr>
          <p:nvPr>
            <p:ph type="pic" idx="1"/>
          </p:nvPr>
        </p:nvSpPr>
        <p:spPr>
          <a:xfrm>
            <a:off x="2915544" y="1426281"/>
            <a:ext cx="3471863" cy="7039680"/>
          </a:xfrm>
        </p:spPr>
        <p:txBody>
          <a:bodyPr>
            <a:normAutofit/>
          </a:bodyPr>
          <a:lstStyle>
            <a:lvl1pPr marL="0" indent="0">
              <a:buNone/>
              <a:defRPr sz="4800"/>
            </a:lvl1pPr>
            <a:lvl2pPr marL="812800" indent="0">
              <a:buNone/>
              <a:defRPr sz="4980"/>
            </a:lvl2pPr>
            <a:lvl3pPr marL="1625600" indent="0">
              <a:buNone/>
              <a:defRPr sz="4265"/>
            </a:lvl3pPr>
            <a:lvl4pPr marL="2438400" indent="0">
              <a:buNone/>
              <a:defRPr sz="3555"/>
            </a:lvl4pPr>
            <a:lvl5pPr marL="3251200" indent="0">
              <a:buNone/>
              <a:defRPr sz="3555"/>
            </a:lvl5pPr>
            <a:lvl6pPr marL="4064000" indent="0">
              <a:buNone/>
              <a:defRPr sz="3555"/>
            </a:lvl6pPr>
            <a:lvl7pPr marL="4876800" indent="0">
              <a:buNone/>
              <a:defRPr sz="3555"/>
            </a:lvl7pPr>
            <a:lvl8pPr marL="5689600" indent="0">
              <a:buNone/>
              <a:defRPr sz="3555"/>
            </a:lvl8pPr>
            <a:lvl9pPr marL="6502400" indent="0">
              <a:buNone/>
              <a:defRPr sz="3555"/>
            </a:lvl9pPr>
          </a:lstStyle>
          <a:p>
            <a:endParaRPr lang="zh-CN" altLang="en-US"/>
          </a:p>
        </p:txBody>
      </p:sp>
      <p:sp>
        <p:nvSpPr>
          <p:cNvPr id="4" name="文本占位符 3"/>
          <p:cNvSpPr>
            <a:spLocks noGrp="1"/>
          </p:cNvSpPr>
          <p:nvPr>
            <p:ph type="body" sz="half" idx="2" hasCustomPrompt="1"/>
          </p:nvPr>
        </p:nvSpPr>
        <p:spPr>
          <a:xfrm>
            <a:off x="472382" y="2971800"/>
            <a:ext cx="2211883" cy="5505627"/>
          </a:xfrm>
        </p:spPr>
        <p:txBody>
          <a:bodyPr>
            <a:normAutofit/>
          </a:bodyPr>
          <a:lstStyle>
            <a:lvl1pPr marL="0" indent="0">
              <a:buNone/>
              <a:defRPr sz="2400"/>
            </a:lvl1pPr>
            <a:lvl2pPr marL="812800" indent="0">
              <a:buNone/>
              <a:defRPr sz="2490"/>
            </a:lvl2pPr>
            <a:lvl3pPr marL="1625600" indent="0">
              <a:buNone/>
              <a:defRPr sz="2135"/>
            </a:lvl3pPr>
            <a:lvl4pPr marL="2438400" indent="0">
              <a:buNone/>
              <a:defRPr sz="1780"/>
            </a:lvl4pPr>
            <a:lvl5pPr marL="3251200" indent="0">
              <a:buNone/>
              <a:defRPr sz="1780"/>
            </a:lvl5pPr>
            <a:lvl6pPr marL="4064000" indent="0">
              <a:buNone/>
              <a:defRPr sz="1780"/>
            </a:lvl6pPr>
            <a:lvl7pPr marL="4876800" indent="0">
              <a:buNone/>
              <a:defRPr sz="1780"/>
            </a:lvl7pPr>
            <a:lvl8pPr marL="5689600" indent="0">
              <a:buNone/>
              <a:defRPr sz="1780"/>
            </a:lvl8pPr>
            <a:lvl9pPr marL="6502400" indent="0">
              <a:buNone/>
              <a:defRPr sz="178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CD0F7EE-F102-4147-850F-697AB36A29E3}"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EFEECAEE-91AC-4350-BEF8-F08971AF7FE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6" y="527403"/>
            <a:ext cx="1478756" cy="8394877"/>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471487" y="527403"/>
            <a:ext cx="4350544" cy="8394877"/>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E2E50E3-BA0B-4F61-80A8-DE4B880D37B2}"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t="6261"/>
          <a:stretch>
            <a:fillRect/>
          </a:stretch>
        </p:blipFill>
        <p:spPr>
          <a:xfrm>
            <a:off x="0" y="0"/>
            <a:ext cx="6858000" cy="9906000"/>
          </a:xfrm>
          <a:prstGeom prst="rect">
            <a:avLst/>
          </a:prstGeom>
        </p:spPr>
      </p:pic>
      <p:sp>
        <p:nvSpPr>
          <p:cNvPr id="12" name="矩形 11"/>
          <p:cNvSpPr/>
          <p:nvPr userDrawn="1"/>
        </p:nvSpPr>
        <p:spPr>
          <a:xfrm>
            <a:off x="-1" y="0"/>
            <a:ext cx="6858002" cy="990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71487" y="788658"/>
            <a:ext cx="5915025" cy="975720"/>
          </a:xfrm>
        </p:spPr>
        <p:txBody>
          <a:bodyPr/>
          <a:lstStyle>
            <a:lvl1pPr>
              <a:defRPr sz="2800"/>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471489" y="1853852"/>
            <a:ext cx="5915025" cy="7068428"/>
          </a:xfrm>
        </p:spPr>
        <p:txBody>
          <a:bodyPr>
            <a:normAutofit/>
          </a:bodyPr>
          <a:lstStyle>
            <a:lvl1pPr>
              <a:lnSpc>
                <a:spcPct val="100000"/>
              </a:lnSpc>
              <a:defRPr sz="24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94110458-323C-428F-B0F2-24BEE77B7897}"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5083867" y="273781"/>
            <a:ext cx="1543050" cy="527403"/>
          </a:xfrm>
        </p:spPr>
        <p:txBody>
          <a:bodyPr/>
          <a:lstStyle>
            <a:lvl1pPr>
              <a:defRPr sz="2800" b="1">
                <a:solidFill>
                  <a:schemeClr val="bg1"/>
                </a:solidFill>
                <a:latin typeface="微软雅黑" panose="020B0503020204020204" pitchFamily="34" charset="-122"/>
                <a:ea typeface="微软雅黑" panose="020B0503020204020204" pitchFamily="34" charset="-122"/>
              </a:defRPr>
            </a:lvl1pPr>
          </a:lstStyle>
          <a:p>
            <a:fld id="{8886FA7B-F871-4E12-A366-D771B5170A5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t="6261"/>
          <a:stretch>
            <a:fillRect/>
          </a:stretch>
        </p:blipFill>
        <p:spPr>
          <a:xfrm>
            <a:off x="0" y="0"/>
            <a:ext cx="6858000" cy="9906000"/>
          </a:xfrm>
          <a:prstGeom prst="rect">
            <a:avLst/>
          </a:prstGeom>
        </p:spPr>
      </p:pic>
      <p:sp>
        <p:nvSpPr>
          <p:cNvPr id="11" name="矩形 10"/>
          <p:cNvSpPr/>
          <p:nvPr userDrawn="1"/>
        </p:nvSpPr>
        <p:spPr>
          <a:xfrm>
            <a:off x="0" y="0"/>
            <a:ext cx="6858000" cy="9906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71487" y="788658"/>
            <a:ext cx="5915025" cy="975720"/>
          </a:xfrm>
        </p:spPr>
        <p:txBody>
          <a:bodyPr/>
          <a:lstStyle>
            <a:lvl1pPr>
              <a:defRPr sz="2800"/>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471489" y="1853852"/>
            <a:ext cx="5915025" cy="7068428"/>
          </a:xfrm>
        </p:spPr>
        <p:txBody>
          <a:bodyPr>
            <a:normAutofit/>
          </a:bodyPr>
          <a:lstStyle>
            <a:lvl1pPr>
              <a:lnSpc>
                <a:spcPct val="100000"/>
              </a:lnSpc>
              <a:defRPr sz="2400"/>
            </a:lvl1pPr>
            <a:lvl2pPr>
              <a:lnSpc>
                <a:spcPct val="100000"/>
              </a:lnSpc>
              <a:defRPr sz="2000"/>
            </a:lvl2pPr>
            <a:lvl3pPr>
              <a:lnSpc>
                <a:spcPct val="100000"/>
              </a:lnSpc>
              <a:defRPr sz="2000"/>
            </a:lvl3pPr>
            <a:lvl4pPr>
              <a:lnSpc>
                <a:spcPct val="100000"/>
              </a:lnSpc>
              <a:defRPr sz="2000"/>
            </a:lvl4pPr>
            <a:lvl5pPr>
              <a:lnSpc>
                <a:spcPct val="100000"/>
              </a:lnSpc>
              <a:defRPr sz="2000"/>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94110458-323C-428F-B0F2-24BEE77B7897}"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5083867" y="273781"/>
            <a:ext cx="1543050" cy="527403"/>
          </a:xfrm>
        </p:spPr>
        <p:txBody>
          <a:bodyPr/>
          <a:lstStyle>
            <a:lvl1pPr>
              <a:defRPr sz="2800" b="1">
                <a:solidFill>
                  <a:schemeClr val="bg1"/>
                </a:solidFill>
                <a:latin typeface="微软雅黑" panose="020B0503020204020204" pitchFamily="34" charset="-122"/>
                <a:ea typeface="微软雅黑" panose="020B0503020204020204" pitchFamily="34" charset="-122"/>
              </a:defRPr>
            </a:lvl1pPr>
          </a:lstStyle>
          <a:p>
            <a:fld id="{8886FA7B-F871-4E12-A366-D771B5170A5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7" y="2469622"/>
            <a:ext cx="5915025" cy="4120620"/>
          </a:xfrm>
        </p:spPr>
        <p:txBody>
          <a:bodyPr anchor="b"/>
          <a:lstStyle>
            <a:lvl1pPr>
              <a:defRPr sz="36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467917" y="6629225"/>
            <a:ext cx="5915025" cy="2166937"/>
          </a:xfrm>
        </p:spPr>
        <p:txBody>
          <a:bodyPr>
            <a:normAutofit/>
          </a:bodyPr>
          <a:lstStyle>
            <a:lvl1pPr marL="0" indent="0">
              <a:buNone/>
              <a:defRPr sz="3200">
                <a:solidFill>
                  <a:schemeClr val="tx1">
                    <a:tint val="75000"/>
                  </a:schemeClr>
                </a:solidFill>
              </a:defRPr>
            </a:lvl1pPr>
            <a:lvl2pPr marL="812800" indent="0">
              <a:buNone/>
              <a:defRPr sz="3555">
                <a:solidFill>
                  <a:schemeClr val="tx1">
                    <a:tint val="75000"/>
                  </a:schemeClr>
                </a:solidFill>
              </a:defRPr>
            </a:lvl2pPr>
            <a:lvl3pPr marL="1625600" indent="0">
              <a:buNone/>
              <a:defRPr sz="3200">
                <a:solidFill>
                  <a:schemeClr val="tx1">
                    <a:tint val="75000"/>
                  </a:schemeClr>
                </a:solidFill>
              </a:defRPr>
            </a:lvl3pPr>
            <a:lvl4pPr marL="2438400" indent="0">
              <a:buNone/>
              <a:defRPr sz="2845">
                <a:solidFill>
                  <a:schemeClr val="tx1">
                    <a:tint val="75000"/>
                  </a:schemeClr>
                </a:solidFill>
              </a:defRPr>
            </a:lvl4pPr>
            <a:lvl5pPr marL="3251200" indent="0">
              <a:buNone/>
              <a:defRPr sz="2845">
                <a:solidFill>
                  <a:schemeClr val="tx1">
                    <a:tint val="75000"/>
                  </a:schemeClr>
                </a:solidFill>
              </a:defRPr>
            </a:lvl5pPr>
            <a:lvl6pPr marL="4064000" indent="0">
              <a:buNone/>
              <a:defRPr sz="2845">
                <a:solidFill>
                  <a:schemeClr val="tx1">
                    <a:tint val="75000"/>
                  </a:schemeClr>
                </a:solidFill>
              </a:defRPr>
            </a:lvl6pPr>
            <a:lvl7pPr marL="4876800" indent="0">
              <a:buNone/>
              <a:defRPr sz="2845">
                <a:solidFill>
                  <a:schemeClr val="tx1">
                    <a:tint val="75000"/>
                  </a:schemeClr>
                </a:solidFill>
              </a:defRPr>
            </a:lvl7pPr>
            <a:lvl8pPr marL="5689600" indent="0">
              <a:buNone/>
              <a:defRPr sz="2845">
                <a:solidFill>
                  <a:schemeClr val="tx1">
                    <a:tint val="75000"/>
                  </a:schemeClr>
                </a:solidFill>
              </a:defRPr>
            </a:lvl8pPr>
            <a:lvl9pPr marL="6502400" indent="0">
              <a:buNone/>
              <a:defRPr sz="2845">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A46B1B2E-8B8F-47F5-AF70-E28E8A0B971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471488" y="2637014"/>
            <a:ext cx="2914650" cy="628526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3471863" y="2637014"/>
            <a:ext cx="2914650" cy="628526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CEB1CD4D-575A-4AF4-8A2D-8BAF2F61C156}"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2" y="527403"/>
            <a:ext cx="5915025" cy="191470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472381" y="2428346"/>
            <a:ext cx="2901255" cy="1190095"/>
          </a:xfrm>
        </p:spPr>
        <p:txBody>
          <a:bodyPr anchor="b">
            <a:normAutofit/>
          </a:bodyPr>
          <a:lstStyle>
            <a:lvl1pPr marL="0" indent="0">
              <a:buNone/>
              <a:defRPr sz="2400" b="1"/>
            </a:lvl1pPr>
            <a:lvl2pPr marL="812800" indent="0">
              <a:buNone/>
              <a:defRPr sz="3555" b="1"/>
            </a:lvl2pPr>
            <a:lvl3pPr marL="1625600" indent="0">
              <a:buNone/>
              <a:defRPr sz="3200" b="1"/>
            </a:lvl3pPr>
            <a:lvl4pPr marL="2438400" indent="0">
              <a:buNone/>
              <a:defRPr sz="2845" b="1"/>
            </a:lvl4pPr>
            <a:lvl5pPr marL="3251200" indent="0">
              <a:buNone/>
              <a:defRPr sz="2845" b="1"/>
            </a:lvl5pPr>
            <a:lvl6pPr marL="4064000" indent="0">
              <a:buNone/>
              <a:defRPr sz="2845" b="1"/>
            </a:lvl6pPr>
            <a:lvl7pPr marL="4876800" indent="0">
              <a:buNone/>
              <a:defRPr sz="2845" b="1"/>
            </a:lvl7pPr>
            <a:lvl8pPr marL="5689600" indent="0">
              <a:buNone/>
              <a:defRPr sz="2845" b="1"/>
            </a:lvl8pPr>
            <a:lvl9pPr marL="6502400" indent="0">
              <a:buNone/>
              <a:defRPr sz="2845" b="1"/>
            </a:lvl9pPr>
          </a:lstStyle>
          <a:p>
            <a:pPr lvl="0"/>
            <a:r>
              <a:rPr lang="zh-CN" altLang="en-US" dirty="0"/>
              <a:t>编辑母版文本样式</a:t>
            </a:r>
            <a:endParaRPr lang="zh-CN" altLang="en-US" dirty="0"/>
          </a:p>
        </p:txBody>
      </p:sp>
      <p:sp>
        <p:nvSpPr>
          <p:cNvPr id="4" name="内容占位符 3"/>
          <p:cNvSpPr>
            <a:spLocks noGrp="1"/>
          </p:cNvSpPr>
          <p:nvPr>
            <p:ph sz="half" idx="2" hasCustomPrompt="1"/>
          </p:nvPr>
        </p:nvSpPr>
        <p:spPr>
          <a:xfrm>
            <a:off x="472381" y="3618442"/>
            <a:ext cx="2901255" cy="5322183"/>
          </a:xfrm>
        </p:spPr>
        <p:txBody>
          <a:bodyPr>
            <a:normAutofit/>
          </a:bodyPr>
          <a:lstStyle>
            <a:lvl1pPr>
              <a:defRPr sz="2000"/>
            </a:lvl1pPr>
            <a:lvl2pPr>
              <a:defRPr sz="1800"/>
            </a:lvl2pPr>
            <a:lvl3pPr>
              <a:defRPr sz="1800"/>
            </a:lvl3pPr>
            <a:lvl4pPr>
              <a:defRPr sz="1800"/>
            </a:lvl4pPr>
            <a:lvl5pPr>
              <a:defRPr sz="1800"/>
            </a:lvl5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3471864" y="2428346"/>
            <a:ext cx="2915543" cy="1190095"/>
          </a:xfrm>
        </p:spPr>
        <p:txBody>
          <a:bodyPr anchor="b">
            <a:normAutofit/>
          </a:bodyPr>
          <a:lstStyle>
            <a:lvl1pPr marL="0" indent="0">
              <a:buNone/>
              <a:defRPr sz="2400" b="1"/>
            </a:lvl1pPr>
            <a:lvl2pPr marL="812800" indent="0">
              <a:buNone/>
              <a:defRPr sz="3555" b="1"/>
            </a:lvl2pPr>
            <a:lvl3pPr marL="1625600" indent="0">
              <a:buNone/>
              <a:defRPr sz="3200" b="1"/>
            </a:lvl3pPr>
            <a:lvl4pPr marL="2438400" indent="0">
              <a:buNone/>
              <a:defRPr sz="2845" b="1"/>
            </a:lvl4pPr>
            <a:lvl5pPr marL="3251200" indent="0">
              <a:buNone/>
              <a:defRPr sz="2845" b="1"/>
            </a:lvl5pPr>
            <a:lvl6pPr marL="4064000" indent="0">
              <a:buNone/>
              <a:defRPr sz="2845" b="1"/>
            </a:lvl6pPr>
            <a:lvl7pPr marL="4876800" indent="0">
              <a:buNone/>
              <a:defRPr sz="2845" b="1"/>
            </a:lvl7pPr>
            <a:lvl8pPr marL="5689600" indent="0">
              <a:buNone/>
              <a:defRPr sz="2845" b="1"/>
            </a:lvl8pPr>
            <a:lvl9pPr marL="6502400" indent="0">
              <a:buNone/>
              <a:defRPr sz="2845"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3471864" y="3618442"/>
            <a:ext cx="2915543" cy="5322183"/>
          </a:xfrm>
        </p:spPr>
        <p:txBody>
          <a:bodyPr>
            <a:normAutofit/>
          </a:bodyPr>
          <a:lstStyle>
            <a:lvl1pPr>
              <a:defRPr sz="2000"/>
            </a:lvl1pPr>
            <a:lvl2pPr>
              <a:defRPr sz="1800"/>
            </a:lvl2pPr>
            <a:lvl3pPr>
              <a:defRPr sz="1800"/>
            </a:lvl3pPr>
            <a:lvl4pPr>
              <a:defRPr sz="1800"/>
            </a:lvl4pPr>
            <a:lvl5pPr>
              <a:defRPr sz="1800"/>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AB657FC6-9A27-4493-8D5A-94F46101C75F}"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D630B3B-F29D-4874-A05C-ACCA1BB988B2}"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41B2620-709D-4B91-8180-EE353603F383}"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886FA7B-F871-4E12-A366-D771B5170A5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2" y="660400"/>
            <a:ext cx="2784385" cy="1431447"/>
          </a:xfrm>
        </p:spPr>
        <p:txBody>
          <a:bodyPr anchor="b"/>
          <a:lstStyle>
            <a:lvl1pPr>
              <a:defRPr sz="7200"/>
            </a:lvl1pPr>
          </a:lstStyle>
          <a:p>
            <a:r>
              <a:rPr lang="zh-CN" altLang="en-US" dirty="0"/>
              <a:t>单击此处编辑母版标题样式</a:t>
            </a:r>
            <a:endParaRPr lang="zh-CN" altLang="en-US" dirty="0"/>
          </a:p>
        </p:txBody>
      </p:sp>
      <p:sp>
        <p:nvSpPr>
          <p:cNvPr id="3" name="内容占位符 2"/>
          <p:cNvSpPr>
            <a:spLocks noGrp="1"/>
          </p:cNvSpPr>
          <p:nvPr>
            <p:ph idx="1" hasCustomPrompt="1"/>
          </p:nvPr>
        </p:nvSpPr>
        <p:spPr>
          <a:xfrm>
            <a:off x="471488" y="4829182"/>
            <a:ext cx="5915025" cy="1954059"/>
          </a:xfrm>
        </p:spPr>
        <p:txBody>
          <a:bodyPr>
            <a:normAutofit/>
          </a:bodyPr>
          <a:lstStyle>
            <a:lvl1pPr marL="0" indent="0">
              <a:buFontTx/>
              <a:buNone/>
              <a:defRPr sz="1800"/>
            </a:lvl1pPr>
            <a:lvl2pPr marL="812800" indent="0">
              <a:buNone/>
              <a:defRPr sz="2800"/>
            </a:lvl2pPr>
            <a:lvl3pPr>
              <a:defRPr sz="2000"/>
            </a:lvl3pPr>
            <a:lvl4pPr>
              <a:defRPr sz="1600"/>
            </a:lvl4pPr>
            <a:lvl5pPr>
              <a:defRPr sz="1600"/>
            </a:lvl5pPr>
            <a:lvl6pPr>
              <a:defRPr sz="3555"/>
            </a:lvl6pPr>
            <a:lvl7pPr>
              <a:defRPr sz="3555"/>
            </a:lvl7pPr>
            <a:lvl8pPr>
              <a:defRPr sz="3555"/>
            </a:lvl8pPr>
            <a:lvl9pPr>
              <a:defRPr sz="3555"/>
            </a:lvl9pPr>
          </a:lstStyle>
          <a:p>
            <a:pPr lvl="0"/>
            <a:r>
              <a:rPr lang="zh-CN" altLang="en-US" dirty="0"/>
              <a:t>编辑母版文本样式</a:t>
            </a:r>
            <a:endParaRPr lang="zh-CN" altLang="en-US" dirty="0"/>
          </a:p>
        </p:txBody>
      </p:sp>
      <p:sp>
        <p:nvSpPr>
          <p:cNvPr id="4" name="文本占位符 3"/>
          <p:cNvSpPr>
            <a:spLocks noGrp="1"/>
          </p:cNvSpPr>
          <p:nvPr>
            <p:ph type="body" sz="half" idx="2" hasCustomPrompt="1"/>
          </p:nvPr>
        </p:nvSpPr>
        <p:spPr>
          <a:xfrm>
            <a:off x="472382" y="2395603"/>
            <a:ext cx="2784385" cy="560540"/>
          </a:xfrm>
        </p:spPr>
        <p:txBody>
          <a:bodyPr>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400"/>
            </a:lvl1pPr>
            <a:lvl2pPr marL="812800" indent="0">
              <a:buNone/>
              <a:defRPr sz="2490"/>
            </a:lvl2pPr>
            <a:lvl3pPr marL="1625600" indent="0">
              <a:buNone/>
              <a:defRPr sz="2135"/>
            </a:lvl3pPr>
            <a:lvl4pPr marL="2438400" indent="0">
              <a:buNone/>
              <a:defRPr sz="1780"/>
            </a:lvl4pPr>
            <a:lvl5pPr marL="3251200" indent="0">
              <a:buNone/>
              <a:defRPr sz="1780"/>
            </a:lvl5pPr>
            <a:lvl6pPr marL="4064000" indent="0">
              <a:buNone/>
              <a:defRPr sz="1780"/>
            </a:lvl6pPr>
            <a:lvl7pPr marL="4876800" indent="0">
              <a:buNone/>
              <a:defRPr sz="1780"/>
            </a:lvl7pPr>
            <a:lvl8pPr marL="5689600" indent="0">
              <a:buNone/>
              <a:defRPr sz="1780"/>
            </a:lvl8pPr>
            <a:lvl9pPr marL="6502400" indent="0">
              <a:buNone/>
              <a:defRPr sz="1780"/>
            </a:lvl9pPr>
          </a:lstStyle>
          <a:p>
            <a:pPr lvl="0"/>
            <a:r>
              <a:rPr lang="zh-CN" altLang="en-US" dirty="0"/>
              <a:t>编辑母版文本样式</a:t>
            </a:r>
            <a:endParaRPr lang="en-US" altLang="zh-CN" dirty="0"/>
          </a:p>
        </p:txBody>
      </p:sp>
      <p:sp>
        <p:nvSpPr>
          <p:cNvPr id="5" name="日期占位符 4"/>
          <p:cNvSpPr>
            <a:spLocks noGrp="1"/>
          </p:cNvSpPr>
          <p:nvPr>
            <p:ph type="dt" sz="half" idx="10"/>
          </p:nvPr>
        </p:nvSpPr>
        <p:spPr/>
        <p:txBody>
          <a:bodyPr/>
          <a:lstStyle/>
          <a:p>
            <a:fld id="{45A3044E-DB1F-41A0-899F-E21D15F2AAD5}"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8" name="文本占位符 3"/>
          <p:cNvSpPr>
            <a:spLocks noGrp="1"/>
          </p:cNvSpPr>
          <p:nvPr>
            <p:ph type="body" sz="half" idx="13" hasCustomPrompt="1"/>
          </p:nvPr>
        </p:nvSpPr>
        <p:spPr>
          <a:xfrm>
            <a:off x="471488" y="2984325"/>
            <a:ext cx="5915025" cy="585593"/>
          </a:xfrm>
        </p:spPr>
        <p:txBody>
          <a:bodyPr>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a:lvl1pPr>
            <a:lvl2pPr marL="812800" indent="0">
              <a:buNone/>
              <a:defRPr sz="2490"/>
            </a:lvl2pPr>
            <a:lvl3pPr marL="1625600" indent="0">
              <a:buNone/>
              <a:defRPr sz="2135"/>
            </a:lvl3pPr>
            <a:lvl4pPr marL="2438400" indent="0">
              <a:buNone/>
              <a:defRPr sz="1780"/>
            </a:lvl4pPr>
            <a:lvl5pPr marL="3251200" indent="0">
              <a:buNone/>
              <a:defRPr sz="1780"/>
            </a:lvl5pPr>
            <a:lvl6pPr marL="4064000" indent="0">
              <a:buNone/>
              <a:defRPr sz="1780"/>
            </a:lvl6pPr>
            <a:lvl7pPr marL="4876800" indent="0">
              <a:buNone/>
              <a:defRPr sz="1780"/>
            </a:lvl7pPr>
            <a:lvl8pPr marL="5689600" indent="0">
              <a:buNone/>
              <a:defRPr sz="1780"/>
            </a:lvl8pPr>
            <a:lvl9pPr marL="6502400" indent="0">
              <a:buNone/>
              <a:defRPr sz="1780"/>
            </a:lvl9pPr>
          </a:lstStyle>
          <a:p>
            <a:pPr lvl="0"/>
            <a:r>
              <a:rPr lang="zh-CN" altLang="en-US" dirty="0"/>
              <a:t>编辑母版文本样式</a:t>
            </a:r>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9" y="527403"/>
            <a:ext cx="5915025" cy="1914702"/>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471489" y="2637014"/>
            <a:ext cx="5915025" cy="6285266"/>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471488" y="9181396"/>
            <a:ext cx="1543050" cy="527403"/>
          </a:xfrm>
          <a:prstGeom prst="rect">
            <a:avLst/>
          </a:prstGeom>
        </p:spPr>
        <p:txBody>
          <a:bodyPr vert="horz" lIns="91440" tIns="45720" rIns="91440" bIns="45720" rtlCol="0" anchor="ctr"/>
          <a:lstStyle>
            <a:lvl1pPr algn="l">
              <a:defRPr sz="2135">
                <a:solidFill>
                  <a:schemeClr val="tx1">
                    <a:tint val="75000"/>
                  </a:schemeClr>
                </a:solidFill>
              </a:defRPr>
            </a:lvl1pPr>
          </a:lstStyle>
          <a:p>
            <a:fld id="{B44A1C34-DA00-4915-A0C4-3AAF4ECDF004}" type="datetime1">
              <a:rPr lang="zh-CN" altLang="en-US" smtClean="0"/>
            </a:fld>
            <a:endParaRPr lang="zh-CN" altLang="en-US"/>
          </a:p>
        </p:txBody>
      </p:sp>
      <p:sp>
        <p:nvSpPr>
          <p:cNvPr id="5" name="页脚占位符 4"/>
          <p:cNvSpPr>
            <a:spLocks noGrp="1"/>
          </p:cNvSpPr>
          <p:nvPr>
            <p:ph type="ftr" sz="quarter" idx="3"/>
          </p:nvPr>
        </p:nvSpPr>
        <p:spPr>
          <a:xfrm>
            <a:off x="2271714" y="9181396"/>
            <a:ext cx="2314575" cy="527403"/>
          </a:xfrm>
          <a:prstGeom prst="rect">
            <a:avLst/>
          </a:prstGeom>
        </p:spPr>
        <p:txBody>
          <a:bodyPr vert="horz" lIns="91440" tIns="45720" rIns="91440" bIns="45720" rtlCol="0" anchor="ctr"/>
          <a:lstStyle>
            <a:lvl1pPr algn="ctr">
              <a:defRPr sz="21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4843463" y="9181396"/>
            <a:ext cx="1543050" cy="527403"/>
          </a:xfrm>
          <a:prstGeom prst="rect">
            <a:avLst/>
          </a:prstGeom>
        </p:spPr>
        <p:txBody>
          <a:bodyPr vert="horz" lIns="91440" tIns="45720" rIns="91440" bIns="45720" rtlCol="0" anchor="ctr"/>
          <a:lstStyle>
            <a:lvl1pPr algn="r">
              <a:defRPr sz="2135">
                <a:solidFill>
                  <a:schemeClr val="tx1">
                    <a:tint val="75000"/>
                  </a:schemeClr>
                </a:solidFill>
              </a:defRPr>
            </a:lvl1pPr>
          </a:lstStyle>
          <a:p>
            <a:fld id="{8886FA7B-F871-4E12-A366-D771B5170A5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1625600" rtl="0" eaLnBrk="1" latinLnBrk="0" hangingPunct="1">
        <a:lnSpc>
          <a:spcPct val="90000"/>
        </a:lnSpc>
        <a:spcBef>
          <a:spcPct val="0"/>
        </a:spcBef>
        <a:buNone/>
        <a:defRPr sz="3200" b="1" kern="1200">
          <a:solidFill>
            <a:schemeClr val="accent1">
              <a:lumMod val="50000"/>
            </a:schemeClr>
          </a:solidFill>
          <a:latin typeface="微软雅黑" panose="020B0503020204020204" pitchFamily="34" charset="-122"/>
          <a:ea typeface="微软雅黑" panose="020B0503020204020204" pitchFamily="34" charset="-122"/>
          <a:cs typeface="+mj-cs"/>
        </a:defRPr>
      </a:lvl1pPr>
    </p:titleStyle>
    <p:bodyStyle>
      <a:lvl1pPr marL="406400" indent="-406400" algn="l" defTabSz="1625600" rtl="0" eaLnBrk="1" latinLnBrk="0" hangingPunct="1">
        <a:lnSpc>
          <a:spcPct val="90000"/>
        </a:lnSpc>
        <a:spcBef>
          <a:spcPts val="1780"/>
        </a:spcBef>
        <a:buFont typeface="Arial" panose="020B0604020202020204" pitchFamily="34" charset="0"/>
        <a:buChar char="•"/>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90000"/>
        </a:lnSpc>
        <a:spcBef>
          <a:spcPts val="89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4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p:bodyStyle>
    <p:otherStyle>
      <a:defPPr>
        <a:defRPr lang="zh-CN"/>
      </a:defPPr>
      <a:lvl1pPr marL="0" algn="l" defTabSz="1625600" rtl="0" eaLnBrk="1" latinLnBrk="0" hangingPunct="1">
        <a:defRPr sz="3200" kern="1200">
          <a:solidFill>
            <a:schemeClr val="tx1"/>
          </a:solidFill>
          <a:latin typeface="+mn-lt"/>
          <a:ea typeface="+mn-ea"/>
          <a:cs typeface="+mn-cs"/>
        </a:defRPr>
      </a:lvl1pPr>
      <a:lvl2pPr marL="812800" algn="l" defTabSz="1625600" rtl="0" eaLnBrk="1" latinLnBrk="0" hangingPunct="1">
        <a:defRPr sz="3200" kern="1200">
          <a:solidFill>
            <a:schemeClr val="tx1"/>
          </a:solidFill>
          <a:latin typeface="+mn-lt"/>
          <a:ea typeface="+mn-ea"/>
          <a:cs typeface="+mn-cs"/>
        </a:defRPr>
      </a:lvl2pPr>
      <a:lvl3pPr marL="1625600" algn="l" defTabSz="1625600" rtl="0" eaLnBrk="1" latinLnBrk="0" hangingPunct="1">
        <a:defRPr sz="3200" kern="1200">
          <a:solidFill>
            <a:schemeClr val="tx1"/>
          </a:solidFill>
          <a:latin typeface="+mn-lt"/>
          <a:ea typeface="+mn-ea"/>
          <a:cs typeface="+mn-cs"/>
        </a:defRPr>
      </a:lvl3pPr>
      <a:lvl4pPr marL="2438400" algn="l" defTabSz="1625600" rtl="0" eaLnBrk="1" latinLnBrk="0" hangingPunct="1">
        <a:defRPr sz="3200" kern="1200">
          <a:solidFill>
            <a:schemeClr val="tx1"/>
          </a:solidFill>
          <a:latin typeface="+mn-lt"/>
          <a:ea typeface="+mn-ea"/>
          <a:cs typeface="+mn-cs"/>
        </a:defRPr>
      </a:lvl4pPr>
      <a:lvl5pPr marL="3251200" algn="l" defTabSz="1625600" rtl="0" eaLnBrk="1" latinLnBrk="0" hangingPunct="1">
        <a:defRPr sz="3200" kern="1200">
          <a:solidFill>
            <a:schemeClr val="tx1"/>
          </a:solidFill>
          <a:latin typeface="+mn-lt"/>
          <a:ea typeface="+mn-ea"/>
          <a:cs typeface="+mn-cs"/>
        </a:defRPr>
      </a:lvl5pPr>
      <a:lvl6pPr marL="4064000" algn="l" defTabSz="1625600" rtl="0" eaLnBrk="1" latinLnBrk="0" hangingPunct="1">
        <a:defRPr sz="3200" kern="1200">
          <a:solidFill>
            <a:schemeClr val="tx1"/>
          </a:solidFill>
          <a:latin typeface="+mn-lt"/>
          <a:ea typeface="+mn-ea"/>
          <a:cs typeface="+mn-cs"/>
        </a:defRPr>
      </a:lvl6pPr>
      <a:lvl7pPr marL="4876800" algn="l" defTabSz="1625600" rtl="0" eaLnBrk="1" latinLnBrk="0" hangingPunct="1">
        <a:defRPr sz="3200" kern="1200">
          <a:solidFill>
            <a:schemeClr val="tx1"/>
          </a:solidFill>
          <a:latin typeface="+mn-lt"/>
          <a:ea typeface="+mn-ea"/>
          <a:cs typeface="+mn-cs"/>
        </a:defRPr>
      </a:lvl7pPr>
      <a:lvl8pPr marL="5689600" algn="l" defTabSz="1625600" rtl="0" eaLnBrk="1" latinLnBrk="0" hangingPunct="1">
        <a:defRPr sz="3200" kern="1200">
          <a:solidFill>
            <a:schemeClr val="tx1"/>
          </a:solidFill>
          <a:latin typeface="+mn-lt"/>
          <a:ea typeface="+mn-ea"/>
          <a:cs typeface="+mn-cs"/>
        </a:defRPr>
      </a:lvl8pPr>
      <a:lvl9pPr marL="6502400" algn="l" defTabSz="1625600"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image" Target="../media/image15.png"/><Relationship Id="rId1" Type="http://schemas.openxmlformats.org/officeDocument/2006/relationships/image" Target="../media/image14.png"/></Relationships>
</file>

<file path=ppt/slides/_rels/slide14.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17.png"/><Relationship Id="rId10" Type="http://schemas.openxmlformats.org/officeDocument/2006/relationships/slideLayout" Target="../slideLayouts/slideLayout2.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image" Target="../media/image19.png"/><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0" Type="http://schemas.openxmlformats.org/officeDocument/2006/relationships/notesSlide" Target="../notesSlides/notesSlide3.xml"/><Relationship Id="rId4" Type="http://schemas.openxmlformats.org/officeDocument/2006/relationships/tags" Target="../tags/tag20.xml"/><Relationship Id="rId39" Type="http://schemas.openxmlformats.org/officeDocument/2006/relationships/slideLayout" Target="../slideLayouts/slideLayout2.xml"/><Relationship Id="rId38" Type="http://schemas.openxmlformats.org/officeDocument/2006/relationships/image" Target="../media/image23.png"/><Relationship Id="rId37" Type="http://schemas.openxmlformats.org/officeDocument/2006/relationships/tags" Target="../tags/tag51.xml"/><Relationship Id="rId36" Type="http://schemas.openxmlformats.org/officeDocument/2006/relationships/image" Target="../media/image22.png"/><Relationship Id="rId35" Type="http://schemas.openxmlformats.org/officeDocument/2006/relationships/tags" Target="../tags/tag50.xml"/><Relationship Id="rId34" Type="http://schemas.openxmlformats.org/officeDocument/2006/relationships/tags" Target="../tags/tag49.xml"/><Relationship Id="rId33" Type="http://schemas.openxmlformats.org/officeDocument/2006/relationships/tags" Target="../tags/tag48.xml"/><Relationship Id="rId32" Type="http://schemas.openxmlformats.org/officeDocument/2006/relationships/tags" Target="../tags/tag47.xml"/><Relationship Id="rId31" Type="http://schemas.openxmlformats.org/officeDocument/2006/relationships/tags" Target="../tags/tag46.xml"/><Relationship Id="rId30" Type="http://schemas.openxmlformats.org/officeDocument/2006/relationships/tags" Target="../tags/tag45.xml"/><Relationship Id="rId3" Type="http://schemas.openxmlformats.org/officeDocument/2006/relationships/tags" Target="../tags/tag19.xml"/><Relationship Id="rId29" Type="http://schemas.openxmlformats.org/officeDocument/2006/relationships/tags" Target="../tags/tag44.xml"/><Relationship Id="rId28" Type="http://schemas.openxmlformats.org/officeDocument/2006/relationships/image" Target="../media/image21.png"/><Relationship Id="rId27" Type="http://schemas.openxmlformats.org/officeDocument/2006/relationships/tags" Target="../tags/tag43.xml"/><Relationship Id="rId26" Type="http://schemas.openxmlformats.org/officeDocument/2006/relationships/tags" Target="../tags/tag42.xml"/><Relationship Id="rId25" Type="http://schemas.openxmlformats.org/officeDocument/2006/relationships/tags" Target="../tags/tag41.xml"/><Relationship Id="rId24" Type="http://schemas.openxmlformats.org/officeDocument/2006/relationships/tags" Target="../tags/tag40.xml"/><Relationship Id="rId23" Type="http://schemas.openxmlformats.org/officeDocument/2006/relationships/tags" Target="../tags/tag39.xml"/><Relationship Id="rId22" Type="http://schemas.openxmlformats.org/officeDocument/2006/relationships/tags" Target="../tags/tag38.xml"/><Relationship Id="rId21" Type="http://schemas.openxmlformats.org/officeDocument/2006/relationships/tags" Target="../tags/tag37.xml"/><Relationship Id="rId20" Type="http://schemas.openxmlformats.org/officeDocument/2006/relationships/tags" Target="../tags/tag36.xml"/><Relationship Id="rId2" Type="http://schemas.openxmlformats.org/officeDocument/2006/relationships/tags" Target="../tags/tag18.xml"/><Relationship Id="rId19" Type="http://schemas.openxmlformats.org/officeDocument/2006/relationships/tags" Target="../tags/tag35.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7" Type="http://schemas.openxmlformats.org/officeDocument/2006/relationships/notesSlide" Target="../notesSlides/notesSlide4.xml"/><Relationship Id="rId26" Type="http://schemas.openxmlformats.org/officeDocument/2006/relationships/slideLayout" Target="../slideLayouts/slideLayout2.xml"/><Relationship Id="rId25" Type="http://schemas.openxmlformats.org/officeDocument/2006/relationships/tags" Target="../tags/tag72.xml"/><Relationship Id="rId24" Type="http://schemas.openxmlformats.org/officeDocument/2006/relationships/image" Target="../media/image27.jpeg"/><Relationship Id="rId23" Type="http://schemas.openxmlformats.org/officeDocument/2006/relationships/image" Target="../media/image26.jpeg"/><Relationship Id="rId22" Type="http://schemas.openxmlformats.org/officeDocument/2006/relationships/tags" Target="../tags/tag71.xml"/><Relationship Id="rId21" Type="http://schemas.openxmlformats.org/officeDocument/2006/relationships/tags" Target="../tags/tag70.xml"/><Relationship Id="rId20" Type="http://schemas.openxmlformats.org/officeDocument/2006/relationships/tags" Target="../tags/tag69.xml"/><Relationship Id="rId2" Type="http://schemas.openxmlformats.org/officeDocument/2006/relationships/image" Target="../media/image25.jpeg"/><Relationship Id="rId19" Type="http://schemas.openxmlformats.org/officeDocument/2006/relationships/tags" Target="../tags/tag68.xml"/><Relationship Id="rId18" Type="http://schemas.openxmlformats.org/officeDocument/2006/relationships/tags" Target="../tags/tag67.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tags" Target="../tags/tag63.xml"/><Relationship Id="rId13" Type="http://schemas.openxmlformats.org/officeDocument/2006/relationships/tags" Target="../tags/tag62.xml"/><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tags" Target="../tags/tag59.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hdphoto" Target="../media/image29.wdp"/><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image" Target="../media/image31.jpeg"/><Relationship Id="rId15" Type="http://schemas.openxmlformats.org/officeDocument/2006/relationships/notesSlide" Target="../notesSlides/notesSlide5.xml"/><Relationship Id="rId14" Type="http://schemas.openxmlformats.org/officeDocument/2006/relationships/slideLayout" Target="../slideLayouts/slideLayout2.xml"/><Relationship Id="rId13" Type="http://schemas.openxmlformats.org/officeDocument/2006/relationships/image" Target="../media/image35.jpeg"/><Relationship Id="rId12" Type="http://schemas.openxmlformats.org/officeDocument/2006/relationships/image" Target="../media/image34.jpeg"/><Relationship Id="rId11" Type="http://schemas.openxmlformats.org/officeDocument/2006/relationships/image" Target="../media/image33.jpeg"/><Relationship Id="rId10" Type="http://schemas.openxmlformats.org/officeDocument/2006/relationships/image" Target="../media/image32.png"/><Relationship Id="rId1"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0" Type="http://schemas.openxmlformats.org/officeDocument/2006/relationships/notesSlide" Target="../notesSlides/notesSlide7.xml"/><Relationship Id="rId1" Type="http://schemas.openxmlformats.org/officeDocument/2006/relationships/tags" Target="../tags/tag80.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tags" Target="../tags/tag8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7.jpeg"/></Relationships>
</file>

<file path=ppt/slides/_rels/slide26.xml.rels><?xml version="1.0" encoding="UTF-8" standalone="yes"?>
<Relationships xmlns="http://schemas.openxmlformats.org/package/2006/relationships"><Relationship Id="rId9" Type="http://schemas.openxmlformats.org/officeDocument/2006/relationships/image" Target="../media/image49.jpeg"/><Relationship Id="rId8" Type="http://schemas.openxmlformats.org/officeDocument/2006/relationships/image" Target="../media/image48.jpeg"/><Relationship Id="rId7" Type="http://schemas.openxmlformats.org/officeDocument/2006/relationships/image" Target="../media/image47.jpeg"/><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tags" Target="../tags/tag92.xml"/><Relationship Id="rId2" Type="http://schemas.openxmlformats.org/officeDocument/2006/relationships/tags" Target="../tags/tag91.xml"/><Relationship Id="rId10" Type="http://schemas.openxmlformats.org/officeDocument/2006/relationships/slideLayout" Target="../slideLayouts/slideLayout2.xml"/><Relationship Id="rId1" Type="http://schemas.openxmlformats.org/officeDocument/2006/relationships/tags" Target="../tags/tag90.xml"/></Relationships>
</file>

<file path=ppt/slides/_rels/slide27.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6" Type="http://schemas.openxmlformats.org/officeDocument/2006/relationships/slideLayout" Target="../slideLayouts/slideLayout2.xml"/><Relationship Id="rId15" Type="http://schemas.openxmlformats.org/officeDocument/2006/relationships/tags" Target="../tags/tag105.xml"/><Relationship Id="rId14" Type="http://schemas.openxmlformats.org/officeDocument/2006/relationships/image" Target="../media/image51.png"/><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2.jpe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7.xml"/><Relationship Id="rId3" Type="http://schemas.openxmlformats.org/officeDocument/2006/relationships/image" Target="../media/image54.jpeg"/><Relationship Id="rId2" Type="http://schemas.openxmlformats.org/officeDocument/2006/relationships/tags" Target="../tags/tag106.xml"/><Relationship Id="rId1"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9.png"/><Relationship Id="rId7" Type="http://schemas.microsoft.com/office/2007/relationships/hdphoto" Target="../media/image58.wdp"/><Relationship Id="rId6" Type="http://schemas.openxmlformats.org/officeDocument/2006/relationships/image" Target="../media/image57.png"/><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image" Target="../media/image56.png"/><Relationship Id="rId1" Type="http://schemas.openxmlformats.org/officeDocument/2006/relationships/image" Target="../media/image55.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image" Target="../media/image61.png"/><Relationship Id="rId1" Type="http://schemas.openxmlformats.org/officeDocument/2006/relationships/image" Target="../media/image60.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image" Target="../media/image63.png"/><Relationship Id="rId1"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image" Target="../media/image13.jpe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7.png"/><Relationship Id="rId7" Type="http://schemas.openxmlformats.org/officeDocument/2006/relationships/tags" Target="../tags/tag11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image" Target="../media/image64.png"/></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xml"/><Relationship Id="rId2" Type="http://schemas.openxmlformats.org/officeDocument/2006/relationships/image" Target="../media/image3.png"/><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t="6261"/>
          <a:stretch>
            <a:fillRect/>
          </a:stretch>
        </p:blipFill>
        <p:spPr>
          <a:xfrm>
            <a:off x="0" y="0"/>
            <a:ext cx="6858000" cy="9906000"/>
          </a:xfrm>
          <a:prstGeom prst="rect">
            <a:avLst/>
          </a:prstGeom>
        </p:spPr>
      </p:pic>
      <p:sp>
        <p:nvSpPr>
          <p:cNvPr id="2" name="标题 1"/>
          <p:cNvSpPr>
            <a:spLocks noGrp="1"/>
          </p:cNvSpPr>
          <p:nvPr>
            <p:ph type="ctrTitle"/>
          </p:nvPr>
        </p:nvSpPr>
        <p:spPr>
          <a:xfrm>
            <a:off x="210682" y="2670388"/>
            <a:ext cx="6528321" cy="1094018"/>
          </a:xfrm>
        </p:spPr>
        <p:txBody>
          <a:bodyPr>
            <a:noAutofit/>
          </a:bodyPr>
          <a:lstStyle/>
          <a:p>
            <a:pPr>
              <a:lnSpc>
                <a:spcPct val="100000"/>
              </a:lnSpc>
            </a:pPr>
            <a:r>
              <a:rPr lang="zh-CN" altLang="en-US" sz="4000" dirty="0">
                <a:ln w="0"/>
                <a:gradFill>
                  <a:gsLst>
                    <a:gs pos="0">
                      <a:srgbClr val="1F4E79"/>
                    </a:gs>
                    <a:gs pos="58000">
                      <a:srgbClr val="0070C0"/>
                    </a:gs>
                    <a:gs pos="100000">
                      <a:srgbClr val="008000"/>
                    </a:gs>
                  </a:gsLst>
                  <a:lin ang="5400000" scaled="0"/>
                </a:gradFill>
                <a:effectLst>
                  <a:reflection blurRad="6350" stA="53000" endA="300" endPos="35500" dir="5400000" sy="-90000" algn="bl" rotWithShape="0"/>
                </a:effectLst>
                <a:cs typeface="微软雅黑" panose="020B0503020204020204" pitchFamily="34" charset="-122"/>
              </a:rPr>
              <a:t>曹老集镇国土空间总体规划</a:t>
            </a:r>
            <a:br>
              <a:rPr lang="en-US" altLang="zh-CN" sz="4400" b="0" dirty="0">
                <a:ln w="0"/>
                <a:gradFill>
                  <a:gsLst>
                    <a:gs pos="0">
                      <a:srgbClr val="1F4E79"/>
                    </a:gs>
                    <a:gs pos="58000">
                      <a:srgbClr val="0070C0"/>
                    </a:gs>
                    <a:gs pos="100000">
                      <a:srgbClr val="008000"/>
                    </a:gs>
                  </a:gsLst>
                  <a:lin ang="5400000" scaled="0"/>
                </a:gradFill>
                <a:effectLst>
                  <a:reflection blurRad="6350" stA="53000" endA="300" endPos="35500" dir="5400000" sy="-90000" algn="bl" rotWithShape="0"/>
                </a:effectLst>
                <a:cs typeface="微软雅黑" panose="020B0503020204020204" pitchFamily="34" charset="-122"/>
              </a:rPr>
            </a:br>
            <a:endParaRPr lang="zh-CN" altLang="en-US" sz="2400" dirty="0">
              <a:gradFill>
                <a:gsLst>
                  <a:gs pos="0">
                    <a:srgbClr val="1F4E79"/>
                  </a:gs>
                  <a:gs pos="58000">
                    <a:srgbClr val="0070C0"/>
                  </a:gs>
                  <a:gs pos="100000">
                    <a:srgbClr val="008000"/>
                  </a:gs>
                </a:gsLst>
                <a:lin ang="5400000" scaled="0"/>
              </a:gradFill>
              <a:cs typeface="微软雅黑" panose="020B0503020204020204" pitchFamily="34" charset="-122"/>
            </a:endParaRPr>
          </a:p>
        </p:txBody>
      </p:sp>
      <p:sp>
        <p:nvSpPr>
          <p:cNvPr id="3" name="副标题 2"/>
          <p:cNvSpPr>
            <a:spLocks noGrp="1"/>
          </p:cNvSpPr>
          <p:nvPr>
            <p:ph type="subTitle" idx="1"/>
          </p:nvPr>
        </p:nvSpPr>
        <p:spPr>
          <a:xfrm>
            <a:off x="857250" y="4712335"/>
            <a:ext cx="5143500" cy="1622425"/>
          </a:xfrm>
        </p:spPr>
        <p:txBody>
          <a:bodyPr>
            <a:normAutofit/>
          </a:bodyPr>
          <a:lstStyle/>
          <a:p>
            <a:pPr fontAlgn="auto">
              <a:lnSpc>
                <a:spcPct val="100000"/>
              </a:lnSpc>
              <a:spcBef>
                <a:spcPts val="0"/>
              </a:spcBef>
            </a:pPr>
            <a:r>
              <a:rPr lang="zh-CN" altLang="en-US" sz="2800" dirty="0">
                <a:solidFill>
                  <a:srgbClr val="125C97"/>
                </a:solidFill>
              </a:rPr>
              <a:t>草案公示</a:t>
            </a:r>
            <a:endParaRPr lang="zh-CN" altLang="en-US" sz="2400" dirty="0">
              <a:solidFill>
                <a:srgbClr val="125C97"/>
              </a:solidFill>
            </a:endParaRPr>
          </a:p>
          <a:p>
            <a:pPr fontAlgn="auto">
              <a:lnSpc>
                <a:spcPct val="100000"/>
              </a:lnSpc>
              <a:spcBef>
                <a:spcPts val="0"/>
              </a:spcBef>
            </a:pPr>
            <a:r>
              <a:rPr lang="en-US" altLang="zh-CN" sz="1400" dirty="0">
                <a:solidFill>
                  <a:srgbClr val="007766"/>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sym typeface="+mn-ea"/>
              </a:rPr>
              <a:t>DRAFT ANNOUNCEMENT</a:t>
            </a:r>
            <a:endParaRPr lang="en-US" altLang="zh-CN" sz="1400" dirty="0">
              <a:solidFill>
                <a:srgbClr val="007766"/>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sym typeface="+mn-ea"/>
            </a:endParaRPr>
          </a:p>
          <a:p>
            <a:pPr fontAlgn="auto">
              <a:lnSpc>
                <a:spcPct val="100000"/>
              </a:lnSpc>
              <a:spcBef>
                <a:spcPts val="0"/>
              </a:spcBef>
            </a:pPr>
            <a:endParaRPr lang="en-US" altLang="zh-CN" sz="1400" dirty="0">
              <a:solidFill>
                <a:srgbClr val="007766"/>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sym typeface="+mn-ea"/>
            </a:endParaRPr>
          </a:p>
        </p:txBody>
      </p:sp>
      <p:sp>
        <p:nvSpPr>
          <p:cNvPr id="5" name="副标题 2"/>
          <p:cNvSpPr txBox="1"/>
          <p:nvPr/>
        </p:nvSpPr>
        <p:spPr>
          <a:xfrm>
            <a:off x="857247" y="8955547"/>
            <a:ext cx="5143500" cy="697795"/>
          </a:xfrm>
          <a:prstGeom prst="rect">
            <a:avLst/>
          </a:prstGeom>
        </p:spPr>
        <p:txBody>
          <a:bodyPr vert="horz" lIns="91440" tIns="45720" rIns="91440" bIns="45720" rtlCol="0">
            <a:normAutofit/>
          </a:bodyPr>
          <a:lstStyle>
            <a:lvl1pPr marL="0" indent="0" algn="ctr" defTabSz="1625600" rtl="0" eaLnBrk="1" latinLnBrk="0" hangingPunct="1">
              <a:lnSpc>
                <a:spcPct val="90000"/>
              </a:lnSpc>
              <a:spcBef>
                <a:spcPts val="1780"/>
              </a:spcBef>
              <a:buFont typeface="Arial" panose="020B0604020202020204" pitchFamily="34" charset="0"/>
              <a:buNone/>
              <a:defRPr sz="4265" kern="1200">
                <a:solidFill>
                  <a:schemeClr val="tx1"/>
                </a:solidFill>
                <a:latin typeface="+mn-lt"/>
                <a:ea typeface="+mn-ea"/>
                <a:cs typeface="+mn-cs"/>
              </a:defRPr>
            </a:lvl1pPr>
            <a:lvl2pPr marL="812800" indent="0" algn="ctr" defTabSz="1625600" rtl="0" eaLnBrk="1" latinLnBrk="0" hangingPunct="1">
              <a:lnSpc>
                <a:spcPct val="90000"/>
              </a:lnSpc>
              <a:spcBef>
                <a:spcPts val="890"/>
              </a:spcBef>
              <a:buFont typeface="Arial" panose="020B0604020202020204" pitchFamily="34" charset="0"/>
              <a:buNone/>
              <a:defRPr sz="3555" kern="1200">
                <a:solidFill>
                  <a:schemeClr val="tx1"/>
                </a:solidFill>
                <a:latin typeface="+mn-lt"/>
                <a:ea typeface="+mn-ea"/>
                <a:cs typeface="+mn-cs"/>
              </a:defRPr>
            </a:lvl2pPr>
            <a:lvl3pPr marL="1625600" indent="0" algn="ctr" defTabSz="1625600" rtl="0" eaLnBrk="1" latinLnBrk="0" hangingPunct="1">
              <a:lnSpc>
                <a:spcPct val="90000"/>
              </a:lnSpc>
              <a:spcBef>
                <a:spcPts val="890"/>
              </a:spcBef>
              <a:buFont typeface="Arial" panose="020B0604020202020204" pitchFamily="34" charset="0"/>
              <a:buNone/>
              <a:defRPr sz="3200" kern="1200">
                <a:solidFill>
                  <a:schemeClr val="tx1"/>
                </a:solidFill>
                <a:latin typeface="+mn-lt"/>
                <a:ea typeface="+mn-ea"/>
                <a:cs typeface="+mn-cs"/>
              </a:defRPr>
            </a:lvl3pPr>
            <a:lvl4pPr marL="24384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4pPr>
            <a:lvl5pPr marL="32512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5pPr>
            <a:lvl6pPr marL="40640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6pPr>
            <a:lvl7pPr marL="48768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7pPr>
            <a:lvl8pPr marL="56896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8pPr>
            <a:lvl9pPr marL="6502400" indent="0" algn="ctr" defTabSz="1625600" rtl="0" eaLnBrk="1" latinLnBrk="0" hangingPunct="1">
              <a:lnSpc>
                <a:spcPct val="90000"/>
              </a:lnSpc>
              <a:spcBef>
                <a:spcPts val="890"/>
              </a:spcBef>
              <a:buFont typeface="Arial" panose="020B0604020202020204" pitchFamily="34" charset="0"/>
              <a:buNone/>
              <a:defRPr sz="2845" kern="1200">
                <a:solidFill>
                  <a:schemeClr val="tx1"/>
                </a:solidFill>
                <a:latin typeface="+mn-lt"/>
                <a:ea typeface="+mn-ea"/>
                <a:cs typeface="+mn-cs"/>
              </a:defRPr>
            </a:lvl9pPr>
          </a:lstStyle>
          <a:p>
            <a:pPr>
              <a:lnSpc>
                <a:spcPts val="1200"/>
              </a:lnSpc>
            </a:pPr>
            <a:r>
              <a:rPr lang="zh-CN" altLang="en-US" sz="1600" b="1" dirty="0">
                <a:solidFill>
                  <a:schemeClr val="accent5">
                    <a:lumMod val="20000"/>
                    <a:lumOff val="80000"/>
                  </a:schemeClr>
                </a:solidFill>
                <a:latin typeface="微软雅黑" panose="020B0503020204020204" pitchFamily="34" charset="-122"/>
                <a:ea typeface="微软雅黑" panose="020B0503020204020204" pitchFamily="34" charset="-122"/>
              </a:rPr>
              <a:t>淮上区人民政府       </a:t>
            </a:r>
            <a:r>
              <a:rPr lang="en-US" altLang="zh-CN" sz="1600" b="1" dirty="0">
                <a:solidFill>
                  <a:schemeClr val="accent5">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rPr>
              <a:t>2024</a:t>
            </a:r>
            <a:r>
              <a:rPr lang="zh-CN" altLang="en-US" sz="1600" b="1" dirty="0">
                <a:solidFill>
                  <a:schemeClr val="accent5">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1600" b="1" dirty="0">
                <a:solidFill>
                  <a:schemeClr val="accent5">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1600" b="1" dirty="0">
                <a:solidFill>
                  <a:schemeClr val="accent5">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rPr>
              <a:t>月</a:t>
            </a:r>
            <a:endParaRPr lang="zh-CN" altLang="en-US" sz="1600" b="1" dirty="0">
              <a:solidFill>
                <a:schemeClr val="accent5">
                  <a:lumMod val="20000"/>
                  <a:lumOff val="8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灯片编号占位符 7"/>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9" name="标题 1"/>
          <p:cNvSpPr txBox="1"/>
          <p:nvPr/>
        </p:nvSpPr>
        <p:spPr>
          <a:xfrm>
            <a:off x="0" y="3264535"/>
            <a:ext cx="6858000" cy="859790"/>
          </a:xfrm>
          <a:prstGeom prst="rect">
            <a:avLst/>
          </a:prstGeom>
        </p:spPr>
        <p:txBody>
          <a:bodyPr vert="horz" lIns="91440" tIns="45720" rIns="91440" bIns="45720" rtlCol="0" anchor="b">
            <a:noAutofit/>
          </a:bodyPr>
          <a:lstStyle>
            <a:lvl1pPr algn="ctr" defTabSz="1625600" rtl="0" eaLnBrk="1" latinLnBrk="0" hangingPunct="1">
              <a:lnSpc>
                <a:spcPct val="90000"/>
              </a:lnSpc>
              <a:spcBef>
                <a:spcPct val="0"/>
              </a:spcBef>
              <a:buNone/>
              <a:defRPr sz="3200" b="1" kern="1200">
                <a:solidFill>
                  <a:schemeClr val="accent1">
                    <a:lumMod val="50000"/>
                  </a:schemeClr>
                </a:solidFill>
                <a:latin typeface="微软雅黑" panose="020B0503020204020204" pitchFamily="34" charset="-122"/>
                <a:ea typeface="微软雅黑" panose="020B0503020204020204" pitchFamily="34" charset="-122"/>
                <a:cs typeface="+mj-cs"/>
              </a:defRPr>
            </a:lvl1pPr>
          </a:lstStyle>
          <a:p>
            <a:pPr>
              <a:lnSpc>
                <a:spcPct val="100000"/>
              </a:lnSpc>
            </a:pPr>
            <a:br>
              <a:rPr lang="en-US" altLang="zh-CN" sz="4000" b="0" dirty="0">
                <a:ln w="0"/>
                <a:solidFill>
                  <a:srgbClr val="2E75B6"/>
                </a:solidFill>
                <a:effectLst>
                  <a:reflection blurRad="6350" stA="53000" endA="300" endPos="35500" dir="5400000" sy="-90000" algn="bl" rotWithShape="0"/>
                </a:effectLst>
                <a:latin typeface="Times New Roman" panose="02020603050405020304" pitchFamily="18" charset="0"/>
                <a:ea typeface="隶书" panose="02010509060101010101" pitchFamily="49" charset="-122"/>
                <a:cs typeface="Times New Roman" panose="02020603050405020304" pitchFamily="18" charset="0"/>
              </a:rPr>
            </a:br>
            <a:r>
              <a:rPr lang="en-US" altLang="zh-CN" sz="1900" dirty="0">
                <a:solidFill>
                  <a:srgbClr val="007766"/>
                </a:solidFill>
                <a:effectLst>
                  <a:outerShdw blurRad="50800" dist="50800" dir="5400000" sx="1000" sy="1000" algn="ctr" rotWithShape="0">
                    <a:srgbClr val="000000"/>
                  </a:outerShdw>
                </a:effectLst>
                <a:latin typeface="Times New Roman" panose="02020603050405020304" pitchFamily="18" charset="0"/>
                <a:ea typeface="Cambria" panose="02040503050406030204" pitchFamily="18" charset="0"/>
                <a:cs typeface="Times New Roman" panose="02020603050405020304" pitchFamily="18" charset="0"/>
              </a:rPr>
              <a:t>TERRITORIAL SPATIAL PLANNING OF CAOLAOJI</a:t>
            </a:r>
            <a:br>
              <a:rPr lang="en-US" altLang="zh-CN" sz="1900" dirty="0">
                <a:solidFill>
                  <a:srgbClr val="007766"/>
                </a:solidFill>
                <a:effectLst/>
                <a:latin typeface="Times New Roman" panose="02020603050405020304" pitchFamily="18" charset="0"/>
                <a:ea typeface="Cambria" panose="02040503050406030204" pitchFamily="18" charset="0"/>
                <a:cs typeface="Times New Roman" panose="02020603050405020304" pitchFamily="18" charset="0"/>
              </a:rPr>
            </a:br>
            <a:r>
              <a:rPr lang="zh-CN" altLang="en-US" sz="2400" dirty="0">
                <a:solidFill>
                  <a:srgbClr val="007766"/>
                </a:solidFill>
                <a:latin typeface="Times New Roman" panose="02020603050405020304" pitchFamily="18" charset="0"/>
                <a:cs typeface="Times New Roman" panose="02020603050405020304" pitchFamily="18" charset="0"/>
              </a:rPr>
              <a:t>（</a:t>
            </a:r>
            <a:r>
              <a:rPr lang="en-US" altLang="zh-CN" sz="2400" dirty="0">
                <a:solidFill>
                  <a:srgbClr val="007766"/>
                </a:solidFill>
                <a:latin typeface="Times New Roman" panose="02020603050405020304" pitchFamily="18" charset="0"/>
                <a:cs typeface="Times New Roman" panose="02020603050405020304" pitchFamily="18" charset="0"/>
              </a:rPr>
              <a:t>2021-2035</a:t>
            </a:r>
            <a:r>
              <a:rPr lang="zh-CN" altLang="en-US" sz="2400" dirty="0">
                <a:solidFill>
                  <a:srgbClr val="007766"/>
                </a:solidFill>
                <a:latin typeface="Times New Roman" panose="02020603050405020304" pitchFamily="18" charset="0"/>
                <a:cs typeface="Times New Roman" panose="02020603050405020304" pitchFamily="18" charset="0"/>
              </a:rPr>
              <a:t>年）</a:t>
            </a:r>
            <a:endParaRPr lang="zh-CN" altLang="en-US" sz="2400" dirty="0">
              <a:solidFill>
                <a:srgbClr val="007766"/>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燕尾形 6"/>
          <p:cNvSpPr/>
          <p:nvPr/>
        </p:nvSpPr>
        <p:spPr>
          <a:xfrm rot="10800000">
            <a:off x="5913120" y="241078"/>
            <a:ext cx="1176528" cy="576419"/>
          </a:xfrm>
          <a:prstGeom prst="chevron">
            <a:avLst>
              <a:gd name="adj" fmla="val 2951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53098"/>
            <a:ext cx="5915025" cy="975720"/>
          </a:xfrm>
        </p:spPr>
        <p:txBody>
          <a:bodyPr/>
          <a:lstStyle/>
          <a:p>
            <a:r>
              <a:rPr lang="en-US" altLang="zh-CN" dirty="0">
                <a:solidFill>
                  <a:srgbClr val="2E75B6"/>
                </a:solidFill>
              </a:rPr>
              <a:t>2.2 </a:t>
            </a:r>
            <a:r>
              <a:rPr lang="zh-CN" altLang="en-US" dirty="0">
                <a:solidFill>
                  <a:srgbClr val="2E75B6"/>
                </a:solidFill>
              </a:rPr>
              <a:t>国土空间开发保护策略</a:t>
            </a:r>
            <a:endParaRPr lang="zh-CN" altLang="en-US" dirty="0">
              <a:solidFill>
                <a:srgbClr val="2E75B6"/>
              </a:solidFill>
            </a:endParaRPr>
          </a:p>
        </p:txBody>
      </p:sp>
      <p:grpSp>
        <p:nvGrpSpPr>
          <p:cNvPr id="3" name="组合 2"/>
          <p:cNvGrpSpPr/>
          <p:nvPr/>
        </p:nvGrpSpPr>
        <p:grpSpPr>
          <a:xfrm>
            <a:off x="471487" y="1997629"/>
            <a:ext cx="5915024" cy="7155273"/>
            <a:chOff x="1047341" y="1897184"/>
            <a:chExt cx="4706587" cy="7155273"/>
          </a:xfrm>
        </p:grpSpPr>
        <p:sp>
          <p:nvSpPr>
            <p:cNvPr id="6" name="任意多边形: 形状 5"/>
            <p:cNvSpPr/>
            <p:nvPr/>
          </p:nvSpPr>
          <p:spPr bwMode="white">
            <a:xfrm>
              <a:off x="1417302" y="1995171"/>
              <a:ext cx="4286365" cy="1578216"/>
            </a:xfrm>
            <a:custGeom>
              <a:avLst/>
              <a:gdLst>
                <a:gd name="connsiteX0" fmla="*/ 0 w 4327770"/>
                <a:gd name="connsiteY0" fmla="*/ 0 h 1578216"/>
                <a:gd name="connsiteX1" fmla="*/ 4327770 w 4327770"/>
                <a:gd name="connsiteY1" fmla="*/ 0 h 1578216"/>
                <a:gd name="connsiteX2" fmla="*/ 4327770 w 4327770"/>
                <a:gd name="connsiteY2" fmla="*/ 1578216 h 1578216"/>
                <a:gd name="connsiteX3" fmla="*/ 0 w 4327770"/>
                <a:gd name="connsiteY3" fmla="*/ 1578216 h 1578216"/>
                <a:gd name="connsiteX4" fmla="*/ 0 w 4327770"/>
                <a:gd name="connsiteY4" fmla="*/ 0 h 1578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7770" h="1578216">
                  <a:moveTo>
                    <a:pt x="0" y="0"/>
                  </a:moveTo>
                  <a:lnTo>
                    <a:pt x="4327770" y="0"/>
                  </a:lnTo>
                  <a:lnTo>
                    <a:pt x="4327770" y="1578216"/>
                  </a:lnTo>
                  <a:lnTo>
                    <a:pt x="0" y="1578216"/>
                  </a:lnTo>
                  <a:lnTo>
                    <a:pt x="0" y="0"/>
                  </a:lnTo>
                  <a:close/>
                </a:path>
              </a:pathLst>
            </a:custGeom>
            <a:solidFill>
              <a:srgbClr val="E2F0D9">
                <a:alpha val="50196"/>
              </a:srgbClr>
            </a:solidFill>
            <a:ln w="9525">
              <a:solidFill>
                <a:schemeClr val="accent6">
                  <a:lumMod val="75000"/>
                </a:schemeClr>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6045" tIns="60960" rIns="60960" bIns="60960" numCol="1" spcCol="1270" anchor="ctr" anchorCtr="0">
              <a:noAutofit/>
            </a:bodyPr>
            <a:lstStyle/>
            <a:p>
              <a:pPr marL="0" lvl="0" indent="0" algn="l" defTabSz="711200" eaLnBrk="1" fontAlgn="auto" latinLnBrk="0" hangingPunct="1">
                <a:lnSpc>
                  <a:spcPts val="2400"/>
                </a:lnSpc>
                <a:spcBef>
                  <a:spcPct val="0"/>
                </a:spcBef>
                <a:spcAft>
                  <a:spcPts val="0"/>
                </a:spcAft>
                <a:buNone/>
              </a:pPr>
              <a:r>
                <a:rPr lang="zh-CN" altLang="en-US" sz="1600" b="1" kern="1200" dirty="0">
                  <a:solidFill>
                    <a:schemeClr val="accent6">
                      <a:lumMod val="50000"/>
                    </a:schemeClr>
                  </a:solidFill>
                  <a:latin typeface="微软雅黑" panose="020B0503020204020204" pitchFamily="34" charset="-122"/>
                  <a:ea typeface="微软雅黑" panose="020B0503020204020204" pitchFamily="34" charset="-122"/>
                </a:rPr>
                <a:t>安全筑底，构筑高效开放集约空间格局</a:t>
              </a:r>
              <a:endParaRPr lang="en-US" altLang="zh-CN" sz="1600" b="1" kern="1200" dirty="0">
                <a:solidFill>
                  <a:schemeClr val="accent6">
                    <a:lumMod val="50000"/>
                  </a:schemeClr>
                </a:solidFill>
                <a:latin typeface="微软雅黑" panose="020B0503020204020204" pitchFamily="34" charset="-122"/>
                <a:ea typeface="微软雅黑" panose="020B0503020204020204" pitchFamily="34" charset="-122"/>
              </a:endParaRPr>
            </a:p>
            <a:p>
              <a:pPr marL="0" lvl="0" indent="0" algn="l" defTabSz="711200" eaLnBrk="1" fontAlgn="auto" latinLnBrk="0" hangingPunct="1">
                <a:lnSpc>
                  <a:spcPts val="2400"/>
                </a:lnSpc>
                <a:spcBef>
                  <a:spcPct val="0"/>
                </a:spcBef>
                <a:spcAft>
                  <a:spcPts val="0"/>
                </a:spcAft>
                <a:buNone/>
              </a:pPr>
              <a:r>
                <a:rPr lang="zh-CN" altLang="en-US" sz="1200" b="1" kern="1200" dirty="0">
                  <a:solidFill>
                    <a:schemeClr val="accent6">
                      <a:lumMod val="75000"/>
                    </a:schemeClr>
                  </a:solidFill>
                  <a:latin typeface="微软雅黑" panose="020B0503020204020204" pitchFamily="34" charset="-122"/>
                  <a:ea typeface="微软雅黑" panose="020B0503020204020204" pitchFamily="34" charset="-122"/>
                </a:rPr>
                <a:t>落实最严格的耕地保护制度、最严格的节约用地制度、最严格的水资源管理制度、最严格的生态环境保护制度。以河长制、湖长制、林长制落实为抓手，打造水清、岸绿、景美的生态曹老集</a:t>
              </a:r>
              <a:endParaRPr lang="zh-CN" altLang="zh-CN" sz="1200" b="1" kern="1200" dirty="0">
                <a:solidFill>
                  <a:schemeClr val="accent6">
                    <a:lumMod val="7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1091715" y="1897184"/>
              <a:ext cx="1031722" cy="910024"/>
            </a:xfrm>
            <a:prstGeom prst="rect">
              <a:avLst/>
            </a:prstGeom>
            <a:blipFill rotWithShape="1">
              <a:blip r:embed="rId1"/>
              <a:stretch>
                <a:fillRect/>
              </a:stretch>
            </a:blipFill>
            <a:ln>
              <a:solidFill>
                <a:schemeClr val="bg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任意多边形: 形状 9"/>
            <p:cNvSpPr/>
            <p:nvPr/>
          </p:nvSpPr>
          <p:spPr bwMode="white">
            <a:xfrm>
              <a:off x="1397325" y="3806200"/>
              <a:ext cx="4327770" cy="1557875"/>
            </a:xfrm>
            <a:custGeom>
              <a:avLst/>
              <a:gdLst>
                <a:gd name="connsiteX0" fmla="*/ 0 w 4327770"/>
                <a:gd name="connsiteY0" fmla="*/ 0 h 1557875"/>
                <a:gd name="connsiteX1" fmla="*/ 4327770 w 4327770"/>
                <a:gd name="connsiteY1" fmla="*/ 0 h 1557875"/>
                <a:gd name="connsiteX2" fmla="*/ 4327770 w 4327770"/>
                <a:gd name="connsiteY2" fmla="*/ 1557875 h 1557875"/>
                <a:gd name="connsiteX3" fmla="*/ 0 w 4327770"/>
                <a:gd name="connsiteY3" fmla="*/ 1557875 h 1557875"/>
                <a:gd name="connsiteX4" fmla="*/ 0 w 4327770"/>
                <a:gd name="connsiteY4" fmla="*/ 0 h 1557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7770" h="1557875">
                  <a:moveTo>
                    <a:pt x="0" y="0"/>
                  </a:moveTo>
                  <a:lnTo>
                    <a:pt x="4327770" y="0"/>
                  </a:lnTo>
                  <a:lnTo>
                    <a:pt x="4327770" y="1557875"/>
                  </a:lnTo>
                  <a:lnTo>
                    <a:pt x="0" y="1557875"/>
                  </a:lnTo>
                  <a:lnTo>
                    <a:pt x="0" y="0"/>
                  </a:lnTo>
                  <a:close/>
                </a:path>
              </a:pathLst>
            </a:custGeom>
            <a:solidFill>
              <a:srgbClr val="DAE3F3">
                <a:alpha val="50196"/>
              </a:srgbClr>
            </a:solidFill>
            <a:ln w="9525">
              <a:solidFill>
                <a:schemeClr val="accent5">
                  <a:lumMod val="60000"/>
                  <a:lumOff val="40000"/>
                </a:schemeClr>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6045" tIns="60960" rIns="60960" bIns="60960" numCol="1" spcCol="1270" anchor="ctr" anchorCtr="0">
              <a:noAutofit/>
            </a:bodyPr>
            <a:lstStyle/>
            <a:p>
              <a:pPr marL="0" lvl="0" indent="0" algn="l" defTabSz="711200" eaLnBrk="1" fontAlgn="auto" latinLnBrk="0" hangingPunct="1">
                <a:lnSpc>
                  <a:spcPts val="2400"/>
                </a:lnSpc>
                <a:spcBef>
                  <a:spcPct val="0"/>
                </a:spcBef>
                <a:spcAft>
                  <a:spcPts val="0"/>
                </a:spcAft>
                <a:buNone/>
              </a:pPr>
              <a:r>
                <a:rPr lang="zh-CN" altLang="en-US" sz="1600" b="1" kern="1200" dirty="0">
                  <a:solidFill>
                    <a:schemeClr val="accent5">
                      <a:lumMod val="75000"/>
                    </a:schemeClr>
                  </a:solidFill>
                  <a:latin typeface="微软雅黑" panose="020B0503020204020204" pitchFamily="34" charset="-122"/>
                  <a:ea typeface="微软雅黑" panose="020B0503020204020204" pitchFamily="34" charset="-122"/>
                </a:rPr>
                <a:t>生态筑底，建设文旅古镇</a:t>
              </a:r>
              <a:endParaRPr lang="en-US" altLang="zh-CN" sz="1600" b="1" kern="1200" dirty="0">
                <a:solidFill>
                  <a:schemeClr val="accent5">
                    <a:lumMod val="75000"/>
                  </a:schemeClr>
                </a:solidFill>
                <a:latin typeface="微软雅黑" panose="020B0503020204020204" pitchFamily="34" charset="-122"/>
                <a:ea typeface="微软雅黑" panose="020B0503020204020204" pitchFamily="34" charset="-122"/>
              </a:endParaRPr>
            </a:p>
            <a:p>
              <a:pPr marL="0" lvl="0" indent="0" algn="l" defTabSz="711200" eaLnBrk="1" fontAlgn="auto" latinLnBrk="0" hangingPunct="1">
                <a:lnSpc>
                  <a:spcPts val="2400"/>
                </a:lnSpc>
                <a:spcBef>
                  <a:spcPct val="0"/>
                </a:spcBef>
                <a:spcAft>
                  <a:spcPts val="0"/>
                </a:spcAft>
                <a:buNone/>
              </a:pPr>
              <a:r>
                <a:rPr lang="zh-CN" altLang="en-US" sz="1200" b="1" kern="1200" dirty="0">
                  <a:solidFill>
                    <a:schemeClr val="accent5"/>
                  </a:solidFill>
                  <a:latin typeface="微软雅黑" panose="020B0503020204020204" pitchFamily="34" charset="-122"/>
                  <a:ea typeface="微软雅黑" panose="020B0503020204020204" pitchFamily="34" charset="-122"/>
                </a:rPr>
                <a:t>强化以水为核心的生态空间对城乡空间布局的约束和引导，凸显曹老集河网交织、林田共生的自然地理格局。积极培育发展近郊休闲观光农业，深度挖掘文化资源</a:t>
              </a:r>
              <a:endParaRPr lang="zh-CN" altLang="en-US" sz="1200" b="1" kern="1200" dirty="0">
                <a:solidFill>
                  <a:schemeClr val="accent5"/>
                </a:solidFill>
                <a:latin typeface="微软雅黑" panose="020B0503020204020204" pitchFamily="34" charset="-122"/>
                <a:ea typeface="微软雅黑" panose="020B0503020204020204" pitchFamily="34" charset="-122"/>
              </a:endParaRPr>
            </a:p>
          </p:txBody>
        </p:sp>
        <p:sp>
          <p:nvSpPr>
            <p:cNvPr id="11" name="矩形 10"/>
            <p:cNvSpPr/>
            <p:nvPr/>
          </p:nvSpPr>
          <p:spPr>
            <a:xfrm>
              <a:off x="1076533" y="3691834"/>
              <a:ext cx="1001797" cy="910138"/>
            </a:xfrm>
            <a:prstGeom prst="rect">
              <a:avLst/>
            </a:prstGeom>
            <a:blipFill rotWithShape="1">
              <a:blip r:embed="rId2"/>
              <a:stretch>
                <a:fillRect/>
              </a:stretch>
            </a:blipFill>
            <a:ln>
              <a:solidFill>
                <a:schemeClr val="bg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2" name="任意多边形: 形状 11"/>
            <p:cNvSpPr/>
            <p:nvPr/>
          </p:nvSpPr>
          <p:spPr bwMode="white">
            <a:xfrm>
              <a:off x="1417302" y="5555951"/>
              <a:ext cx="4327770" cy="1883662"/>
            </a:xfrm>
            <a:custGeom>
              <a:avLst/>
              <a:gdLst>
                <a:gd name="connsiteX0" fmla="*/ 0 w 4505598"/>
                <a:gd name="connsiteY0" fmla="*/ 0 h 1883662"/>
                <a:gd name="connsiteX1" fmla="*/ 4505598 w 4505598"/>
                <a:gd name="connsiteY1" fmla="*/ 0 h 1883662"/>
                <a:gd name="connsiteX2" fmla="*/ 4505598 w 4505598"/>
                <a:gd name="connsiteY2" fmla="*/ 1883662 h 1883662"/>
                <a:gd name="connsiteX3" fmla="*/ 0 w 4505598"/>
                <a:gd name="connsiteY3" fmla="*/ 1883662 h 1883662"/>
                <a:gd name="connsiteX4" fmla="*/ 0 w 4505598"/>
                <a:gd name="connsiteY4" fmla="*/ 0 h 188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598" h="1883662">
                  <a:moveTo>
                    <a:pt x="0" y="0"/>
                  </a:moveTo>
                  <a:lnTo>
                    <a:pt x="4505598" y="0"/>
                  </a:lnTo>
                  <a:lnTo>
                    <a:pt x="4505598" y="1883662"/>
                  </a:lnTo>
                  <a:lnTo>
                    <a:pt x="0" y="1883662"/>
                  </a:lnTo>
                  <a:lnTo>
                    <a:pt x="0" y="0"/>
                  </a:lnTo>
                  <a:close/>
                </a:path>
              </a:pathLst>
            </a:custGeom>
            <a:solidFill>
              <a:srgbClr val="FFF7DF">
                <a:alpha val="50196"/>
              </a:srgbClr>
            </a:solidFill>
            <a:ln w="9525">
              <a:solidFill>
                <a:schemeClr val="accent4">
                  <a:lumMod val="75000"/>
                </a:schemeClr>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6045" tIns="60960" rIns="60960" bIns="60960" numCol="1" spcCol="1270" anchor="ctr" anchorCtr="0">
              <a:noAutofit/>
            </a:bodyPr>
            <a:lstStyle/>
            <a:p>
              <a:pPr marL="0" lvl="0" indent="0" algn="l" defTabSz="711200" eaLnBrk="1" fontAlgn="auto" latinLnBrk="0" hangingPunct="1">
                <a:lnSpc>
                  <a:spcPts val="2400"/>
                </a:lnSpc>
                <a:spcBef>
                  <a:spcPct val="0"/>
                </a:spcBef>
                <a:spcAft>
                  <a:spcPts val="0"/>
                </a:spcAft>
                <a:buNone/>
              </a:pPr>
              <a:r>
                <a:rPr lang="zh-CN" altLang="en-US" sz="1600" b="1" kern="1200" dirty="0">
                  <a:solidFill>
                    <a:srgbClr val="7E6000"/>
                  </a:solidFill>
                  <a:latin typeface="微软雅黑" panose="020B0503020204020204" pitchFamily="34" charset="-122"/>
                  <a:ea typeface="微软雅黑" panose="020B0503020204020204" pitchFamily="34" charset="-122"/>
                </a:rPr>
                <a:t>交通筑底，支撑区域一体发展</a:t>
              </a:r>
              <a:endParaRPr lang="en-US" altLang="zh-CN" sz="1600" b="1" kern="1200" dirty="0">
                <a:solidFill>
                  <a:srgbClr val="7E6000"/>
                </a:solidFill>
                <a:latin typeface="微软雅黑" panose="020B0503020204020204" pitchFamily="34" charset="-122"/>
                <a:ea typeface="微软雅黑" panose="020B0503020204020204" pitchFamily="34" charset="-122"/>
              </a:endParaRPr>
            </a:p>
            <a:p>
              <a:pPr marL="0" lvl="0" indent="0" algn="l" defTabSz="711200" eaLnBrk="1" fontAlgn="auto" latinLnBrk="0" hangingPunct="1">
                <a:lnSpc>
                  <a:spcPts val="2400"/>
                </a:lnSpc>
                <a:spcBef>
                  <a:spcPct val="0"/>
                </a:spcBef>
                <a:spcAft>
                  <a:spcPts val="0"/>
                </a:spcAft>
                <a:buNone/>
              </a:pPr>
              <a:r>
                <a:rPr lang="zh-CN" altLang="zh-CN" sz="1200" b="1" kern="1200" dirty="0">
                  <a:solidFill>
                    <a:srgbClr val="B08600"/>
                  </a:solidFill>
                  <a:latin typeface="微软雅黑" panose="020B0503020204020204" pitchFamily="34" charset="-122"/>
                  <a:ea typeface="微软雅黑" panose="020B0503020204020204" pitchFamily="34" charset="-122"/>
                </a:rPr>
                <a:t>借助蚌宿淮城际铁路与蚌埠北站的建设机遇</a:t>
              </a:r>
              <a:r>
                <a:rPr lang="zh-CN" altLang="en-US" sz="1200" b="1" kern="1200" dirty="0">
                  <a:solidFill>
                    <a:srgbClr val="B08600"/>
                  </a:solidFill>
                  <a:latin typeface="微软雅黑" panose="020B0503020204020204" pitchFamily="34" charset="-122"/>
                  <a:ea typeface="微软雅黑" panose="020B0503020204020204" pitchFamily="34" charset="-122"/>
                </a:rPr>
                <a:t>，不断完善全镇路网结构。优化重大交通基础设施、物流枢纽和产业空间布局。响应蚌埠都市区一体化发展趋势，支撑淮上区成为蚌埠市区北部副中心的协同格局</a:t>
              </a:r>
              <a:endParaRPr lang="zh-CN" altLang="en-US" sz="1200" b="1" kern="1200" dirty="0">
                <a:solidFill>
                  <a:srgbClr val="B08600"/>
                </a:solidFill>
                <a:latin typeface="微软雅黑" panose="020B0503020204020204" pitchFamily="34" charset="-122"/>
                <a:ea typeface="微软雅黑" panose="020B0503020204020204" pitchFamily="34" charset="-122"/>
              </a:endParaRPr>
            </a:p>
          </p:txBody>
        </p:sp>
        <p:sp>
          <p:nvSpPr>
            <p:cNvPr id="13" name="矩形 12"/>
            <p:cNvSpPr/>
            <p:nvPr/>
          </p:nvSpPr>
          <p:spPr>
            <a:xfrm>
              <a:off x="1047341" y="5462020"/>
              <a:ext cx="1052408" cy="939093"/>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任意多边形: 形状 13"/>
            <p:cNvSpPr/>
            <p:nvPr/>
          </p:nvSpPr>
          <p:spPr bwMode="white">
            <a:xfrm>
              <a:off x="1426157" y="7636019"/>
              <a:ext cx="4327771" cy="1416438"/>
            </a:xfrm>
            <a:custGeom>
              <a:avLst/>
              <a:gdLst>
                <a:gd name="connsiteX0" fmla="*/ 0 w 4513215"/>
                <a:gd name="connsiteY0" fmla="*/ 0 h 1416438"/>
                <a:gd name="connsiteX1" fmla="*/ 4513215 w 4513215"/>
                <a:gd name="connsiteY1" fmla="*/ 0 h 1416438"/>
                <a:gd name="connsiteX2" fmla="*/ 4513215 w 4513215"/>
                <a:gd name="connsiteY2" fmla="*/ 1416438 h 1416438"/>
                <a:gd name="connsiteX3" fmla="*/ 0 w 4513215"/>
                <a:gd name="connsiteY3" fmla="*/ 1416438 h 1416438"/>
                <a:gd name="connsiteX4" fmla="*/ 0 w 4513215"/>
                <a:gd name="connsiteY4" fmla="*/ 0 h 1416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3215" h="1416438">
                  <a:moveTo>
                    <a:pt x="0" y="0"/>
                  </a:moveTo>
                  <a:lnTo>
                    <a:pt x="4513215" y="0"/>
                  </a:lnTo>
                  <a:lnTo>
                    <a:pt x="4513215" y="1416438"/>
                  </a:lnTo>
                  <a:lnTo>
                    <a:pt x="0" y="1416438"/>
                  </a:lnTo>
                  <a:lnTo>
                    <a:pt x="0" y="0"/>
                  </a:lnTo>
                  <a:close/>
                </a:path>
              </a:pathLst>
            </a:custGeom>
            <a:solidFill>
              <a:srgbClr val="FBE5D6">
                <a:alpha val="50196"/>
              </a:srgbClr>
            </a:solidFill>
            <a:ln w="9525">
              <a:solidFill>
                <a:schemeClr val="accent2">
                  <a:lumMod val="75000"/>
                </a:schemeClr>
              </a:solidFill>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16045" tIns="60960" rIns="60960" bIns="60960" numCol="1" spcCol="1270" anchor="ctr" anchorCtr="0">
              <a:noAutofit/>
            </a:bodyPr>
            <a:lstStyle/>
            <a:p>
              <a:pPr marL="0" lvl="0" indent="0" algn="l" defTabSz="711200" eaLnBrk="1" fontAlgn="auto" latinLnBrk="0" hangingPunct="1">
                <a:lnSpc>
                  <a:spcPts val="2400"/>
                </a:lnSpc>
                <a:spcBef>
                  <a:spcPct val="0"/>
                </a:spcBef>
                <a:spcAft>
                  <a:spcPts val="0"/>
                </a:spcAft>
                <a:buNone/>
              </a:pPr>
              <a:r>
                <a:rPr lang="zh-CN" altLang="en-US" sz="1600" b="1" kern="1200" dirty="0">
                  <a:solidFill>
                    <a:schemeClr val="accent2">
                      <a:lumMod val="50000"/>
                    </a:schemeClr>
                  </a:solidFill>
                  <a:latin typeface="微软雅黑" panose="020B0503020204020204" pitchFamily="34" charset="-122"/>
                  <a:ea typeface="微软雅黑" panose="020B0503020204020204" pitchFamily="34" charset="-122"/>
                </a:rPr>
                <a:t>统筹布局，创新全域国土综合整治</a:t>
              </a:r>
              <a:endParaRPr lang="en-US" altLang="zh-CN" sz="1400" b="1" kern="1200" dirty="0">
                <a:solidFill>
                  <a:schemeClr val="accent2">
                    <a:lumMod val="75000"/>
                  </a:schemeClr>
                </a:solidFill>
                <a:latin typeface="微软雅黑" panose="020B0503020204020204" pitchFamily="34" charset="-122"/>
                <a:ea typeface="微软雅黑" panose="020B0503020204020204" pitchFamily="34" charset="-122"/>
              </a:endParaRPr>
            </a:p>
            <a:p>
              <a:pPr marL="0" lvl="0" indent="0" algn="l" defTabSz="711200" eaLnBrk="1" fontAlgn="auto" latinLnBrk="0" hangingPunct="1">
                <a:lnSpc>
                  <a:spcPts val="2400"/>
                </a:lnSpc>
                <a:spcBef>
                  <a:spcPct val="0"/>
                </a:spcBef>
                <a:spcAft>
                  <a:spcPts val="0"/>
                </a:spcAft>
                <a:buNone/>
              </a:pPr>
              <a:r>
                <a:rPr lang="zh-CN" altLang="en-US" sz="1200" b="1" kern="1200" dirty="0">
                  <a:solidFill>
                    <a:schemeClr val="accent2">
                      <a:lumMod val="75000"/>
                    </a:schemeClr>
                  </a:solidFill>
                  <a:latin typeface="微软雅黑" panose="020B0503020204020204" pitchFamily="34" charset="-122"/>
                  <a:ea typeface="微软雅黑" panose="020B0503020204020204" pitchFamily="34" charset="-122"/>
                </a:rPr>
                <a:t>对镇政府驻地进行低效用地更新、老街改造，对乡村地区进行村庄拆并，农用地综合整治，</a:t>
              </a:r>
              <a:r>
                <a:rPr lang="zh-CN" altLang="zh-CN" sz="1200" b="1" kern="1200" dirty="0">
                  <a:solidFill>
                    <a:schemeClr val="accent2">
                      <a:lumMod val="75000"/>
                    </a:schemeClr>
                  </a:solidFill>
                  <a:latin typeface="微软雅黑" panose="020B0503020204020204" pitchFamily="34" charset="-122"/>
                  <a:ea typeface="微软雅黑" panose="020B0503020204020204" pitchFamily="34" charset="-122"/>
                </a:rPr>
                <a:t>推动土地整治与多元要素跨界融合</a:t>
              </a:r>
              <a:endParaRPr lang="zh-CN" altLang="en-US" sz="1200" b="1" kern="12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15" name="矩形 14"/>
            <p:cNvSpPr/>
            <p:nvPr/>
          </p:nvSpPr>
          <p:spPr>
            <a:xfrm>
              <a:off x="1092464" y="7529068"/>
              <a:ext cx="1001797" cy="910138"/>
            </a:xfrm>
            <a:prstGeom prst="rect">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8" name="文本框 7"/>
          <p:cNvSpPr txBox="1"/>
          <p:nvPr>
            <p:custDataLst>
              <p:tags r:id="rId5"/>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E75B6"/>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0" y="4969565"/>
            <a:ext cx="6858000" cy="4949041"/>
          </a:xfrm>
          <a:prstGeom prst="rect">
            <a:avLst/>
          </a:prstGeom>
          <a:solidFill>
            <a:srgbClr val="5EA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6"/>
          <p:cNvSpPr>
            <a:spLocks noGrp="1"/>
          </p:cNvSpPr>
          <p:nvPr>
            <p:ph type="title"/>
          </p:nvPr>
        </p:nvSpPr>
        <p:spPr>
          <a:xfrm>
            <a:off x="450850" y="6143625"/>
            <a:ext cx="2784475" cy="1229995"/>
          </a:xfrm>
        </p:spPr>
        <p:txBody>
          <a:bodyPr/>
          <a:lstStyle/>
          <a:p>
            <a:pPr marL="0" indent="0" fontAlgn="auto">
              <a:lnSpc>
                <a:spcPct val="100000"/>
              </a:lnSpc>
            </a:pPr>
            <a:r>
              <a:rPr lang="en-US" altLang="zh-CN" dirty="0">
                <a:solidFill>
                  <a:schemeClr val="bg1"/>
                </a:solidFill>
              </a:rPr>
              <a:t>03</a:t>
            </a:r>
            <a:endParaRPr lang="zh-CN" altLang="en-US" dirty="0">
              <a:solidFill>
                <a:schemeClr val="bg1"/>
              </a:solidFill>
            </a:endParaRPr>
          </a:p>
        </p:txBody>
      </p:sp>
      <p:sp>
        <p:nvSpPr>
          <p:cNvPr id="8" name="内容占位符 7"/>
          <p:cNvSpPr>
            <a:spLocks noGrp="1"/>
          </p:cNvSpPr>
          <p:nvPr>
            <p:ph idx="1"/>
          </p:nvPr>
        </p:nvSpPr>
        <p:spPr>
          <a:xfrm>
            <a:off x="3431549" y="6121121"/>
            <a:ext cx="3158084" cy="2352593"/>
          </a:xfrm>
        </p:spPr>
        <p:txBody>
          <a:bodyPr/>
          <a:lstStyle/>
          <a:p>
            <a:pPr>
              <a:lnSpc>
                <a:spcPts val="1600"/>
              </a:lnSpc>
            </a:pPr>
            <a:r>
              <a:rPr lang="en-US" altLang="zh-CN" dirty="0">
                <a:solidFill>
                  <a:schemeClr val="bg1"/>
                </a:solidFill>
                <a:sym typeface="+mn-ea"/>
              </a:rPr>
              <a:t>3.1 </a:t>
            </a:r>
            <a:r>
              <a:rPr lang="zh-CN" altLang="en-US" dirty="0">
                <a:solidFill>
                  <a:schemeClr val="bg1"/>
                </a:solidFill>
                <a:sym typeface="+mn-ea"/>
              </a:rPr>
              <a:t>国土空间总体格局</a:t>
            </a:r>
            <a:endParaRPr lang="en-US" altLang="zh-CN" dirty="0">
              <a:solidFill>
                <a:schemeClr val="bg1"/>
              </a:solidFill>
            </a:endParaRPr>
          </a:p>
          <a:p>
            <a:pPr>
              <a:lnSpc>
                <a:spcPts val="1600"/>
              </a:lnSpc>
            </a:pPr>
            <a:r>
              <a:rPr lang="en-US" altLang="zh-CN" dirty="0">
                <a:solidFill>
                  <a:schemeClr val="bg1"/>
                </a:solidFill>
                <a:sym typeface="+mn-ea"/>
              </a:rPr>
              <a:t>3.2 </a:t>
            </a:r>
            <a:r>
              <a:rPr lang="zh-CN" altLang="en-US" dirty="0">
                <a:solidFill>
                  <a:schemeClr val="bg1"/>
                </a:solidFill>
                <a:sym typeface="+mn-ea"/>
              </a:rPr>
              <a:t>底线控制</a:t>
            </a:r>
            <a:endParaRPr lang="en-US" altLang="zh-CN" dirty="0">
              <a:solidFill>
                <a:schemeClr val="bg1"/>
              </a:solidFill>
            </a:endParaRPr>
          </a:p>
          <a:p>
            <a:pPr>
              <a:lnSpc>
                <a:spcPts val="1600"/>
              </a:lnSpc>
            </a:pPr>
            <a:r>
              <a:rPr lang="en-US" altLang="zh-CN" dirty="0">
                <a:solidFill>
                  <a:schemeClr val="bg1"/>
                </a:solidFill>
                <a:sym typeface="+mn-ea"/>
              </a:rPr>
              <a:t>3.3 </a:t>
            </a:r>
            <a:r>
              <a:rPr lang="zh-CN" altLang="en-US" dirty="0">
                <a:solidFill>
                  <a:schemeClr val="bg1"/>
                </a:solidFill>
                <a:sym typeface="+mn-ea"/>
              </a:rPr>
              <a:t>规划分区与用途管制</a:t>
            </a:r>
            <a:endParaRPr lang="en-US" altLang="zh-CN" dirty="0">
              <a:solidFill>
                <a:schemeClr val="bg1"/>
              </a:solidFill>
            </a:endParaRPr>
          </a:p>
        </p:txBody>
      </p:sp>
      <p:sp>
        <p:nvSpPr>
          <p:cNvPr id="10" name="文本占位符 9"/>
          <p:cNvSpPr>
            <a:spLocks noGrp="1"/>
          </p:cNvSpPr>
          <p:nvPr>
            <p:ph type="body" sz="half" idx="13"/>
          </p:nvPr>
        </p:nvSpPr>
        <p:spPr>
          <a:xfrm>
            <a:off x="450809" y="7528712"/>
            <a:ext cx="5915025" cy="585593"/>
          </a:xfrm>
        </p:spPr>
        <p:txBody>
          <a:bodyPr/>
          <a:lstStyle/>
          <a:p>
            <a:r>
              <a:rPr lang="zh-CN" altLang="en-US" dirty="0">
                <a:solidFill>
                  <a:srgbClr val="0F7785"/>
                </a:solidFill>
                <a:sym typeface="+mn-ea"/>
              </a:rPr>
              <a:t>国土空间开发保护总体格局</a:t>
            </a:r>
            <a:endParaRPr lang="zh-CN" altLang="en-US" dirty="0">
              <a:solidFill>
                <a:srgbClr val="0F7785"/>
              </a:solidFill>
            </a:endParaRPr>
          </a:p>
        </p:txBody>
      </p:sp>
      <p:sp>
        <p:nvSpPr>
          <p:cNvPr id="11" name="矩形 10"/>
          <p:cNvSpPr/>
          <p:nvPr/>
        </p:nvSpPr>
        <p:spPr>
          <a:xfrm>
            <a:off x="-39480" y="6144255"/>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73935"/>
            <a:ext cx="6858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7"/>
          <p:cNvSpPr txBox="1"/>
          <p:nvPr/>
        </p:nvSpPr>
        <p:spPr>
          <a:xfrm>
            <a:off x="433992" y="1817320"/>
            <a:ext cx="2245200" cy="795104"/>
          </a:xfrm>
          <a:prstGeom prst="rect">
            <a:avLst/>
          </a:prstGeom>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nSpc>
                <a:spcPts val="3200"/>
              </a:lnSpc>
              <a:spcBef>
                <a:spcPts val="0"/>
              </a:spcBef>
              <a:buNone/>
            </a:pPr>
            <a:r>
              <a:rPr lang="zh-CN" altLang="en-US" sz="1400" b="0" kern="100" dirty="0">
                <a:solidFill>
                  <a:srgbClr val="5EAAAE"/>
                </a:solidFill>
                <a:cs typeface="Times New Roman" panose="02020603050405020304" pitchFamily="18" charset="0"/>
              </a:rPr>
              <a:t>人口资源环境相均衡</a:t>
            </a:r>
            <a:endParaRPr lang="en-US" altLang="zh-CN" sz="1400" b="0" kern="100" dirty="0">
              <a:solidFill>
                <a:srgbClr val="5EAAAE"/>
              </a:solidFill>
              <a:cs typeface="Times New Roman" panose="02020603050405020304" pitchFamily="18" charset="0"/>
            </a:endParaRPr>
          </a:p>
          <a:p>
            <a:pPr marL="0" indent="0">
              <a:lnSpc>
                <a:spcPts val="3200"/>
              </a:lnSpc>
              <a:spcBef>
                <a:spcPts val="0"/>
              </a:spcBef>
              <a:buNone/>
            </a:pPr>
            <a:r>
              <a:rPr lang="zh-CN" altLang="en-US" sz="1400" b="0" kern="100" dirty="0">
                <a:solidFill>
                  <a:srgbClr val="5EAAAE"/>
                </a:solidFill>
                <a:cs typeface="Times New Roman" panose="02020603050405020304" pitchFamily="18" charset="0"/>
              </a:rPr>
              <a:t>经济社会生态效益相统一</a:t>
            </a:r>
            <a:endParaRPr lang="zh-CN" altLang="en-US" sz="1400" b="0" kern="100" dirty="0">
              <a:solidFill>
                <a:srgbClr val="5EAAAE"/>
              </a:solidFill>
              <a:cs typeface="Times New Roman" panose="02020603050405020304" pitchFamily="18" charset="0"/>
            </a:endParaRPr>
          </a:p>
        </p:txBody>
      </p:sp>
      <p:sp>
        <p:nvSpPr>
          <p:cNvPr id="28" name="圆角矩形 27"/>
          <p:cNvSpPr/>
          <p:nvPr/>
        </p:nvSpPr>
        <p:spPr>
          <a:xfrm>
            <a:off x="379661" y="7550053"/>
            <a:ext cx="6240627" cy="1185955"/>
          </a:xfrm>
          <a:prstGeom prst="roundRect">
            <a:avLst/>
          </a:prstGeom>
          <a:blipFill dpi="0" rotWithShape="1">
            <a:blip r:embed="rId1">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356769"/>
              </a:solidFill>
            </a:endParaRPr>
          </a:p>
        </p:txBody>
      </p:sp>
      <p:sp>
        <p:nvSpPr>
          <p:cNvPr id="45" name="圆角矩形 44"/>
          <p:cNvSpPr/>
          <p:nvPr/>
        </p:nvSpPr>
        <p:spPr>
          <a:xfrm>
            <a:off x="383207" y="7536094"/>
            <a:ext cx="6240628" cy="1188819"/>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56769"/>
              </a:solidFill>
            </a:endParaRPr>
          </a:p>
        </p:txBody>
      </p:sp>
      <p:sp>
        <p:nvSpPr>
          <p:cNvPr id="27" name="圆角矩形 26"/>
          <p:cNvSpPr/>
          <p:nvPr/>
        </p:nvSpPr>
        <p:spPr>
          <a:xfrm>
            <a:off x="386290" y="6026314"/>
            <a:ext cx="6240627" cy="1276693"/>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356769"/>
              </a:solidFill>
            </a:endParaRPr>
          </a:p>
        </p:txBody>
      </p:sp>
      <p:sp>
        <p:nvSpPr>
          <p:cNvPr id="44" name="圆角矩形 43"/>
          <p:cNvSpPr/>
          <p:nvPr/>
        </p:nvSpPr>
        <p:spPr>
          <a:xfrm>
            <a:off x="399226" y="6031325"/>
            <a:ext cx="6240628" cy="1276692"/>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56769"/>
              </a:solidFill>
            </a:endParaRPr>
          </a:p>
        </p:txBody>
      </p:sp>
      <p:sp>
        <p:nvSpPr>
          <p:cNvPr id="23" name="圆角矩形 22"/>
          <p:cNvSpPr/>
          <p:nvPr/>
        </p:nvSpPr>
        <p:spPr>
          <a:xfrm>
            <a:off x="399227" y="4938379"/>
            <a:ext cx="6240627" cy="871035"/>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356769"/>
              </a:solidFill>
            </a:endParaRPr>
          </a:p>
        </p:txBody>
      </p:sp>
      <p:sp>
        <p:nvSpPr>
          <p:cNvPr id="41" name="圆角矩形 40"/>
          <p:cNvSpPr/>
          <p:nvPr/>
        </p:nvSpPr>
        <p:spPr>
          <a:xfrm>
            <a:off x="424640" y="4927182"/>
            <a:ext cx="6240628" cy="862614"/>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56769"/>
              </a:solidFill>
            </a:endParaRPr>
          </a:p>
        </p:txBody>
      </p:sp>
      <p:sp>
        <p:nvSpPr>
          <p:cNvPr id="20" name="圆角矩形 19"/>
          <p:cNvSpPr/>
          <p:nvPr/>
        </p:nvSpPr>
        <p:spPr>
          <a:xfrm>
            <a:off x="399228" y="3901490"/>
            <a:ext cx="6240627" cy="85266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356769"/>
              </a:solidFill>
            </a:endParaRPr>
          </a:p>
        </p:txBody>
      </p:sp>
      <p:sp>
        <p:nvSpPr>
          <p:cNvPr id="40" name="圆角矩形 39"/>
          <p:cNvSpPr/>
          <p:nvPr/>
        </p:nvSpPr>
        <p:spPr>
          <a:xfrm>
            <a:off x="398114" y="3880348"/>
            <a:ext cx="6240628" cy="862614"/>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56769"/>
              </a:solidFill>
            </a:endParaRPr>
          </a:p>
        </p:txBody>
      </p:sp>
      <p:sp>
        <p:nvSpPr>
          <p:cNvPr id="17" name="圆角矩形 16"/>
          <p:cNvSpPr/>
          <p:nvPr/>
        </p:nvSpPr>
        <p:spPr>
          <a:xfrm>
            <a:off x="399229" y="2894080"/>
            <a:ext cx="6240627" cy="85266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12700">
            <a:solidFill>
              <a:schemeClr val="tx1">
                <a:alpha val="8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356769"/>
              </a:solidFill>
            </a:endParaRPr>
          </a:p>
        </p:txBody>
      </p:sp>
      <p:sp>
        <p:nvSpPr>
          <p:cNvPr id="39" name="圆角矩形 38"/>
          <p:cNvSpPr/>
          <p:nvPr/>
        </p:nvSpPr>
        <p:spPr>
          <a:xfrm>
            <a:off x="398114" y="2882741"/>
            <a:ext cx="6240628" cy="862614"/>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56769"/>
              </a:solidFill>
            </a:endParaRPr>
          </a:p>
        </p:txBody>
      </p:sp>
      <p:sp>
        <p:nvSpPr>
          <p:cNvPr id="32" name="文本框 31"/>
          <p:cNvSpPr txBox="1"/>
          <p:nvPr/>
        </p:nvSpPr>
        <p:spPr>
          <a:xfrm>
            <a:off x="1671430" y="7736685"/>
            <a:ext cx="4729499" cy="1173480"/>
          </a:xfrm>
          <a:prstGeom prst="rect">
            <a:avLst/>
          </a:prstGeom>
          <a:noFill/>
          <a:ln>
            <a:noFill/>
          </a:ln>
        </p:spPr>
        <p:txBody>
          <a:bodyPr wrap="square" rtlCol="0">
            <a:noAutofit/>
          </a:bodyPr>
          <a:lstStyle/>
          <a:p>
            <a:pPr indent="0" fontAlgn="auto">
              <a:lnSpc>
                <a:spcPct val="150000"/>
              </a:lnSpc>
            </a:pPr>
            <a:r>
              <a:rPr lang="zh-CN" altLang="en-US" sz="1400" b="1" dirty="0">
                <a:solidFill>
                  <a:srgbClr val="356769"/>
                </a:solidFill>
                <a:latin typeface="微软雅黑" panose="020B0503020204020204" pitchFamily="34" charset="-122"/>
                <a:ea typeface="微软雅黑" panose="020B0503020204020204" pitchFamily="34" charset="-122"/>
              </a:rPr>
              <a:t>镇政府驻地划分为</a:t>
            </a:r>
            <a:endParaRPr lang="en-US" altLang="zh-CN" sz="1400" b="1" dirty="0">
              <a:solidFill>
                <a:srgbClr val="356769"/>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400" b="1" dirty="0">
                <a:solidFill>
                  <a:srgbClr val="356769"/>
                </a:solidFill>
                <a:latin typeface="微软雅黑" panose="020B0503020204020204" pitchFamily="34" charset="-122"/>
                <a:ea typeface="微软雅黑" panose="020B0503020204020204" pitchFamily="34" charset="-122"/>
              </a:rPr>
              <a:t>东部工贸综合组团、西部休闲生活组团</a:t>
            </a:r>
            <a:endParaRPr lang="zh-CN" altLang="en-US" sz="1400" b="1" dirty="0">
              <a:solidFill>
                <a:srgbClr val="356769"/>
              </a:solidFill>
              <a:latin typeface="微软雅黑" panose="020B0503020204020204" pitchFamily="34" charset="-122"/>
              <a:ea typeface="微软雅黑" panose="020B0503020204020204" pitchFamily="34" charset="-122"/>
            </a:endParaRPr>
          </a:p>
          <a:p>
            <a:pPr indent="0" fontAlgn="auto">
              <a:lnSpc>
                <a:spcPct val="150000"/>
              </a:lnSpc>
            </a:pPr>
            <a:endParaRPr lang="zh-CN" altLang="en-US" sz="1400" b="1" dirty="0">
              <a:solidFill>
                <a:srgbClr val="356769"/>
              </a:solidFill>
              <a:latin typeface="微软雅黑" panose="020B0503020204020204" pitchFamily="34" charset="-122"/>
              <a:ea typeface="微软雅黑" panose="020B0503020204020204" pitchFamily="34" charset="-122"/>
            </a:endParaRPr>
          </a:p>
        </p:txBody>
      </p:sp>
      <p:sp>
        <p:nvSpPr>
          <p:cNvPr id="7" name="燕尾形 6"/>
          <p:cNvSpPr/>
          <p:nvPr/>
        </p:nvSpPr>
        <p:spPr>
          <a:xfrm rot="10800000">
            <a:off x="5913120" y="241078"/>
            <a:ext cx="1176528" cy="576419"/>
          </a:xfrm>
          <a:prstGeom prst="chevron">
            <a:avLst>
              <a:gd name="adj" fmla="val 29518"/>
            </a:avLst>
          </a:prstGeom>
          <a:solidFill>
            <a:srgbClr val="5EA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44208"/>
            <a:ext cx="5915025" cy="975720"/>
          </a:xfrm>
        </p:spPr>
        <p:txBody>
          <a:bodyPr/>
          <a:lstStyle/>
          <a:p>
            <a:r>
              <a:rPr lang="en-US" altLang="zh-CN" dirty="0">
                <a:solidFill>
                  <a:srgbClr val="46898C"/>
                </a:solidFill>
              </a:rPr>
              <a:t>3.1 </a:t>
            </a:r>
            <a:r>
              <a:rPr lang="zh-CN" altLang="en-US" dirty="0">
                <a:solidFill>
                  <a:srgbClr val="46898C"/>
                </a:solidFill>
              </a:rPr>
              <a:t>国土空间总体格局</a:t>
            </a:r>
            <a:endParaRPr lang="zh-CN" altLang="en-US" dirty="0">
              <a:solidFill>
                <a:srgbClr val="46898C"/>
              </a:solidFill>
            </a:endParaRPr>
          </a:p>
        </p:txBody>
      </p:sp>
      <p:sp>
        <p:nvSpPr>
          <p:cNvPr id="4" name="灯片编号占位符 3"/>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9" name="文本框 8"/>
          <p:cNvSpPr txBox="1"/>
          <p:nvPr>
            <p:custDataLst>
              <p:tags r:id="rId6"/>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46898C"/>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 name="内容占位符 7"/>
          <p:cNvSpPr>
            <a:spLocks noGrp="1"/>
          </p:cNvSpPr>
          <p:nvPr>
            <p:ph idx="1"/>
            <p:custDataLst>
              <p:tags r:id="rId7"/>
            </p:custDataLst>
          </p:nvPr>
        </p:nvSpPr>
        <p:spPr>
          <a:xfrm>
            <a:off x="2679192" y="1816932"/>
            <a:ext cx="3915045" cy="891652"/>
          </a:xfrm>
          <a:noFill/>
        </p:spPr>
        <p:txBody>
          <a:bodyPr>
            <a:noAutofit/>
          </a:bodyPr>
          <a:lstStyle/>
          <a:p>
            <a:pPr marL="0" indent="0">
              <a:lnSpc>
                <a:spcPts val="3200"/>
              </a:lnSpc>
              <a:spcBef>
                <a:spcPts val="0"/>
              </a:spcBef>
              <a:buNone/>
            </a:pPr>
            <a:r>
              <a:rPr lang="zh-CN" altLang="en-US" sz="1600" kern="100" dirty="0">
                <a:solidFill>
                  <a:srgbClr val="46898C"/>
                </a:solidFill>
                <a:effectLst/>
                <a:cs typeface="Times New Roman" panose="02020603050405020304" pitchFamily="18" charset="0"/>
                <a:sym typeface="+mn-ea"/>
              </a:rPr>
              <a:t>构建</a:t>
            </a:r>
            <a:r>
              <a:rPr lang="zh-CN" altLang="en-US" sz="1800" kern="100" dirty="0">
                <a:solidFill>
                  <a:srgbClr val="46898C"/>
                </a:solidFill>
                <a:effectLst/>
                <a:cs typeface="Times New Roman" panose="02020603050405020304" pitchFamily="18" charset="0"/>
                <a:sym typeface="+mn-ea"/>
              </a:rPr>
              <a:t>“</a:t>
            </a:r>
            <a:r>
              <a:rPr lang="zh-CN" altLang="en-US" sz="1800" kern="100" dirty="0">
                <a:solidFill>
                  <a:srgbClr val="46898C"/>
                </a:solidFill>
                <a:cs typeface="Times New Roman" panose="02020603050405020304" pitchFamily="18" charset="0"/>
                <a:sym typeface="+mn-ea"/>
              </a:rPr>
              <a:t>两湖一水多渠，三片两组团</a:t>
            </a:r>
            <a:r>
              <a:rPr lang="zh-CN" altLang="en-US" sz="1800" kern="100" dirty="0">
                <a:solidFill>
                  <a:srgbClr val="46898C"/>
                </a:solidFill>
                <a:effectLst/>
                <a:cs typeface="Times New Roman" panose="02020603050405020304" pitchFamily="18" charset="0"/>
                <a:sym typeface="+mn-ea"/>
              </a:rPr>
              <a:t>”</a:t>
            </a:r>
            <a:r>
              <a:rPr lang="zh-CN" altLang="en-US" sz="1600" kern="100" dirty="0">
                <a:solidFill>
                  <a:srgbClr val="46898C"/>
                </a:solidFill>
                <a:effectLst/>
                <a:cs typeface="Times New Roman" panose="02020603050405020304" pitchFamily="18" charset="0"/>
                <a:sym typeface="+mn-ea"/>
              </a:rPr>
              <a:t>的镇域国土空间保护总体格局</a:t>
            </a:r>
            <a:endParaRPr lang="zh-CN" altLang="en-US" sz="1600" b="0" kern="100" dirty="0">
              <a:solidFill>
                <a:srgbClr val="46898C"/>
              </a:solidFill>
              <a:effectLst/>
              <a:cs typeface="Times New Roman" panose="02020603050405020304" pitchFamily="18" charset="0"/>
              <a:sym typeface="+mn-ea"/>
            </a:endParaRPr>
          </a:p>
        </p:txBody>
      </p:sp>
      <p:cxnSp>
        <p:nvCxnSpPr>
          <p:cNvPr id="10" name="直接连接符 9"/>
          <p:cNvCxnSpPr/>
          <p:nvPr/>
        </p:nvCxnSpPr>
        <p:spPr>
          <a:xfrm flipV="1">
            <a:off x="2679192" y="1981903"/>
            <a:ext cx="0" cy="630521"/>
          </a:xfrm>
          <a:prstGeom prst="line">
            <a:avLst/>
          </a:prstGeom>
          <a:ln w="38100">
            <a:solidFill>
              <a:srgbClr val="46898C"/>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75171" y="3167465"/>
            <a:ext cx="848012" cy="676092"/>
          </a:xfrm>
          <a:prstGeom prst="rect">
            <a:avLst/>
          </a:prstGeom>
          <a:noFill/>
          <a:ln>
            <a:noFill/>
          </a:ln>
        </p:spPr>
        <p:txBody>
          <a:bodyPr wrap="square" rtlCol="0">
            <a:noAutofit/>
          </a:bodyPr>
          <a:lstStyle/>
          <a:p>
            <a:r>
              <a:rPr lang="zh-CN" altLang="en-US" b="1" dirty="0">
                <a:solidFill>
                  <a:srgbClr val="356769"/>
                </a:solidFill>
                <a:latin typeface="微软雅黑" panose="020B0503020204020204" pitchFamily="34" charset="-122"/>
                <a:ea typeface="微软雅黑" panose="020B0503020204020204" pitchFamily="34" charset="-122"/>
              </a:rPr>
              <a:t>两湖</a:t>
            </a:r>
            <a:endParaRPr lang="zh-CN" altLang="en-US" b="1" dirty="0">
              <a:solidFill>
                <a:srgbClr val="356769"/>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690995" y="3144358"/>
            <a:ext cx="4796912" cy="516623"/>
          </a:xfrm>
          <a:prstGeom prst="rect">
            <a:avLst/>
          </a:prstGeom>
          <a:noFill/>
          <a:ln>
            <a:noFill/>
          </a:ln>
        </p:spPr>
        <p:txBody>
          <a:bodyPr wrap="square" rtlCol="0">
            <a:noAutofit/>
          </a:bodyPr>
          <a:lstStyle/>
          <a:p>
            <a:pPr indent="0" fontAlgn="auto">
              <a:lnSpc>
                <a:spcPct val="150000"/>
              </a:lnSpc>
            </a:pPr>
            <a:r>
              <a:rPr lang="zh-CN" altLang="en-US" sz="1400" b="1" dirty="0">
                <a:solidFill>
                  <a:srgbClr val="356769"/>
                </a:solidFill>
                <a:latin typeface="微软雅黑" panose="020B0503020204020204" pitchFamily="34" charset="-122"/>
                <a:ea typeface="微软雅黑" panose="020B0503020204020204" pitchFamily="34" charset="-122"/>
              </a:rPr>
              <a:t>镇域东西两侧的三汊河和钓鱼台湖</a:t>
            </a:r>
            <a:endParaRPr lang="zh-CN" altLang="en-US" sz="1400" b="1" dirty="0">
              <a:solidFill>
                <a:srgbClr val="356769"/>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35451" y="4147511"/>
            <a:ext cx="887732" cy="470787"/>
          </a:xfrm>
          <a:prstGeom prst="rect">
            <a:avLst/>
          </a:prstGeom>
          <a:noFill/>
          <a:ln>
            <a:noFill/>
          </a:ln>
        </p:spPr>
        <p:txBody>
          <a:bodyPr wrap="square" rtlCol="0">
            <a:noAutofit/>
          </a:bodyPr>
          <a:lstStyle/>
          <a:p>
            <a:r>
              <a:rPr lang="zh-CN" altLang="en-US" b="1" dirty="0">
                <a:solidFill>
                  <a:srgbClr val="356769"/>
                </a:solidFill>
                <a:latin typeface="微软雅黑" panose="020B0503020204020204" pitchFamily="34" charset="-122"/>
                <a:ea typeface="微软雅黑" panose="020B0503020204020204" pitchFamily="34" charset="-122"/>
              </a:rPr>
              <a:t>一水</a:t>
            </a:r>
            <a:endParaRPr lang="zh-CN" altLang="en-US" b="1" dirty="0">
              <a:solidFill>
                <a:srgbClr val="356769"/>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674586" y="4112105"/>
            <a:ext cx="5118358" cy="460191"/>
          </a:xfrm>
          <a:prstGeom prst="rect">
            <a:avLst/>
          </a:prstGeom>
          <a:noFill/>
          <a:ln>
            <a:noFill/>
          </a:ln>
        </p:spPr>
        <p:txBody>
          <a:bodyPr wrap="square" rtlCol="0">
            <a:noAutofit/>
          </a:bodyPr>
          <a:lstStyle/>
          <a:p>
            <a:pPr indent="0" fontAlgn="auto">
              <a:lnSpc>
                <a:spcPct val="150000"/>
              </a:lnSpc>
            </a:pPr>
            <a:r>
              <a:rPr lang="zh-CN" altLang="en-US" sz="1400" b="1" dirty="0">
                <a:solidFill>
                  <a:srgbClr val="356769"/>
                </a:solidFill>
                <a:latin typeface="微软雅黑" panose="020B0503020204020204" pitchFamily="34" charset="-122"/>
                <a:ea typeface="微软雅黑" panose="020B0503020204020204" pitchFamily="34" charset="-122"/>
              </a:rPr>
              <a:t>蜿蜒环绕镇域南部的北淝河</a:t>
            </a:r>
            <a:endParaRPr lang="zh-CN" altLang="en-US" sz="1400" b="1" dirty="0">
              <a:solidFill>
                <a:srgbClr val="356769"/>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559257" y="5187036"/>
            <a:ext cx="1112174" cy="1053465"/>
          </a:xfrm>
          <a:prstGeom prst="rect">
            <a:avLst/>
          </a:prstGeom>
          <a:noFill/>
          <a:ln>
            <a:noFill/>
          </a:ln>
        </p:spPr>
        <p:txBody>
          <a:bodyPr wrap="square" rtlCol="0">
            <a:noAutofit/>
          </a:bodyPr>
          <a:lstStyle/>
          <a:p>
            <a:r>
              <a:rPr lang="zh-CN" altLang="en-US" b="1" dirty="0">
                <a:solidFill>
                  <a:srgbClr val="356769"/>
                </a:solidFill>
                <a:latin typeface="微软雅黑" panose="020B0503020204020204" pitchFamily="34" charset="-122"/>
                <a:ea typeface="微软雅黑" panose="020B0503020204020204" pitchFamily="34" charset="-122"/>
              </a:rPr>
              <a:t>多渠</a:t>
            </a:r>
            <a:endParaRPr lang="zh-CN" altLang="en-US" b="1" dirty="0">
              <a:solidFill>
                <a:srgbClr val="356769"/>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1677952" y="5158714"/>
            <a:ext cx="5062833" cy="960755"/>
          </a:xfrm>
          <a:prstGeom prst="rect">
            <a:avLst/>
          </a:prstGeom>
          <a:noFill/>
          <a:ln>
            <a:noFill/>
          </a:ln>
        </p:spPr>
        <p:txBody>
          <a:bodyPr wrap="square" rtlCol="0">
            <a:noAutofit/>
          </a:bodyPr>
          <a:lstStyle/>
          <a:p>
            <a:pPr indent="0" fontAlgn="auto">
              <a:lnSpc>
                <a:spcPct val="150000"/>
              </a:lnSpc>
            </a:pPr>
            <a:r>
              <a:rPr lang="zh-CN" altLang="en-US" sz="1400" b="1" dirty="0">
                <a:solidFill>
                  <a:srgbClr val="356769"/>
                </a:solidFill>
                <a:latin typeface="微软雅黑" panose="020B0503020204020204" pitchFamily="34" charset="-122"/>
                <a:ea typeface="微软雅黑" panose="020B0503020204020204" pitchFamily="34" charset="-122"/>
              </a:rPr>
              <a:t>镇域内多条沟渠，蜿蜒于乡村和城镇发展区</a:t>
            </a:r>
            <a:endParaRPr lang="zh-CN" altLang="en-US" sz="1400" b="1" dirty="0">
              <a:solidFill>
                <a:srgbClr val="356769"/>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55517" y="6484683"/>
            <a:ext cx="819511" cy="444024"/>
          </a:xfrm>
          <a:prstGeom prst="rect">
            <a:avLst/>
          </a:prstGeom>
          <a:noFill/>
          <a:ln>
            <a:noFill/>
          </a:ln>
        </p:spPr>
        <p:txBody>
          <a:bodyPr wrap="square" rtlCol="0">
            <a:noAutofit/>
          </a:bodyPr>
          <a:lstStyle/>
          <a:p>
            <a:r>
              <a:rPr lang="zh-CN" altLang="en-US" b="1" dirty="0">
                <a:solidFill>
                  <a:srgbClr val="356769"/>
                </a:solidFill>
                <a:latin typeface="微软雅黑" panose="020B0503020204020204" pitchFamily="34" charset="-122"/>
                <a:ea typeface="微软雅黑" panose="020B0503020204020204" pitchFamily="34" charset="-122"/>
              </a:rPr>
              <a:t>三片</a:t>
            </a:r>
            <a:endParaRPr lang="zh-CN" altLang="en-US" b="1" dirty="0">
              <a:solidFill>
                <a:srgbClr val="356769"/>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1671431" y="6151367"/>
            <a:ext cx="4729499" cy="817304"/>
          </a:xfrm>
          <a:prstGeom prst="rect">
            <a:avLst/>
          </a:prstGeom>
          <a:noFill/>
          <a:ln>
            <a:noFill/>
          </a:ln>
        </p:spPr>
        <p:txBody>
          <a:bodyPr wrap="square" rtlCol="0">
            <a:noAutofit/>
          </a:bodyPr>
          <a:lstStyle/>
          <a:p>
            <a:pPr indent="0" fontAlgn="auto">
              <a:lnSpc>
                <a:spcPct val="150000"/>
              </a:lnSpc>
            </a:pPr>
            <a:r>
              <a:rPr lang="zh-CN" altLang="en-US" sz="1400" b="1" dirty="0">
                <a:solidFill>
                  <a:srgbClr val="356769"/>
                </a:solidFill>
                <a:latin typeface="微软雅黑" panose="020B0503020204020204" pitchFamily="34" charset="-122"/>
                <a:ea typeface="微软雅黑" panose="020B0503020204020204" pitchFamily="34" charset="-122"/>
              </a:rPr>
              <a:t>北部以三汊河为生态核心的休闲农业发展区</a:t>
            </a:r>
            <a:endParaRPr lang="en-US" altLang="zh-CN" sz="1400" b="1" dirty="0">
              <a:solidFill>
                <a:srgbClr val="356769"/>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400" b="1" dirty="0">
                <a:solidFill>
                  <a:srgbClr val="356769"/>
                </a:solidFill>
                <a:latin typeface="微软雅黑" panose="020B0503020204020204" pitchFamily="34" charset="-122"/>
                <a:ea typeface="微软雅黑" panose="020B0503020204020204" pitchFamily="34" charset="-122"/>
              </a:rPr>
              <a:t>东部围绕钓鱼台湖的休闲与设施农业发展区</a:t>
            </a:r>
            <a:endParaRPr lang="en-US" altLang="zh-CN" sz="1400" b="1" dirty="0">
              <a:solidFill>
                <a:srgbClr val="356769"/>
              </a:solidFill>
              <a:latin typeface="微软雅黑" panose="020B0503020204020204" pitchFamily="34" charset="-122"/>
              <a:ea typeface="微软雅黑" panose="020B0503020204020204" pitchFamily="34" charset="-122"/>
            </a:endParaRPr>
          </a:p>
          <a:p>
            <a:pPr indent="0" fontAlgn="auto">
              <a:lnSpc>
                <a:spcPct val="150000"/>
              </a:lnSpc>
            </a:pPr>
            <a:r>
              <a:rPr lang="zh-CN" altLang="en-US" sz="1400" b="1" dirty="0">
                <a:solidFill>
                  <a:srgbClr val="356769"/>
                </a:solidFill>
                <a:latin typeface="微软雅黑" panose="020B0503020204020204" pitchFamily="34" charset="-122"/>
                <a:ea typeface="微软雅黑" panose="020B0503020204020204" pitchFamily="34" charset="-122"/>
              </a:rPr>
              <a:t>南部毗邻淮上中心城区的现代农业发展区</a:t>
            </a:r>
            <a:endParaRPr lang="zh-CN" altLang="en-US" sz="1400" b="1" dirty="0">
              <a:solidFill>
                <a:srgbClr val="356769"/>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503478" y="7934248"/>
            <a:ext cx="972560" cy="516928"/>
          </a:xfrm>
          <a:prstGeom prst="rect">
            <a:avLst/>
          </a:prstGeom>
          <a:noFill/>
          <a:ln>
            <a:noFill/>
          </a:ln>
        </p:spPr>
        <p:txBody>
          <a:bodyPr wrap="square" rtlCol="0">
            <a:noAutofit/>
          </a:bodyPr>
          <a:lstStyle/>
          <a:p>
            <a:r>
              <a:rPr lang="zh-CN" altLang="en-US" b="1" dirty="0">
                <a:solidFill>
                  <a:srgbClr val="356769"/>
                </a:solidFill>
                <a:latin typeface="微软雅黑" panose="020B0503020204020204" pitchFamily="34" charset="-122"/>
                <a:ea typeface="微软雅黑" panose="020B0503020204020204" pitchFamily="34" charset="-122"/>
              </a:rPr>
              <a:t>两组团</a:t>
            </a:r>
            <a:endParaRPr lang="zh-CN" altLang="en-US" b="1" dirty="0">
              <a:solidFill>
                <a:srgbClr val="356769"/>
              </a:solidFill>
              <a:latin typeface="微软雅黑" panose="020B0503020204020204" pitchFamily="34" charset="-122"/>
              <a:ea typeface="微软雅黑" panose="020B0503020204020204" pitchFamily="34" charset="-122"/>
            </a:endParaRPr>
          </a:p>
        </p:txBody>
      </p:sp>
      <p:cxnSp>
        <p:nvCxnSpPr>
          <p:cNvPr id="33" name="直接连接符 32"/>
          <p:cNvCxnSpPr/>
          <p:nvPr/>
        </p:nvCxnSpPr>
        <p:spPr>
          <a:xfrm flipV="1">
            <a:off x="1488974" y="2963168"/>
            <a:ext cx="0" cy="714491"/>
          </a:xfrm>
          <a:prstGeom prst="line">
            <a:avLst/>
          </a:prstGeom>
          <a:ln w="12700">
            <a:solidFill>
              <a:srgbClr val="2F5597"/>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V="1">
            <a:off x="1481444" y="3970578"/>
            <a:ext cx="0" cy="714491"/>
          </a:xfrm>
          <a:prstGeom prst="line">
            <a:avLst/>
          </a:prstGeom>
          <a:ln w="12700">
            <a:solidFill>
              <a:srgbClr val="4F91B7"/>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flipV="1">
            <a:off x="1481444" y="4999278"/>
            <a:ext cx="0" cy="714491"/>
          </a:xfrm>
          <a:prstGeom prst="line">
            <a:avLst/>
          </a:prstGeom>
          <a:ln w="12700">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476038" y="6149682"/>
            <a:ext cx="0" cy="982638"/>
          </a:xfrm>
          <a:prstGeom prst="line">
            <a:avLst/>
          </a:prstGeom>
          <a:ln w="12700">
            <a:solidFill>
              <a:srgbClr val="7F6000"/>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1461879" y="7736685"/>
            <a:ext cx="0" cy="714491"/>
          </a:xfrm>
          <a:prstGeom prst="line">
            <a:avLst/>
          </a:prstGeom>
          <a:ln w="12700">
            <a:solidFill>
              <a:srgbClr val="4454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60835" y="4954235"/>
            <a:ext cx="6252750" cy="4677984"/>
            <a:chOff x="549980" y="3932994"/>
            <a:chExt cx="5822634" cy="4356193"/>
          </a:xfrm>
        </p:grpSpPr>
        <p:pic>
          <p:nvPicPr>
            <p:cNvPr id="3" name="图片 2"/>
            <p:cNvPicPr>
              <a:picLocks noChangeAspect="1"/>
            </p:cNvPicPr>
            <p:nvPr/>
          </p:nvPicPr>
          <p:blipFill>
            <a:blip r:embed="rId1"/>
            <a:stretch>
              <a:fillRect/>
            </a:stretch>
          </p:blipFill>
          <p:spPr>
            <a:xfrm>
              <a:off x="549980" y="3932994"/>
              <a:ext cx="5822634" cy="4356193"/>
            </a:xfrm>
            <a:prstGeom prst="rect">
              <a:avLst/>
            </a:prstGeom>
          </p:spPr>
        </p:pic>
        <p:pic>
          <p:nvPicPr>
            <p:cNvPr id="8" name="图片 7"/>
            <p:cNvPicPr>
              <a:picLocks noChangeAspect="1"/>
            </p:cNvPicPr>
            <p:nvPr/>
          </p:nvPicPr>
          <p:blipFill>
            <a:blip r:embed="rId2"/>
            <a:stretch>
              <a:fillRect/>
            </a:stretch>
          </p:blipFill>
          <p:spPr>
            <a:xfrm>
              <a:off x="549980" y="7042120"/>
              <a:ext cx="1203310" cy="1247067"/>
            </a:xfrm>
            <a:prstGeom prst="rect">
              <a:avLst/>
            </a:prstGeom>
          </p:spPr>
        </p:pic>
      </p:grpSp>
      <p:sp>
        <p:nvSpPr>
          <p:cNvPr id="18" name="燕尾形 17"/>
          <p:cNvSpPr/>
          <p:nvPr/>
        </p:nvSpPr>
        <p:spPr>
          <a:xfrm rot="10800000">
            <a:off x="5913120" y="241078"/>
            <a:ext cx="1176528" cy="576419"/>
          </a:xfrm>
          <a:prstGeom prst="chevron">
            <a:avLst>
              <a:gd name="adj" fmla="val 29518"/>
            </a:avLst>
          </a:prstGeom>
          <a:solidFill>
            <a:srgbClr val="5EA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altLang="zh-CN" dirty="0">
                <a:solidFill>
                  <a:srgbClr val="46898C"/>
                </a:solidFill>
              </a:rPr>
              <a:t>3.2 </a:t>
            </a:r>
            <a:r>
              <a:rPr lang="zh-CN" altLang="en-US" dirty="0">
                <a:solidFill>
                  <a:srgbClr val="46898C"/>
                </a:solidFill>
              </a:rPr>
              <a:t>国土空间用途结构</a:t>
            </a:r>
            <a:endParaRPr lang="zh-CN" altLang="en-US" dirty="0">
              <a:solidFill>
                <a:srgbClr val="46898C"/>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grpSp>
        <p:nvGrpSpPr>
          <p:cNvPr id="7" name="组合 6"/>
          <p:cNvGrpSpPr/>
          <p:nvPr/>
        </p:nvGrpSpPr>
        <p:grpSpPr>
          <a:xfrm>
            <a:off x="471487" y="1711038"/>
            <a:ext cx="6212840" cy="2241607"/>
            <a:chOff x="471487" y="1653737"/>
            <a:chExt cx="6212840" cy="2241607"/>
          </a:xfrm>
        </p:grpSpPr>
        <p:sp>
          <p:nvSpPr>
            <p:cNvPr id="33" name="内容占位符 7"/>
            <p:cNvSpPr txBox="1"/>
            <p:nvPr>
              <p:custDataLst>
                <p:tags r:id="rId3"/>
              </p:custDataLst>
            </p:nvPr>
          </p:nvSpPr>
          <p:spPr>
            <a:xfrm>
              <a:off x="549979" y="2160607"/>
              <a:ext cx="6063605" cy="1734737"/>
            </a:xfrm>
            <a:prstGeom prst="roundRect">
              <a:avLst>
                <a:gd name="adj" fmla="val 13995"/>
              </a:avLst>
            </a:prstGeom>
            <a:solidFill>
              <a:srgbClr val="E2F0D9">
                <a:alpha val="40000"/>
              </a:srgbClr>
            </a:solidFill>
            <a:ln>
              <a:solidFill>
                <a:schemeClr val="accent6">
                  <a:lumMod val="50000"/>
                </a:schemeClr>
              </a:solid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algn="l" fontAlgn="auto">
                <a:lnSpc>
                  <a:spcPts val="3000"/>
                </a:lnSpc>
                <a:spcBef>
                  <a:spcPts val="0"/>
                </a:spcBef>
                <a:buClrTx/>
                <a:buSzTx/>
                <a:buFont typeface="Wingdings" panose="05000000000000000000" pitchFamily="2" charset="2"/>
                <a:buChar char="u"/>
              </a:pPr>
              <a:r>
                <a:rPr sz="1600" b="0" kern="100" dirty="0" err="1">
                  <a:solidFill>
                    <a:srgbClr val="46898C"/>
                  </a:solidFill>
                  <a:cs typeface="Times New Roman" panose="02020603050405020304" pitchFamily="18" charset="0"/>
                  <a:sym typeface="+mn-ea"/>
                </a:rPr>
                <a:t>镇域层面划分为</a:t>
              </a:r>
              <a:r>
                <a:rPr sz="1600" kern="100" dirty="0" err="1">
                  <a:solidFill>
                    <a:srgbClr val="46898C"/>
                  </a:solidFill>
                  <a:cs typeface="Times New Roman" panose="02020603050405020304" pitchFamily="18" charset="0"/>
                  <a:sym typeface="+mn-ea"/>
                </a:rPr>
                <a:t>农田保护区、生态保护区、生态控制区、城镇发展区、乡村发展区</a:t>
              </a:r>
              <a:r>
                <a:rPr sz="1600" b="0" kern="100" dirty="0">
                  <a:solidFill>
                    <a:srgbClr val="46898C"/>
                  </a:solidFill>
                  <a:cs typeface="Times New Roman" panose="02020603050405020304" pitchFamily="18" charset="0"/>
                  <a:sym typeface="+mn-ea"/>
                </a:rPr>
                <a:t>；</a:t>
              </a:r>
              <a:endParaRPr sz="1600" b="0" kern="100" dirty="0">
                <a:solidFill>
                  <a:srgbClr val="46898C"/>
                </a:solidFill>
                <a:cs typeface="Times New Roman" panose="02020603050405020304" pitchFamily="18" charset="0"/>
                <a:sym typeface="+mn-ea"/>
              </a:endParaRPr>
            </a:p>
            <a:p>
              <a:pPr>
                <a:lnSpc>
                  <a:spcPts val="3000"/>
                </a:lnSpc>
                <a:spcBef>
                  <a:spcPts val="0"/>
                </a:spcBef>
                <a:buFont typeface="Wingdings" panose="05000000000000000000" pitchFamily="2" charset="2"/>
                <a:buChar char="u"/>
              </a:pPr>
              <a:r>
                <a:rPr lang="zh-CN" altLang="en-US" sz="1600" b="0" kern="100" dirty="0">
                  <a:solidFill>
                    <a:srgbClr val="46898C"/>
                  </a:solidFill>
                  <a:cs typeface="Times New Roman" panose="02020603050405020304" pitchFamily="18" charset="0"/>
                  <a:sym typeface="+mn-ea"/>
                </a:rPr>
                <a:t>根据地方特色资源和发展路径，细化乡村发展区二级分区，制定规划分区用途准入原则和管制要求</a:t>
              </a:r>
              <a:endParaRPr sz="1600" b="0" kern="100" dirty="0">
                <a:solidFill>
                  <a:srgbClr val="46898C"/>
                </a:solidFill>
                <a:cs typeface="Times New Roman" panose="02020603050405020304" pitchFamily="18" charset="0"/>
                <a:sym typeface="+mn-ea"/>
              </a:endParaRPr>
            </a:p>
          </p:txBody>
        </p:sp>
        <p:sp>
          <p:nvSpPr>
            <p:cNvPr id="2" name="矩形 1"/>
            <p:cNvSpPr/>
            <p:nvPr/>
          </p:nvSpPr>
          <p:spPr>
            <a:xfrm>
              <a:off x="471487" y="1653737"/>
              <a:ext cx="6212840" cy="458908"/>
            </a:xfrm>
            <a:prstGeom prst="rect">
              <a:avLst/>
            </a:prstGeom>
          </p:spPr>
          <p:txBody>
            <a:bodyPr wrap="square">
              <a:sp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6898C"/>
                  </a:solidFill>
                  <a:latin typeface="微软雅黑" panose="020B0503020204020204" pitchFamily="34" charset="-122"/>
                  <a:ea typeface="微软雅黑" panose="020B0503020204020204" pitchFamily="34" charset="-122"/>
                  <a:cs typeface="Times New Roman" panose="02020603050405020304" pitchFamily="18" charset="0"/>
                  <a:sym typeface="+mn-ea"/>
                </a:rPr>
                <a:t>落实市级国土空间总体格局，优化规划分区划定与管理</a:t>
              </a:r>
              <a:endParaRPr lang="zh-CN" altLang="en-US" b="1" kern="100" dirty="0">
                <a:solidFill>
                  <a:srgbClr val="46898C"/>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sp>
        <p:nvSpPr>
          <p:cNvPr id="12" name="文本框 11"/>
          <p:cNvSpPr txBox="1"/>
          <p:nvPr>
            <p:custDataLst>
              <p:tags r:id="rId4"/>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46898C"/>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内容占位符 2"/>
          <p:cNvSpPr txBox="1"/>
          <p:nvPr>
            <p:custDataLst>
              <p:tags r:id="rId5"/>
            </p:custDataLst>
          </p:nvPr>
        </p:nvSpPr>
        <p:spPr>
          <a:xfrm>
            <a:off x="4427036" y="4951765"/>
            <a:ext cx="2186549" cy="430531"/>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46898C"/>
                </a:solidFill>
                <a:sym typeface="+mn-ea"/>
              </a:rPr>
              <a:t>镇域国土空间规划分区图</a:t>
            </a:r>
            <a:endParaRPr lang="zh-CN" altLang="en-US" sz="1400" dirty="0">
              <a:solidFill>
                <a:srgbClr val="46898C"/>
              </a:solidFill>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60835" y="4986940"/>
            <a:ext cx="6198807" cy="4645279"/>
            <a:chOff x="482477" y="4379834"/>
            <a:chExt cx="5904035" cy="4424382"/>
          </a:xfrm>
        </p:grpSpPr>
        <p:pic>
          <p:nvPicPr>
            <p:cNvPr id="3" name="图片 2"/>
            <p:cNvPicPr>
              <a:picLocks noChangeAspect="1"/>
            </p:cNvPicPr>
            <p:nvPr/>
          </p:nvPicPr>
          <p:blipFill>
            <a:blip r:embed="rId1"/>
            <a:stretch>
              <a:fillRect/>
            </a:stretch>
          </p:blipFill>
          <p:spPr>
            <a:xfrm>
              <a:off x="482477" y="4379834"/>
              <a:ext cx="5904035" cy="4424382"/>
            </a:xfrm>
            <a:prstGeom prst="rect">
              <a:avLst/>
            </a:prstGeom>
          </p:spPr>
        </p:pic>
        <p:pic>
          <p:nvPicPr>
            <p:cNvPr id="5" name="图片 4"/>
            <p:cNvPicPr>
              <a:picLocks noChangeAspect="1"/>
            </p:cNvPicPr>
            <p:nvPr/>
          </p:nvPicPr>
          <p:blipFill rotWithShape="1">
            <a:blip r:embed="rId2"/>
            <a:srcRect t="6299"/>
            <a:stretch>
              <a:fillRect/>
            </a:stretch>
          </p:blipFill>
          <p:spPr>
            <a:xfrm>
              <a:off x="482477" y="7916957"/>
              <a:ext cx="1392989" cy="887259"/>
            </a:xfrm>
            <a:prstGeom prst="rect">
              <a:avLst/>
            </a:prstGeom>
          </p:spPr>
        </p:pic>
      </p:grpSp>
      <p:sp>
        <p:nvSpPr>
          <p:cNvPr id="7" name="燕尾形 6"/>
          <p:cNvSpPr/>
          <p:nvPr/>
        </p:nvSpPr>
        <p:spPr>
          <a:xfrm rot="10800000">
            <a:off x="5913120" y="241078"/>
            <a:ext cx="1176528" cy="576419"/>
          </a:xfrm>
          <a:prstGeom prst="chevron">
            <a:avLst>
              <a:gd name="adj" fmla="val 29518"/>
            </a:avLst>
          </a:prstGeom>
          <a:solidFill>
            <a:srgbClr val="5EA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44208"/>
            <a:ext cx="5915025" cy="975720"/>
          </a:xfrm>
        </p:spPr>
        <p:txBody>
          <a:bodyPr/>
          <a:lstStyle/>
          <a:p>
            <a:r>
              <a:rPr lang="en-US" altLang="zh-CN" dirty="0">
                <a:solidFill>
                  <a:srgbClr val="46898C"/>
                </a:solidFill>
              </a:rPr>
              <a:t>3.3 </a:t>
            </a:r>
            <a:r>
              <a:rPr lang="zh-CN" altLang="en-US" dirty="0">
                <a:solidFill>
                  <a:srgbClr val="46898C"/>
                </a:solidFill>
              </a:rPr>
              <a:t>三条控制</a:t>
            </a:r>
            <a:r>
              <a:rPr lang="zh-CN" altLang="en-US" dirty="0">
                <a:solidFill>
                  <a:srgbClr val="46898C"/>
                </a:solidFill>
                <a:sym typeface="+mn-ea"/>
              </a:rPr>
              <a:t>线</a:t>
            </a:r>
            <a:endParaRPr lang="zh-CN" altLang="en-US" dirty="0">
              <a:solidFill>
                <a:srgbClr val="46898C"/>
              </a:solidFill>
              <a:sym typeface="+mn-ea"/>
            </a:endParaRPr>
          </a:p>
        </p:txBody>
      </p:sp>
      <p:sp>
        <p:nvSpPr>
          <p:cNvPr id="4" name="灯片编号占位符 3"/>
          <p:cNvSpPr>
            <a:spLocks noGrp="1"/>
          </p:cNvSpPr>
          <p:nvPr>
            <p:ph type="sldNum" sz="quarter" idx="12"/>
          </p:nvPr>
        </p:nvSpPr>
        <p:spPr/>
        <p:txBody>
          <a:bodyPr/>
          <a:lstStyle/>
          <a:p>
            <a:fld id="{8886FA7B-F871-4E12-A366-D771B5170A55}" type="slidenum">
              <a:rPr lang="zh-CN" altLang="en-US" smtClean="0"/>
            </a:fld>
            <a:endParaRPr lang="zh-CN" altLang="en-US"/>
          </a:p>
        </p:txBody>
      </p:sp>
      <p:graphicFrame>
        <p:nvGraphicFramePr>
          <p:cNvPr id="12" name="图示 11"/>
          <p:cNvGraphicFramePr/>
          <p:nvPr/>
        </p:nvGraphicFramePr>
        <p:xfrm>
          <a:off x="102495" y="1728806"/>
          <a:ext cx="6689659" cy="3108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本框 10"/>
          <p:cNvSpPr txBox="1"/>
          <p:nvPr>
            <p:custDataLst>
              <p:tags r:id="rId8"/>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46898C"/>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内容占位符 2"/>
          <p:cNvSpPr txBox="1"/>
          <p:nvPr>
            <p:custDataLst>
              <p:tags r:id="rId9"/>
            </p:custDataLst>
          </p:nvPr>
        </p:nvSpPr>
        <p:spPr>
          <a:xfrm>
            <a:off x="4116212" y="4986940"/>
            <a:ext cx="2380953" cy="430531"/>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46898C"/>
                </a:solidFill>
                <a:sym typeface="+mn-ea"/>
              </a:rPr>
              <a:t>镇域国土空间控制线规划图</a:t>
            </a:r>
            <a:endParaRPr lang="zh-CN" altLang="en-US" sz="1400" dirty="0">
              <a:solidFill>
                <a:srgbClr val="46898C"/>
              </a:solidFill>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60835" y="5047953"/>
            <a:ext cx="6136330" cy="4584266"/>
            <a:chOff x="453581" y="4676103"/>
            <a:chExt cx="5886259" cy="4397446"/>
          </a:xfrm>
        </p:grpSpPr>
        <p:pic>
          <p:nvPicPr>
            <p:cNvPr id="2" name="图片 1"/>
            <p:cNvPicPr>
              <a:picLocks noChangeAspect="1"/>
            </p:cNvPicPr>
            <p:nvPr/>
          </p:nvPicPr>
          <p:blipFill>
            <a:blip r:embed="rId1"/>
            <a:stretch>
              <a:fillRect/>
            </a:stretch>
          </p:blipFill>
          <p:spPr>
            <a:xfrm>
              <a:off x="453581" y="4676103"/>
              <a:ext cx="5886259" cy="4397446"/>
            </a:xfrm>
            <a:prstGeom prst="rect">
              <a:avLst/>
            </a:prstGeom>
          </p:spPr>
        </p:pic>
        <p:pic>
          <p:nvPicPr>
            <p:cNvPr id="3" name="图片 2"/>
            <p:cNvPicPr>
              <a:picLocks noChangeAspect="1"/>
            </p:cNvPicPr>
            <p:nvPr/>
          </p:nvPicPr>
          <p:blipFill>
            <a:blip r:embed="rId2"/>
            <a:stretch>
              <a:fillRect/>
            </a:stretch>
          </p:blipFill>
          <p:spPr>
            <a:xfrm>
              <a:off x="453581" y="6957799"/>
              <a:ext cx="767715" cy="2115750"/>
            </a:xfrm>
            <a:prstGeom prst="rect">
              <a:avLst/>
            </a:prstGeom>
          </p:spPr>
        </p:pic>
      </p:grpSp>
      <p:sp>
        <p:nvSpPr>
          <p:cNvPr id="18" name="燕尾形 17"/>
          <p:cNvSpPr/>
          <p:nvPr/>
        </p:nvSpPr>
        <p:spPr>
          <a:xfrm rot="10800000">
            <a:off x="5913120" y="241078"/>
            <a:ext cx="1176528" cy="576419"/>
          </a:xfrm>
          <a:prstGeom prst="chevron">
            <a:avLst>
              <a:gd name="adj" fmla="val 29518"/>
            </a:avLst>
          </a:prstGeom>
          <a:solidFill>
            <a:srgbClr val="5EAA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altLang="zh-CN" dirty="0">
                <a:solidFill>
                  <a:srgbClr val="46898C"/>
                </a:solidFill>
              </a:rPr>
              <a:t>3.4 </a:t>
            </a:r>
            <a:r>
              <a:rPr lang="zh-CN" altLang="en-US" dirty="0">
                <a:solidFill>
                  <a:srgbClr val="46898C"/>
                </a:solidFill>
              </a:rPr>
              <a:t>国土空间用途结构</a:t>
            </a:r>
            <a:endParaRPr lang="zh-CN" altLang="en-US" dirty="0">
              <a:solidFill>
                <a:srgbClr val="46898C"/>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16" name="矩形 15"/>
          <p:cNvSpPr/>
          <p:nvPr/>
        </p:nvSpPr>
        <p:spPr>
          <a:xfrm>
            <a:off x="360835" y="2196274"/>
            <a:ext cx="6136330" cy="2505265"/>
          </a:xfrm>
          <a:prstGeom prst="rect">
            <a:avLst/>
          </a:prstGeom>
          <a:solidFill>
            <a:srgbClr val="056DA7">
              <a:alpha val="16000"/>
            </a:srgbClr>
          </a:solidFill>
          <a:ln w="6350">
            <a:solidFill>
              <a:srgbClr val="056DA7">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矩形 18"/>
          <p:cNvSpPr/>
          <p:nvPr/>
        </p:nvSpPr>
        <p:spPr>
          <a:xfrm>
            <a:off x="360835" y="2280514"/>
            <a:ext cx="6136330" cy="2737773"/>
          </a:xfrm>
          <a:prstGeom prst="rect">
            <a:avLst/>
          </a:prstGeom>
        </p:spPr>
        <p:txBody>
          <a:bodyPr wrap="square">
            <a:spAutoFit/>
          </a:bodyPr>
          <a:lstStyle/>
          <a:p>
            <a:pPr marL="285750" indent="-285750">
              <a:lnSpc>
                <a:spcPts val="3000"/>
              </a:lnSpc>
              <a:buFont typeface="Wingdings" panose="05000000000000000000" pitchFamily="2" charset="2"/>
              <a:buChar char="u"/>
            </a:pPr>
            <a:r>
              <a:rPr lang="zh-CN" altLang="en-US" sz="1600" dirty="0">
                <a:solidFill>
                  <a:srgbClr val="46898C"/>
                </a:solidFill>
                <a:latin typeface="微软雅黑" panose="020B0503020204020204" pitchFamily="34" charset="-122"/>
                <a:ea typeface="微软雅黑" panose="020B0503020204020204" pitchFamily="34" charset="-122"/>
              </a:rPr>
              <a:t>城镇开发边界外用地规划深度以一级类或二级类为主，城镇开发边界内用地可根据需要细化至二级类或三级类</a:t>
            </a:r>
            <a:endParaRPr lang="en-US" altLang="zh-CN" sz="1600" dirty="0">
              <a:solidFill>
                <a:srgbClr val="46898C"/>
              </a:solidFill>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u"/>
            </a:pPr>
            <a:r>
              <a:rPr lang="zh-CN" altLang="en-US" sz="1600" dirty="0">
                <a:solidFill>
                  <a:srgbClr val="46898C"/>
                </a:solidFill>
                <a:latin typeface="微软雅黑" panose="020B0503020204020204" pitchFamily="34" charset="-122"/>
                <a:ea typeface="微软雅黑" panose="020B0503020204020204" pitchFamily="34" charset="-122"/>
                <a:sym typeface="+mn-ea"/>
              </a:rPr>
              <a:t>坚持保护优先、节约集约，统筹各类资源要素保护和开发利用，制定国土空间用途结构方案</a:t>
            </a:r>
            <a:endParaRPr lang="en-US" altLang="zh-CN" sz="1600" dirty="0">
              <a:solidFill>
                <a:srgbClr val="46898C"/>
              </a:solidFill>
              <a:latin typeface="微软雅黑" panose="020B0503020204020204" pitchFamily="34" charset="-122"/>
              <a:ea typeface="微软雅黑" panose="020B0503020204020204" pitchFamily="34" charset="-122"/>
              <a:sym typeface="+mn-ea"/>
            </a:endParaRPr>
          </a:p>
          <a:p>
            <a:pPr marL="285750" indent="-285750">
              <a:lnSpc>
                <a:spcPts val="3000"/>
              </a:lnSpc>
              <a:buFont typeface="Wingdings" panose="05000000000000000000" pitchFamily="2" charset="2"/>
              <a:buChar char="u"/>
            </a:pPr>
            <a:r>
              <a:rPr lang="zh-CN" altLang="en-US" sz="1600" dirty="0">
                <a:solidFill>
                  <a:srgbClr val="46898C"/>
                </a:solidFill>
                <a:latin typeface="微软雅黑" panose="020B0503020204020204" pitchFamily="34" charset="-122"/>
                <a:ea typeface="微软雅黑" panose="020B0503020204020204" pitchFamily="34" charset="-122"/>
              </a:rPr>
              <a:t>明确国土空间结构调整和优化的重点、方向及时序安排，制定国土空间功能结构调整表</a:t>
            </a:r>
            <a:endParaRPr lang="zh-CN" altLang="en-US" sz="1600" dirty="0">
              <a:solidFill>
                <a:srgbClr val="46898C"/>
              </a:solidFill>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u"/>
            </a:pPr>
            <a:endParaRPr lang="zh-CN" altLang="en-US" sz="1600" dirty="0">
              <a:solidFill>
                <a:srgbClr val="46898C"/>
              </a:solidFill>
              <a:latin typeface="微软雅黑" panose="020B0503020204020204" pitchFamily="34" charset="-122"/>
              <a:ea typeface="微软雅黑" panose="020B0503020204020204" pitchFamily="34" charset="-122"/>
            </a:endParaRPr>
          </a:p>
        </p:txBody>
      </p:sp>
      <p:sp>
        <p:nvSpPr>
          <p:cNvPr id="7" name="矩形 6"/>
          <p:cNvSpPr/>
          <p:nvPr/>
        </p:nvSpPr>
        <p:spPr>
          <a:xfrm>
            <a:off x="360835" y="1590741"/>
            <a:ext cx="5459539" cy="458908"/>
          </a:xfrm>
          <a:prstGeom prst="rect">
            <a:avLst/>
          </a:prstGeom>
        </p:spPr>
        <p:txBody>
          <a:bodyPr wrap="square">
            <a:spAutoFit/>
          </a:bodyPr>
          <a:lstStyle/>
          <a:p>
            <a:pPr marL="360045" indent="-360045" defTabSz="1625600">
              <a:lnSpc>
                <a:spcPct val="150000"/>
              </a:lnSpc>
              <a:spcBef>
                <a:spcPts val="1200"/>
              </a:spcBef>
              <a:buFont typeface="Wingdings" panose="05000000000000000000" charset="0"/>
              <a:buChar char="Ø"/>
            </a:pPr>
            <a:r>
              <a:rPr lang="zh-CN" altLang="en-US" b="1" kern="100" dirty="0">
                <a:solidFill>
                  <a:srgbClr val="46898C"/>
                </a:solidFill>
                <a:latin typeface="微软雅黑" panose="020B0503020204020204" pitchFamily="34" charset="-122"/>
                <a:ea typeface="微软雅黑" panose="020B0503020204020204" pitchFamily="34" charset="-122"/>
                <a:cs typeface="Times New Roman" panose="02020603050405020304" pitchFamily="18" charset="0"/>
                <a:sym typeface="+mn-ea"/>
              </a:rPr>
              <a:t>统筹资源要素，制定国土空间用途结构调整方案</a:t>
            </a:r>
            <a:endParaRPr lang="zh-CN" altLang="en-US" b="1" kern="100" dirty="0">
              <a:solidFill>
                <a:srgbClr val="46898C"/>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文本框 16"/>
          <p:cNvSpPr txBox="1"/>
          <p:nvPr>
            <p:custDataLst>
              <p:tags r:id="rId3"/>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46898C"/>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46898C"/>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内容占位符 2"/>
          <p:cNvSpPr txBox="1"/>
          <p:nvPr>
            <p:custDataLst>
              <p:tags r:id="rId4"/>
            </p:custDataLst>
          </p:nvPr>
        </p:nvSpPr>
        <p:spPr>
          <a:xfrm>
            <a:off x="4271849" y="5045130"/>
            <a:ext cx="2225316" cy="347980"/>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l">
              <a:buFont typeface="Arial" panose="020B0604020202020204" pitchFamily="34" charset="0"/>
              <a:buNone/>
            </a:pPr>
            <a:r>
              <a:rPr lang="zh-CN" altLang="en-US" sz="1400" dirty="0">
                <a:solidFill>
                  <a:srgbClr val="46898C"/>
                </a:solidFill>
                <a:sym typeface="+mn-ea"/>
              </a:rPr>
              <a:t>镇域国土空间总体规划图</a:t>
            </a:r>
            <a:endParaRPr lang="zh-CN" altLang="en-US" sz="1400" dirty="0">
              <a:solidFill>
                <a:srgbClr val="46898C"/>
              </a:solidFill>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4928777"/>
            <a:ext cx="6858000" cy="4977223"/>
          </a:xfrm>
          <a:prstGeom prst="rect">
            <a:avLst/>
          </a:prstGeom>
          <a:solidFill>
            <a:srgbClr val="478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71964" y="6109865"/>
            <a:ext cx="2784385" cy="1431447"/>
          </a:xfrm>
        </p:spPr>
        <p:txBody>
          <a:bodyPr/>
          <a:lstStyle/>
          <a:p>
            <a:r>
              <a:rPr lang="en-US" altLang="zh-CN" dirty="0">
                <a:solidFill>
                  <a:schemeClr val="bg1"/>
                </a:solidFill>
              </a:rPr>
              <a:t>04</a:t>
            </a:r>
            <a:endParaRPr lang="zh-CN" altLang="en-US" dirty="0">
              <a:solidFill>
                <a:schemeClr val="bg1"/>
              </a:solidFill>
            </a:endParaRPr>
          </a:p>
        </p:txBody>
      </p:sp>
      <p:sp>
        <p:nvSpPr>
          <p:cNvPr id="18" name="内容占位符 2"/>
          <p:cNvSpPr txBox="1"/>
          <p:nvPr/>
        </p:nvSpPr>
        <p:spPr>
          <a:xfrm>
            <a:off x="3276407" y="6501800"/>
            <a:ext cx="3596833" cy="1954059"/>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schemeClr val="bg1"/>
                </a:solidFill>
              </a:rPr>
              <a:t>4.1 </a:t>
            </a:r>
            <a:r>
              <a:rPr lang="zh-CN" altLang="en-US" dirty="0">
                <a:solidFill>
                  <a:schemeClr val="bg1"/>
                </a:solidFill>
              </a:rPr>
              <a:t>村庄分级分类</a:t>
            </a:r>
            <a:endParaRPr lang="en-US" altLang="zh-CN" dirty="0">
              <a:solidFill>
                <a:schemeClr val="bg1"/>
              </a:solidFill>
            </a:endParaRPr>
          </a:p>
          <a:p>
            <a:r>
              <a:rPr lang="en-US" altLang="zh-CN" dirty="0">
                <a:solidFill>
                  <a:schemeClr val="bg1"/>
                </a:solidFill>
              </a:rPr>
              <a:t>4</a:t>
            </a:r>
            <a:r>
              <a:rPr lang="zh-CN" altLang="en-US" dirty="0">
                <a:solidFill>
                  <a:schemeClr val="bg1"/>
                </a:solidFill>
              </a:rPr>
              <a:t>.2 特色村庄发展指引</a:t>
            </a:r>
            <a:endParaRPr lang="zh-CN" altLang="en-US" dirty="0">
              <a:solidFill>
                <a:schemeClr val="bg1"/>
              </a:solidFill>
            </a:endParaRPr>
          </a:p>
          <a:p>
            <a:endParaRPr lang="zh-CN" altLang="en-US" dirty="0">
              <a:solidFill>
                <a:schemeClr val="bg1"/>
              </a:solidFill>
            </a:endParaRPr>
          </a:p>
        </p:txBody>
      </p:sp>
      <p:sp>
        <p:nvSpPr>
          <p:cNvPr id="20" name="文本占位符 4"/>
          <p:cNvSpPr txBox="1"/>
          <p:nvPr/>
        </p:nvSpPr>
        <p:spPr>
          <a:xfrm>
            <a:off x="360346" y="5689628"/>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284244"/>
                </a:solidFill>
              </a:rPr>
              <a:t>村庄布局</a:t>
            </a:r>
            <a:endParaRPr lang="en-US" altLang="zh-CN" dirty="0">
              <a:solidFill>
                <a:srgbClr val="284244"/>
              </a:solidFill>
            </a:endParaRPr>
          </a:p>
        </p:txBody>
      </p:sp>
      <p:sp>
        <p:nvSpPr>
          <p:cNvPr id="10" name="矩形 9"/>
          <p:cNvSpPr/>
          <p:nvPr/>
        </p:nvSpPr>
        <p:spPr>
          <a:xfrm>
            <a:off x="-12192" y="6275301"/>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3645" r="26261"/>
          <a:stretch>
            <a:fillRect/>
          </a:stretch>
        </p:blipFill>
        <p:spPr>
          <a:xfrm>
            <a:off x="-15240" y="0"/>
            <a:ext cx="6873240" cy="51663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478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zh-CN" altLang="en-US" dirty="0">
                <a:solidFill>
                  <a:srgbClr val="47877F"/>
                </a:solidFill>
                <a:sym typeface="+mn-ea"/>
              </a:rPr>
              <a:t>4.1 村庄分级分类</a:t>
            </a:r>
            <a:endParaRPr lang="zh-CN" altLang="en-US" dirty="0">
              <a:solidFill>
                <a:srgbClr val="47877F"/>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16" name="文本框 15"/>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4B7E82"/>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4B7E82"/>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4B7E82"/>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4B7E8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71170" y="4578985"/>
            <a:ext cx="5915025" cy="4201795"/>
            <a:chOff x="742" y="8498"/>
            <a:chExt cx="9315" cy="6617"/>
          </a:xfrm>
        </p:grpSpPr>
        <p:sp>
          <p:nvSpPr>
            <p:cNvPr id="3" name="矩形 2"/>
            <p:cNvSpPr/>
            <p:nvPr>
              <p:custDataLst>
                <p:tags r:id="rId2"/>
              </p:custDataLst>
            </p:nvPr>
          </p:nvSpPr>
          <p:spPr>
            <a:xfrm>
              <a:off x="742" y="8498"/>
              <a:ext cx="9314" cy="2082"/>
            </a:xfrm>
            <a:prstGeom prst="rect">
              <a:avLst/>
            </a:prstGeom>
          </p:spPr>
          <p:txBody>
            <a:bodyPr wrap="square">
              <a:spAutoFit/>
            </a:bodyPr>
            <a:lstStyle/>
            <a:p>
              <a:pPr marL="360045" indent="-360045">
                <a:lnSpc>
                  <a:spcPct val="150000"/>
                </a:lnSpc>
                <a:spcBef>
                  <a:spcPts val="1200"/>
                </a:spcBef>
                <a:buFont typeface="Wingdings" panose="05000000000000000000" pitchFamily="2" charset="2"/>
                <a:buChar char="Ø"/>
              </a:pPr>
              <a:r>
                <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明确行政村分类，差异化推进乡村振兴</a:t>
              </a:r>
              <a:endParaRPr lang="zh-CN" altLang="en-US" b="1"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indent="360045" algn="just">
                <a:lnSpc>
                  <a:spcPct val="150000"/>
                </a:lnSpc>
                <a:spcBef>
                  <a:spcPts val="600"/>
                </a:spcBef>
              </a:pPr>
              <a:r>
                <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rPr>
                <a:t>划定特色保护类、城郊融合类、集聚提升类、一般保留类、搬迁撤并类。</a:t>
              </a:r>
              <a:endParaRPr lang="zh-CN" altLang="en-US" sz="1600" kern="100" dirty="0">
                <a:solidFill>
                  <a:srgbClr val="347C68"/>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nvGrpSpPr>
            <p:cNvPr id="5" name="组合 4"/>
            <p:cNvGrpSpPr/>
            <p:nvPr/>
          </p:nvGrpSpPr>
          <p:grpSpPr>
            <a:xfrm>
              <a:off x="800" y="10714"/>
              <a:ext cx="9257" cy="4401"/>
              <a:chOff x="800" y="10714"/>
              <a:chExt cx="9257" cy="4745"/>
            </a:xfrm>
          </p:grpSpPr>
          <p:sp>
            <p:nvSpPr>
              <p:cNvPr id="7" name="矩形 6"/>
              <p:cNvSpPr/>
              <p:nvPr>
                <p:custDataLst>
                  <p:tags r:id="rId3"/>
                </p:custDataLst>
              </p:nvPr>
            </p:nvSpPr>
            <p:spPr>
              <a:xfrm>
                <a:off x="800" y="10714"/>
                <a:ext cx="9257" cy="719"/>
              </a:xfrm>
              <a:prstGeom prst="rect">
                <a:avLst/>
              </a:prstGeom>
              <a:solidFill>
                <a:srgbClr val="FFFFFF">
                  <a:alpha val="40000"/>
                </a:srgbClr>
              </a:solidFill>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任意多边形 18"/>
              <p:cNvSpPr/>
              <p:nvPr>
                <p:custDataLst>
                  <p:tags r:id="rId4"/>
                </p:custDataLst>
              </p:nvPr>
            </p:nvSpPr>
            <p:spPr>
              <a:xfrm>
                <a:off x="845" y="10782"/>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lvl="0" algn="ctr" defTabSz="5334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特色保护类</a:t>
                </a:r>
                <a:endParaRPr lang="zh-CN" altLang="en-US" sz="1400" b="1" kern="1200" dirty="0">
                  <a:latin typeface="微软雅黑" panose="020B0503020204020204" pitchFamily="34" charset="-122"/>
                  <a:ea typeface="微软雅黑" panose="020B0503020204020204" pitchFamily="34" charset="-122"/>
                </a:endParaRPr>
              </a:p>
            </p:txBody>
          </p:sp>
          <p:sp>
            <p:nvSpPr>
              <p:cNvPr id="48" name="矩形 47"/>
              <p:cNvSpPr/>
              <p:nvPr>
                <p:custDataLst>
                  <p:tags r:id="rId5"/>
                </p:custDataLst>
              </p:nvPr>
            </p:nvSpPr>
            <p:spPr>
              <a:xfrm>
                <a:off x="2842" y="10882"/>
                <a:ext cx="7214" cy="521"/>
              </a:xfrm>
              <a:prstGeom prst="rect">
                <a:avLst/>
              </a:prstGeom>
            </p:spPr>
            <p:txBody>
              <a:bodyPr wrap="square">
                <a:spAutoFit/>
              </a:bodyPr>
              <a:lstStyle/>
              <a:p>
                <a:r>
                  <a:rPr lang="zh-CN" altLang="en-US" sz="1400" dirty="0">
                    <a:solidFill>
                      <a:srgbClr val="347C68"/>
                    </a:solidFill>
                    <a:latin typeface="微软雅黑" panose="020B0503020204020204" pitchFamily="34" charset="-122"/>
                    <a:ea typeface="微软雅黑" panose="020B0503020204020204" pitchFamily="34" charset="-122"/>
                  </a:rPr>
                  <a:t>保持村庄特色的完整性、真实性和延续性。</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54" name="矩形 53"/>
              <p:cNvSpPr/>
              <p:nvPr>
                <p:custDataLst>
                  <p:tags r:id="rId6"/>
                </p:custDataLst>
              </p:nvPr>
            </p:nvSpPr>
            <p:spPr>
              <a:xfrm>
                <a:off x="800" y="11684"/>
                <a:ext cx="9257" cy="719"/>
              </a:xfrm>
              <a:prstGeom prst="rect">
                <a:avLst/>
              </a:prstGeom>
              <a:solidFill>
                <a:srgbClr val="FFFFFF">
                  <a:alpha val="40000"/>
                </a:srgbClr>
              </a:solidFill>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5" name="任意多边形 54"/>
              <p:cNvSpPr/>
              <p:nvPr>
                <p:custDataLst>
                  <p:tags r:id="rId7"/>
                </p:custDataLst>
              </p:nvPr>
            </p:nvSpPr>
            <p:spPr>
              <a:xfrm>
                <a:off x="845" y="11752"/>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lvl="0" algn="ctr" defTabSz="5334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城郊融合类</a:t>
                </a:r>
                <a:endParaRPr lang="zh-CN" altLang="en-US" sz="1400" b="1" kern="1200" dirty="0">
                  <a:latin typeface="微软雅黑" panose="020B0503020204020204" pitchFamily="34" charset="-122"/>
                  <a:ea typeface="微软雅黑" panose="020B0503020204020204" pitchFamily="34" charset="-122"/>
                </a:endParaRPr>
              </a:p>
            </p:txBody>
          </p:sp>
          <p:sp>
            <p:nvSpPr>
              <p:cNvPr id="57" name="矩形 56"/>
              <p:cNvSpPr/>
              <p:nvPr>
                <p:custDataLst>
                  <p:tags r:id="rId8"/>
                </p:custDataLst>
              </p:nvPr>
            </p:nvSpPr>
            <p:spPr>
              <a:xfrm>
                <a:off x="800" y="12703"/>
                <a:ext cx="9257" cy="719"/>
              </a:xfrm>
              <a:prstGeom prst="rect">
                <a:avLst/>
              </a:prstGeom>
              <a:solidFill>
                <a:srgbClr val="FFFFFF">
                  <a:alpha val="40000"/>
                </a:srgbClr>
              </a:solidFill>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8" name="任意多边形 57"/>
              <p:cNvSpPr/>
              <p:nvPr>
                <p:custDataLst>
                  <p:tags r:id="rId9"/>
                </p:custDataLst>
              </p:nvPr>
            </p:nvSpPr>
            <p:spPr>
              <a:xfrm>
                <a:off x="845" y="12770"/>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lvl="0" algn="ctr" defTabSz="5334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集聚提升类</a:t>
                </a:r>
                <a:endParaRPr lang="zh-CN" altLang="en-US" sz="1400" b="1" kern="1200" dirty="0">
                  <a:latin typeface="微软雅黑" panose="020B0503020204020204" pitchFamily="34" charset="-122"/>
                  <a:ea typeface="微软雅黑" panose="020B0503020204020204" pitchFamily="34" charset="-122"/>
                </a:endParaRPr>
              </a:p>
            </p:txBody>
          </p:sp>
          <p:sp>
            <p:nvSpPr>
              <p:cNvPr id="60" name="矩形 59"/>
              <p:cNvSpPr/>
              <p:nvPr>
                <p:custDataLst>
                  <p:tags r:id="rId10"/>
                </p:custDataLst>
              </p:nvPr>
            </p:nvSpPr>
            <p:spPr>
              <a:xfrm>
                <a:off x="800" y="13721"/>
                <a:ext cx="9257" cy="719"/>
              </a:xfrm>
              <a:prstGeom prst="rect">
                <a:avLst/>
              </a:prstGeom>
              <a:solidFill>
                <a:srgbClr val="FFFFFF">
                  <a:alpha val="40000"/>
                </a:srgbClr>
              </a:solidFill>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1" name="任意多边形 60"/>
              <p:cNvSpPr/>
              <p:nvPr>
                <p:custDataLst>
                  <p:tags r:id="rId11"/>
                </p:custDataLst>
              </p:nvPr>
            </p:nvSpPr>
            <p:spPr>
              <a:xfrm>
                <a:off x="845" y="13789"/>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lvl="0" algn="ctr" defTabSz="533400">
                  <a:lnSpc>
                    <a:spcPct val="9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搬迁撤并类</a:t>
                </a:r>
                <a:endParaRPr lang="zh-CN" altLang="en-US" sz="1400" b="1" kern="1200" dirty="0">
                  <a:latin typeface="微软雅黑" panose="020B0503020204020204" pitchFamily="34" charset="-122"/>
                  <a:ea typeface="微软雅黑" panose="020B0503020204020204" pitchFamily="34" charset="-122"/>
                </a:endParaRPr>
              </a:p>
            </p:txBody>
          </p:sp>
          <p:sp>
            <p:nvSpPr>
              <p:cNvPr id="63" name="矩形 62"/>
              <p:cNvSpPr/>
              <p:nvPr>
                <p:custDataLst>
                  <p:tags r:id="rId12"/>
                </p:custDataLst>
              </p:nvPr>
            </p:nvSpPr>
            <p:spPr>
              <a:xfrm>
                <a:off x="800" y="14740"/>
                <a:ext cx="9257" cy="719"/>
              </a:xfrm>
              <a:prstGeom prst="rect">
                <a:avLst/>
              </a:prstGeom>
              <a:solidFill>
                <a:srgbClr val="FFFFFF">
                  <a:alpha val="40000"/>
                </a:srgbClr>
              </a:solidFill>
              <a:ln w="6350">
                <a:solidFill>
                  <a:srgbClr val="347C68">
                    <a:alpha val="90000"/>
                  </a:srgbClr>
                </a:solidFill>
              </a:ln>
            </p:spPr>
            <p:style>
              <a:lnRef idx="2">
                <a:schemeClr val="accent1">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4" name="任意多边形 63"/>
              <p:cNvSpPr/>
              <p:nvPr>
                <p:custDataLst>
                  <p:tags r:id="rId13"/>
                </p:custDataLst>
              </p:nvPr>
            </p:nvSpPr>
            <p:spPr>
              <a:xfrm>
                <a:off x="845" y="14808"/>
                <a:ext cx="1833" cy="583"/>
              </a:xfrm>
              <a:custGeom>
                <a:avLst/>
                <a:gdLst>
                  <a:gd name="connsiteX0" fmla="*/ 0 w 2612549"/>
                  <a:gd name="connsiteY0" fmla="*/ 59041 h 354240"/>
                  <a:gd name="connsiteX1" fmla="*/ 59041 w 2612549"/>
                  <a:gd name="connsiteY1" fmla="*/ 0 h 354240"/>
                  <a:gd name="connsiteX2" fmla="*/ 2553508 w 2612549"/>
                  <a:gd name="connsiteY2" fmla="*/ 0 h 354240"/>
                  <a:gd name="connsiteX3" fmla="*/ 2612549 w 2612549"/>
                  <a:gd name="connsiteY3" fmla="*/ 59041 h 354240"/>
                  <a:gd name="connsiteX4" fmla="*/ 2612549 w 2612549"/>
                  <a:gd name="connsiteY4" fmla="*/ 295199 h 354240"/>
                  <a:gd name="connsiteX5" fmla="*/ 2553508 w 2612549"/>
                  <a:gd name="connsiteY5" fmla="*/ 354240 h 354240"/>
                  <a:gd name="connsiteX6" fmla="*/ 59041 w 2612549"/>
                  <a:gd name="connsiteY6" fmla="*/ 354240 h 354240"/>
                  <a:gd name="connsiteX7" fmla="*/ 0 w 2612549"/>
                  <a:gd name="connsiteY7" fmla="*/ 295199 h 354240"/>
                  <a:gd name="connsiteX8" fmla="*/ 0 w 2612549"/>
                  <a:gd name="connsiteY8" fmla="*/ 59041 h 35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2549" h="354240">
                    <a:moveTo>
                      <a:pt x="0" y="59041"/>
                    </a:moveTo>
                    <a:cubicBezTo>
                      <a:pt x="0" y="26434"/>
                      <a:pt x="26434" y="0"/>
                      <a:pt x="59041" y="0"/>
                    </a:cubicBezTo>
                    <a:lnTo>
                      <a:pt x="2553508" y="0"/>
                    </a:lnTo>
                    <a:cubicBezTo>
                      <a:pt x="2586115" y="0"/>
                      <a:pt x="2612549" y="26434"/>
                      <a:pt x="2612549" y="59041"/>
                    </a:cubicBezTo>
                    <a:lnTo>
                      <a:pt x="2612549" y="295199"/>
                    </a:lnTo>
                    <a:cubicBezTo>
                      <a:pt x="2612549" y="327806"/>
                      <a:pt x="2586115" y="354240"/>
                      <a:pt x="2553508" y="354240"/>
                    </a:cubicBezTo>
                    <a:lnTo>
                      <a:pt x="59041" y="354240"/>
                    </a:lnTo>
                    <a:cubicBezTo>
                      <a:pt x="26434" y="354240"/>
                      <a:pt x="0" y="327806"/>
                      <a:pt x="0" y="295199"/>
                    </a:cubicBezTo>
                    <a:lnTo>
                      <a:pt x="0" y="59041"/>
                    </a:lnTo>
                    <a:close/>
                  </a:path>
                </a:pathLst>
              </a:custGeom>
              <a:solidFill>
                <a:srgbClr val="347C68"/>
              </a:solidFill>
            </p:spPr>
            <p:style>
              <a:lnRef idx="2">
                <a:schemeClr val="lt1">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116041" tIns="17293" rIns="116041" bIns="17293" numCol="1" spcCol="1270" anchor="ctr" anchorCtr="0">
                <a:noAutofit/>
              </a:bodyPr>
              <a:lstStyle/>
              <a:p>
                <a:pPr lvl="0" algn="ctr" defTabSz="5334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一般保留类</a:t>
                </a:r>
                <a:endParaRPr lang="zh-CN" altLang="en-US" sz="1400" b="1" kern="1200" dirty="0">
                  <a:latin typeface="微软雅黑" panose="020B0503020204020204" pitchFamily="34" charset="-122"/>
                  <a:ea typeface="微软雅黑" panose="020B0503020204020204" pitchFamily="34" charset="-122"/>
                </a:endParaRPr>
              </a:p>
            </p:txBody>
          </p:sp>
          <p:sp>
            <p:nvSpPr>
              <p:cNvPr id="66" name="矩形 65"/>
              <p:cNvSpPr/>
              <p:nvPr>
                <p:custDataLst>
                  <p:tags r:id="rId14"/>
                </p:custDataLst>
              </p:nvPr>
            </p:nvSpPr>
            <p:spPr>
              <a:xfrm>
                <a:off x="2843" y="11829"/>
                <a:ext cx="7214" cy="521"/>
              </a:xfrm>
              <a:prstGeom prst="rect">
                <a:avLst/>
              </a:prstGeom>
            </p:spPr>
            <p:txBody>
              <a:bodyPr wrap="square">
                <a:spAutoFit/>
              </a:bodyPr>
              <a:lstStyle/>
              <a:p>
                <a:r>
                  <a:rPr lang="zh-CN" altLang="en-US" sz="1400" dirty="0">
                    <a:solidFill>
                      <a:srgbClr val="347C68"/>
                    </a:solidFill>
                    <a:latin typeface="微软雅黑" panose="020B0503020204020204" pitchFamily="34" charset="-122"/>
                    <a:ea typeface="微软雅黑" panose="020B0503020204020204" pitchFamily="34" charset="-122"/>
                    <a:sym typeface="+mn-ea"/>
                  </a:rPr>
                  <a:t>产</a:t>
                </a:r>
                <a:r>
                  <a:rPr lang="zh-CN" altLang="en-US" sz="1400" dirty="0">
                    <a:solidFill>
                      <a:srgbClr val="347C68"/>
                    </a:solidFill>
                    <a:latin typeface="微软雅黑" panose="020B0503020204020204" pitchFamily="34" charset="-122"/>
                    <a:ea typeface="微软雅黑" panose="020B0503020204020204" pitchFamily="34" charset="-122"/>
                  </a:rPr>
                  <a:t>城融合发展、基础设施互联互通、公共服务共建共享。</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67" name="矩形 66"/>
              <p:cNvSpPr/>
              <p:nvPr>
                <p:custDataLst>
                  <p:tags r:id="rId15"/>
                </p:custDataLst>
              </p:nvPr>
            </p:nvSpPr>
            <p:spPr>
              <a:xfrm>
                <a:off x="2842" y="12817"/>
                <a:ext cx="7214" cy="536"/>
              </a:xfrm>
              <a:prstGeom prst="rect">
                <a:avLst/>
              </a:prstGeom>
            </p:spPr>
            <p:txBody>
              <a:bodyPr wrap="square">
                <a:noAutofit/>
              </a:bodyPr>
              <a:lstStyle/>
              <a:p>
                <a:r>
                  <a:rPr lang="zh-CN" altLang="en-US" sz="1400" dirty="0">
                    <a:solidFill>
                      <a:srgbClr val="347C68"/>
                    </a:solidFill>
                    <a:latin typeface="微软雅黑" panose="020B0503020204020204" pitchFamily="34" charset="-122"/>
                    <a:ea typeface="微软雅黑" panose="020B0503020204020204" pitchFamily="34" charset="-122"/>
                  </a:rPr>
                  <a:t>以中心村建设为导向，引导乡村人口和产业集聚提升。</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68" name="矩形 67"/>
              <p:cNvSpPr/>
              <p:nvPr>
                <p:custDataLst>
                  <p:tags r:id="rId16"/>
                </p:custDataLst>
              </p:nvPr>
            </p:nvSpPr>
            <p:spPr>
              <a:xfrm>
                <a:off x="2843" y="13789"/>
                <a:ext cx="7214" cy="537"/>
              </a:xfrm>
              <a:prstGeom prst="rect">
                <a:avLst/>
              </a:prstGeom>
            </p:spPr>
            <p:txBody>
              <a:bodyPr wrap="square">
                <a:noAutofit/>
              </a:bodyPr>
              <a:lstStyle/>
              <a:p>
                <a:r>
                  <a:rPr lang="zh-CN" altLang="en-US" sz="1400" dirty="0">
                    <a:solidFill>
                      <a:srgbClr val="347C68"/>
                    </a:solidFill>
                    <a:latin typeface="微软雅黑" panose="020B0503020204020204" pitchFamily="34" charset="-122"/>
                    <a:ea typeface="微软雅黑" panose="020B0503020204020204" pitchFamily="34" charset="-122"/>
                  </a:rPr>
                  <a:t>充分尊重农民意愿，有序推进村庄搬迁撤并。</a:t>
                </a:r>
                <a:endParaRPr lang="zh-CN" altLang="en-US" sz="1400" dirty="0">
                  <a:solidFill>
                    <a:srgbClr val="347C68"/>
                  </a:solidFill>
                  <a:latin typeface="微软雅黑" panose="020B0503020204020204" pitchFamily="34" charset="-122"/>
                  <a:ea typeface="微软雅黑" panose="020B0503020204020204" pitchFamily="34" charset="-122"/>
                </a:endParaRPr>
              </a:p>
            </p:txBody>
          </p:sp>
          <p:sp>
            <p:nvSpPr>
              <p:cNvPr id="69" name="矩形 68"/>
              <p:cNvSpPr/>
              <p:nvPr>
                <p:custDataLst>
                  <p:tags r:id="rId17"/>
                </p:custDataLst>
              </p:nvPr>
            </p:nvSpPr>
            <p:spPr>
              <a:xfrm>
                <a:off x="2843" y="14808"/>
                <a:ext cx="7214" cy="538"/>
              </a:xfrm>
              <a:prstGeom prst="rect">
                <a:avLst/>
              </a:prstGeom>
            </p:spPr>
            <p:txBody>
              <a:bodyPr wrap="square">
                <a:noAutofit/>
              </a:bodyPr>
              <a:lstStyle/>
              <a:p>
                <a:r>
                  <a:rPr lang="zh-CN" altLang="en-US" sz="1400" dirty="0">
                    <a:solidFill>
                      <a:srgbClr val="347C68"/>
                    </a:solidFill>
                    <a:latin typeface="微软雅黑" panose="020B0503020204020204" pitchFamily="34" charset="-122"/>
                    <a:ea typeface="微软雅黑" panose="020B0503020204020204" pitchFamily="34" charset="-122"/>
                  </a:rPr>
                  <a:t>因地制宜开展村庄规划。</a:t>
                </a:r>
                <a:endParaRPr lang="zh-CN" altLang="en-US" sz="1400" dirty="0">
                  <a:solidFill>
                    <a:srgbClr val="347C68"/>
                  </a:solidFill>
                  <a:latin typeface="微软雅黑" panose="020B0503020204020204" pitchFamily="34" charset="-122"/>
                  <a:ea typeface="微软雅黑" panose="020B0503020204020204" pitchFamily="34" charset="-122"/>
                </a:endParaRPr>
              </a:p>
            </p:txBody>
          </p:sp>
          <p:cxnSp>
            <p:nvCxnSpPr>
              <p:cNvPr id="51" name="直接连接符 50"/>
              <p:cNvCxnSpPr/>
              <p:nvPr>
                <p:custDataLst>
                  <p:tags r:id="rId18"/>
                </p:custDataLst>
              </p:nvPr>
            </p:nvCxnSpPr>
            <p:spPr>
              <a:xfrm>
                <a:off x="2761" y="10782"/>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custDataLst>
                  <p:tags r:id="rId19"/>
                </p:custDataLst>
              </p:nvPr>
            </p:nvCxnSpPr>
            <p:spPr>
              <a:xfrm>
                <a:off x="2761" y="11775"/>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custDataLst>
                  <p:tags r:id="rId20"/>
                </p:custDataLst>
              </p:nvPr>
            </p:nvCxnSpPr>
            <p:spPr>
              <a:xfrm>
                <a:off x="2761" y="12771"/>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custDataLst>
                  <p:tags r:id="rId21"/>
                </p:custDataLst>
              </p:nvPr>
            </p:nvCxnSpPr>
            <p:spPr>
              <a:xfrm>
                <a:off x="2761" y="13789"/>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custDataLst>
                  <p:tags r:id="rId22"/>
                </p:custDataLst>
              </p:nvPr>
            </p:nvCxnSpPr>
            <p:spPr>
              <a:xfrm>
                <a:off x="2761" y="14808"/>
                <a:ext cx="0" cy="537"/>
              </a:xfrm>
              <a:prstGeom prst="line">
                <a:avLst/>
              </a:prstGeom>
              <a:ln w="28575">
                <a:solidFill>
                  <a:srgbClr val="347C68"/>
                </a:solidFill>
              </a:ln>
            </p:spPr>
            <p:style>
              <a:lnRef idx="1">
                <a:schemeClr val="accent1"/>
              </a:lnRef>
              <a:fillRef idx="0">
                <a:schemeClr val="accent1"/>
              </a:fillRef>
              <a:effectRef idx="0">
                <a:schemeClr val="accent1"/>
              </a:effectRef>
              <a:fontRef idx="minor">
                <a:schemeClr val="tx1"/>
              </a:fontRef>
            </p:style>
          </p:cxnSp>
        </p:grpSp>
      </p:grpSp>
      <p:grpSp>
        <p:nvGrpSpPr>
          <p:cNvPr id="8" name="组合 7"/>
          <p:cNvGrpSpPr/>
          <p:nvPr/>
        </p:nvGrpSpPr>
        <p:grpSpPr>
          <a:xfrm>
            <a:off x="508000" y="1794510"/>
            <a:ext cx="5878195" cy="2607785"/>
            <a:chOff x="800" y="2985"/>
            <a:chExt cx="9257" cy="3637"/>
          </a:xfrm>
        </p:grpSpPr>
        <p:sp>
          <p:nvSpPr>
            <p:cNvPr id="33" name="内容占位符 7"/>
            <p:cNvSpPr txBox="1"/>
            <p:nvPr>
              <p:custDataLst>
                <p:tags r:id="rId23"/>
              </p:custDataLst>
            </p:nvPr>
          </p:nvSpPr>
          <p:spPr>
            <a:xfrm>
              <a:off x="800" y="2985"/>
              <a:ext cx="9255" cy="772"/>
            </a:xfrm>
            <a:prstGeom prst="roundRect">
              <a:avLst>
                <a:gd name="adj" fmla="val 5625"/>
              </a:avLst>
            </a:prstGeom>
            <a:noFill/>
            <a:ln>
              <a:noFill/>
              <a:prstDash val="dash"/>
            </a:ln>
          </p:spPr>
          <p:txBody>
            <a:bodyPr vert="horz" lIns="91440" tIns="45720" rIns="91440" bIns="45720" rtlCol="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360045" indent="-360045" algn="l" fontAlgn="auto">
                <a:lnSpc>
                  <a:spcPct val="150000"/>
                </a:lnSpc>
                <a:spcBef>
                  <a:spcPts val="1200"/>
                </a:spcBef>
                <a:buClrTx/>
                <a:buSzTx/>
                <a:buFont typeface="Wingdings" panose="05000000000000000000" charset="0"/>
                <a:buChar char="Ø"/>
              </a:pPr>
              <a:r>
                <a:rPr sz="1800" kern="100" dirty="0" err="1">
                  <a:solidFill>
                    <a:srgbClr val="347C68"/>
                  </a:solidFill>
                  <a:cs typeface="Times New Roman" panose="02020603050405020304" pitchFamily="18" charset="0"/>
                  <a:sym typeface="+mn-ea"/>
                </a:rPr>
                <a:t>构建镇村体系结构，明确各级职能</a:t>
              </a:r>
              <a:r>
                <a:rPr lang="zh-CN" altLang="en-US" sz="1800" kern="100" dirty="0">
                  <a:solidFill>
                    <a:srgbClr val="347C68"/>
                  </a:solidFill>
                  <a:cs typeface="Times New Roman" panose="02020603050405020304" pitchFamily="18" charset="0"/>
                  <a:sym typeface="+mn-ea"/>
                </a:rPr>
                <a:t>分工</a:t>
              </a:r>
              <a:endParaRPr lang="zh-CN" altLang="en-US" sz="1600" b="0" kern="100" dirty="0">
                <a:solidFill>
                  <a:srgbClr val="347C68"/>
                </a:solidFill>
                <a:cs typeface="Times New Roman" panose="02020603050405020304" pitchFamily="18" charset="0"/>
                <a:sym typeface="+mn-ea"/>
              </a:endParaRPr>
            </a:p>
          </p:txBody>
        </p:sp>
        <p:sp>
          <p:nvSpPr>
            <p:cNvPr id="20" name="圆角矩形 19"/>
            <p:cNvSpPr/>
            <p:nvPr>
              <p:custDataLst>
                <p:tags r:id="rId24"/>
              </p:custDataLst>
            </p:nvPr>
          </p:nvSpPr>
          <p:spPr>
            <a:xfrm>
              <a:off x="1718" y="3943"/>
              <a:ext cx="8338" cy="799"/>
            </a:xfrm>
            <a:prstGeom prst="roundRect">
              <a:avLst>
                <a:gd name="adj" fmla="val 1666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10" name="矩形 9"/>
            <p:cNvSpPr/>
            <p:nvPr>
              <p:custDataLst>
                <p:tags r:id="rId25"/>
              </p:custDataLst>
            </p:nvPr>
          </p:nvSpPr>
          <p:spPr>
            <a:xfrm>
              <a:off x="1719" y="4069"/>
              <a:ext cx="8338" cy="483"/>
            </a:xfrm>
            <a:prstGeom prst="rect">
              <a:avLst/>
            </a:prstGeom>
            <a:noFill/>
          </p:spPr>
          <p:txBody>
            <a:bodyPr wrap="square">
              <a:spAutoFit/>
            </a:bodyPr>
            <a:lstStyle/>
            <a:p>
              <a:pPr marL="71755"/>
              <a:r>
                <a:rPr lang="zh-CN" altLang="en-US" sz="1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镇政府驻地</a:t>
              </a:r>
              <a:r>
                <a:rPr lang="zh-CN" altLang="en-US" sz="1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13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1个，全镇政治、经济、文化服务中心。</a:t>
              </a:r>
              <a:endParaRPr lang="zh-CN" altLang="en-US" sz="13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圆角矩形 10"/>
            <p:cNvSpPr/>
            <p:nvPr>
              <p:custDataLst>
                <p:tags r:id="rId26"/>
              </p:custDataLst>
            </p:nvPr>
          </p:nvSpPr>
          <p:spPr>
            <a:xfrm>
              <a:off x="801" y="3943"/>
              <a:ext cx="808" cy="7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pic>
          <p:nvPicPr>
            <p:cNvPr id="12" name="图片 11"/>
            <p:cNvPicPr>
              <a:picLocks noChangeAspect="1"/>
            </p:cNvPicPr>
            <p:nvPr>
              <p:custDataLst>
                <p:tags r:id="rId27"/>
              </p:custDataLst>
            </p:nvPr>
          </p:nvPicPr>
          <p:blipFill>
            <a:blip r:embed="rId28" cstate="print">
              <a:extLst>
                <a:ext uri="{28A0092B-C50C-407E-A947-70E740481C1C}">
                  <a14:useLocalDpi xmlns:a14="http://schemas.microsoft.com/office/drawing/2010/main" val="0"/>
                </a:ext>
              </a:extLst>
            </a:blip>
            <a:stretch>
              <a:fillRect/>
            </a:stretch>
          </p:blipFill>
          <p:spPr>
            <a:xfrm>
              <a:off x="868" y="4069"/>
              <a:ext cx="673" cy="549"/>
            </a:xfrm>
            <a:prstGeom prst="rect">
              <a:avLst/>
            </a:prstGeom>
          </p:spPr>
        </p:pic>
        <p:sp>
          <p:nvSpPr>
            <p:cNvPr id="17" name="圆角矩形 16"/>
            <p:cNvSpPr/>
            <p:nvPr>
              <p:custDataLst>
                <p:tags r:id="rId29"/>
              </p:custDataLst>
            </p:nvPr>
          </p:nvSpPr>
          <p:spPr>
            <a:xfrm>
              <a:off x="801" y="4864"/>
              <a:ext cx="808" cy="799"/>
            </a:xfrm>
            <a:prstGeom prst="roundRect">
              <a:avLst/>
            </a:prstGeom>
            <a:solidFill>
              <a:srgbClr val="347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2" name="圆角矩形 21"/>
            <p:cNvSpPr/>
            <p:nvPr>
              <p:custDataLst>
                <p:tags r:id="rId30"/>
              </p:custDataLst>
            </p:nvPr>
          </p:nvSpPr>
          <p:spPr>
            <a:xfrm>
              <a:off x="1718" y="4864"/>
              <a:ext cx="8338" cy="799"/>
            </a:xfrm>
            <a:prstGeom prst="roundRect">
              <a:avLst>
                <a:gd name="adj"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3" name="矩形 22"/>
            <p:cNvSpPr/>
            <p:nvPr>
              <p:custDataLst>
                <p:tags r:id="rId31"/>
              </p:custDataLst>
            </p:nvPr>
          </p:nvSpPr>
          <p:spPr>
            <a:xfrm>
              <a:off x="1718" y="4851"/>
              <a:ext cx="8338" cy="798"/>
            </a:xfrm>
            <a:prstGeom prst="rect">
              <a:avLst/>
            </a:prstGeom>
            <a:solidFill>
              <a:srgbClr val="75C4B2"/>
            </a:solidFill>
          </p:spPr>
          <p:txBody>
            <a:bodyPr wrap="square">
              <a:spAutoFit/>
            </a:bodyPr>
            <a:lstStyle/>
            <a:p>
              <a:pPr marL="71755"/>
              <a:r>
                <a:rPr lang="zh-CN" altLang="en-US" sz="1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中心村</a:t>
              </a:r>
              <a:r>
                <a:rPr lang="zh-CN" altLang="en-US" sz="14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13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南郢、庙西、清河等13个，具有较为完善的为周围村民生产生活综合服务的职能，或能发展特色产业带动周围村庄经济发展。</a:t>
              </a:r>
              <a:endParaRPr lang="zh-CN" altLang="en-US" sz="13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圆角矩形 12"/>
            <p:cNvSpPr/>
            <p:nvPr>
              <p:custDataLst>
                <p:tags r:id="rId32"/>
              </p:custDataLst>
            </p:nvPr>
          </p:nvSpPr>
          <p:spPr>
            <a:xfrm>
              <a:off x="801" y="5794"/>
              <a:ext cx="808" cy="79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7" name="圆角矩形 26"/>
            <p:cNvSpPr/>
            <p:nvPr>
              <p:custDataLst>
                <p:tags r:id="rId33"/>
              </p:custDataLst>
            </p:nvPr>
          </p:nvSpPr>
          <p:spPr>
            <a:xfrm>
              <a:off x="1718" y="5794"/>
              <a:ext cx="8338" cy="799"/>
            </a:xfrm>
            <a:prstGeom prst="roundRect">
              <a:avLst>
                <a:gd name="adj" fmla="val 1666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DA7"/>
                </a:solidFill>
              </a:endParaRPr>
            </a:p>
          </p:txBody>
        </p:sp>
        <p:sp>
          <p:nvSpPr>
            <p:cNvPr id="28" name="矩形 27"/>
            <p:cNvSpPr/>
            <p:nvPr>
              <p:custDataLst>
                <p:tags r:id="rId34"/>
              </p:custDataLst>
            </p:nvPr>
          </p:nvSpPr>
          <p:spPr>
            <a:xfrm>
              <a:off x="1718" y="5784"/>
              <a:ext cx="8338" cy="798"/>
            </a:xfrm>
            <a:prstGeom prst="rect">
              <a:avLst/>
            </a:prstGeom>
            <a:noFill/>
          </p:spPr>
          <p:txBody>
            <a:bodyPr wrap="square">
              <a:spAutoFit/>
            </a:bodyPr>
            <a:lstStyle/>
            <a:p>
              <a:pPr marL="71755"/>
              <a:r>
                <a:rPr lang="zh-CN" altLang="en-US" sz="14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自然村</a:t>
              </a:r>
              <a:r>
                <a:rPr lang="zh-CN" altLang="en-US" sz="13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rPr>
                <a:t>：汤湖、陈家、高台等13个，基层居住单元，居民生产、生活聚集地，具备基本的公共服务设施及基础设施。</a:t>
              </a:r>
              <a:endParaRPr lang="zh-CN" altLang="en-US" sz="1300"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21" name="图片 20"/>
            <p:cNvPicPr>
              <a:picLocks noChangeAspect="1"/>
            </p:cNvPicPr>
            <p:nvPr>
              <p:custDataLst>
                <p:tags r:id="rId35"/>
              </p:custDataLst>
            </p:nvPr>
          </p:nvPicPr>
          <p:blipFill>
            <a:blip r:embed="rId36" cstate="print">
              <a:extLst>
                <a:ext uri="{28A0092B-C50C-407E-A947-70E740481C1C}">
                  <a14:useLocalDpi xmlns:a14="http://schemas.microsoft.com/office/drawing/2010/main" val="0"/>
                </a:ext>
              </a:extLst>
            </a:blip>
            <a:stretch>
              <a:fillRect/>
            </a:stretch>
          </p:blipFill>
          <p:spPr>
            <a:xfrm>
              <a:off x="868" y="4971"/>
              <a:ext cx="695" cy="582"/>
            </a:xfrm>
            <a:prstGeom prst="rect">
              <a:avLst/>
            </a:prstGeom>
          </p:spPr>
        </p:pic>
        <p:pic>
          <p:nvPicPr>
            <p:cNvPr id="29" name="图片 28"/>
            <p:cNvPicPr>
              <a:picLocks noChangeAspect="1"/>
            </p:cNvPicPr>
            <p:nvPr>
              <p:custDataLst>
                <p:tags r:id="rId37"/>
              </p:custDataLst>
            </p:nvPr>
          </p:nvPicPr>
          <p:blipFill>
            <a:blip r:embed="rId38" cstate="print">
              <a:extLst>
                <a:ext uri="{28A0092B-C50C-407E-A947-70E740481C1C}">
                  <a14:useLocalDpi xmlns:a14="http://schemas.microsoft.com/office/drawing/2010/main" val="0"/>
                </a:ext>
              </a:extLst>
            </a:blip>
            <a:stretch>
              <a:fillRect/>
            </a:stretch>
          </p:blipFill>
          <p:spPr>
            <a:xfrm>
              <a:off x="800" y="5823"/>
              <a:ext cx="799" cy="799"/>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2358887" y="1149816"/>
            <a:ext cx="4706172" cy="3046524"/>
          </a:xfrm>
          <a:prstGeom prst="rect">
            <a:avLst/>
          </a:prstGeom>
          <a:solidFill>
            <a:srgbClr val="EFF2F4"/>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85" dirty="0"/>
          </a:p>
        </p:txBody>
      </p:sp>
      <p:sp>
        <p:nvSpPr>
          <p:cNvPr id="44" name="矩形 43"/>
          <p:cNvSpPr/>
          <p:nvPr/>
        </p:nvSpPr>
        <p:spPr>
          <a:xfrm>
            <a:off x="-101680" y="7604859"/>
            <a:ext cx="4174713" cy="2540844"/>
          </a:xfrm>
          <a:prstGeom prst="rect">
            <a:avLst/>
          </a:prstGeom>
          <a:solidFill>
            <a:srgbClr val="EFF2F4"/>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85" dirty="0"/>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2351" y="8104323"/>
            <a:ext cx="3168000" cy="1541917"/>
          </a:xfrm>
          <a:prstGeom prst="rect">
            <a:avLst/>
          </a:prstGeom>
          <a:effectLst>
            <a:softEdge rad="31750"/>
          </a:effectLst>
        </p:spPr>
      </p:pic>
      <p:sp>
        <p:nvSpPr>
          <p:cNvPr id="42" name="矩形 41"/>
          <p:cNvSpPr/>
          <p:nvPr/>
        </p:nvSpPr>
        <p:spPr>
          <a:xfrm>
            <a:off x="0" y="5535794"/>
            <a:ext cx="4174713" cy="2540844"/>
          </a:xfrm>
          <a:prstGeom prst="rect">
            <a:avLst/>
          </a:prstGeom>
          <a:solidFill>
            <a:srgbClr val="EFF2F4"/>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85" dirty="0"/>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185" y="6209910"/>
            <a:ext cx="3193166" cy="1440000"/>
          </a:xfrm>
          <a:prstGeom prst="rect">
            <a:avLst/>
          </a:prstGeom>
        </p:spPr>
      </p:pic>
      <p:sp>
        <p:nvSpPr>
          <p:cNvPr id="43" name="矩形 42"/>
          <p:cNvSpPr/>
          <p:nvPr/>
        </p:nvSpPr>
        <p:spPr>
          <a:xfrm>
            <a:off x="2904869" y="3509243"/>
            <a:ext cx="4174713" cy="2835523"/>
          </a:xfrm>
          <a:prstGeom prst="rect">
            <a:avLst/>
          </a:prstGeom>
          <a:solidFill>
            <a:srgbClr val="EFF2F4"/>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85" dirty="0"/>
          </a:p>
        </p:txBody>
      </p:sp>
      <p:sp>
        <p:nvSpPr>
          <p:cNvPr id="18" name="燕尾形 17"/>
          <p:cNvSpPr/>
          <p:nvPr/>
        </p:nvSpPr>
        <p:spPr>
          <a:xfrm rot="10800000">
            <a:off x="5913120" y="241078"/>
            <a:ext cx="1176528" cy="576419"/>
          </a:xfrm>
          <a:prstGeom prst="chevron">
            <a:avLst>
              <a:gd name="adj" fmla="val 29518"/>
            </a:avLst>
          </a:prstGeom>
          <a:solidFill>
            <a:srgbClr val="4B7E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zh-CN" altLang="en-US" dirty="0">
                <a:solidFill>
                  <a:srgbClr val="4B7E82"/>
                </a:solidFill>
                <a:sym typeface="+mn-ea"/>
              </a:rPr>
              <a:t>4.</a:t>
            </a:r>
            <a:r>
              <a:rPr lang="en-US" altLang="zh-CN" dirty="0">
                <a:solidFill>
                  <a:srgbClr val="4B7E82"/>
                </a:solidFill>
                <a:sym typeface="+mn-ea"/>
              </a:rPr>
              <a:t>2</a:t>
            </a:r>
            <a:r>
              <a:rPr lang="zh-CN" altLang="en-US" dirty="0">
                <a:solidFill>
                  <a:srgbClr val="4B7E82"/>
                </a:solidFill>
                <a:sym typeface="+mn-ea"/>
              </a:rPr>
              <a:t> 特色村庄发展指引</a:t>
            </a:r>
            <a:endParaRPr lang="zh-CN" altLang="en-US" dirty="0">
              <a:solidFill>
                <a:srgbClr val="4B7E82"/>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grpSp>
        <p:nvGrpSpPr>
          <p:cNvPr id="14" name="组合 13"/>
          <p:cNvGrpSpPr/>
          <p:nvPr/>
        </p:nvGrpSpPr>
        <p:grpSpPr>
          <a:xfrm>
            <a:off x="101156" y="3572717"/>
            <a:ext cx="3236867" cy="2478405"/>
            <a:chOff x="11405" y="5035"/>
            <a:chExt cx="2869" cy="2324"/>
          </a:xfrm>
        </p:grpSpPr>
        <p:sp>
          <p:nvSpPr>
            <p:cNvPr id="16" name="任意多边形 15"/>
            <p:cNvSpPr/>
            <p:nvPr>
              <p:custDataLst>
                <p:tags r:id="rId3"/>
              </p:custDataLst>
            </p:nvPr>
          </p:nvSpPr>
          <p:spPr>
            <a:xfrm>
              <a:off x="11718" y="5500"/>
              <a:ext cx="2499" cy="1556"/>
            </a:xfrm>
            <a:custGeom>
              <a:avLst/>
              <a:gdLst>
                <a:gd name="connsiteX0" fmla="*/ 637773 w 3085254"/>
                <a:gd name="connsiteY0" fmla="*/ 1852859 h 1921319"/>
                <a:gd name="connsiteX1" fmla="*/ 637773 w 3085254"/>
                <a:gd name="connsiteY1" fmla="*/ 1856166 h 1921319"/>
                <a:gd name="connsiteX2" fmla="*/ 639447 w 3085254"/>
                <a:gd name="connsiteY2" fmla="*/ 1854513 h 1921319"/>
                <a:gd name="connsiteX3" fmla="*/ 29611 w 3085254"/>
                <a:gd name="connsiteY3" fmla="*/ 35560 h 1921319"/>
                <a:gd name="connsiteX4" fmla="*/ 29611 w 3085254"/>
                <a:gd name="connsiteY4" fmla="*/ 1260091 h 1921319"/>
                <a:gd name="connsiteX5" fmla="*/ 66389 w 3085254"/>
                <a:gd name="connsiteY5" fmla="*/ 1260091 h 1921319"/>
                <a:gd name="connsiteX6" fmla="*/ 66389 w 3085254"/>
                <a:gd name="connsiteY6" fmla="*/ 66554 h 1921319"/>
                <a:gd name="connsiteX7" fmla="*/ 3027183 w 3085254"/>
                <a:gd name="connsiteY7" fmla="*/ 66554 h 1921319"/>
                <a:gd name="connsiteX8" fmla="*/ 3027183 w 3085254"/>
                <a:gd name="connsiteY8" fmla="*/ 1859230 h 1921319"/>
                <a:gd name="connsiteX9" fmla="*/ 637773 w 3085254"/>
                <a:gd name="connsiteY9" fmla="*/ 1859230 h 1921319"/>
                <a:gd name="connsiteX10" fmla="*/ 637773 w 3085254"/>
                <a:gd name="connsiteY10" fmla="*/ 1890225 h 1921319"/>
                <a:gd name="connsiteX11" fmla="*/ 3055643 w 3085254"/>
                <a:gd name="connsiteY11" fmla="*/ 1890225 h 1921319"/>
                <a:gd name="connsiteX12" fmla="*/ 3055643 w 3085254"/>
                <a:gd name="connsiteY12" fmla="*/ 35560 h 1921319"/>
                <a:gd name="connsiteX13" fmla="*/ 0 w 3085254"/>
                <a:gd name="connsiteY13" fmla="*/ 0 h 1921319"/>
                <a:gd name="connsiteX14" fmla="*/ 3085254 w 3085254"/>
                <a:gd name="connsiteY14" fmla="*/ 0 h 1921319"/>
                <a:gd name="connsiteX15" fmla="*/ 3085254 w 3085254"/>
                <a:gd name="connsiteY15" fmla="*/ 1921319 h 1921319"/>
                <a:gd name="connsiteX16" fmla="*/ 592170 w 3085254"/>
                <a:gd name="connsiteY16" fmla="*/ 1921319 h 1921319"/>
                <a:gd name="connsiteX17" fmla="*/ 597146 w 3085254"/>
                <a:gd name="connsiteY17" fmla="*/ 1916263 h 1921319"/>
                <a:gd name="connsiteX18" fmla="*/ 0 w 3085254"/>
                <a:gd name="connsiteY18" fmla="*/ 1309531 h 19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5254" h="1921319">
                  <a:moveTo>
                    <a:pt x="637773" y="1852859"/>
                  </a:moveTo>
                  <a:lnTo>
                    <a:pt x="637773" y="1856166"/>
                  </a:lnTo>
                  <a:lnTo>
                    <a:pt x="639447" y="1854513"/>
                  </a:lnTo>
                  <a:close/>
                  <a:moveTo>
                    <a:pt x="29611" y="35560"/>
                  </a:moveTo>
                  <a:lnTo>
                    <a:pt x="29611" y="1260091"/>
                  </a:lnTo>
                  <a:lnTo>
                    <a:pt x="66389" y="1260091"/>
                  </a:lnTo>
                  <a:lnTo>
                    <a:pt x="66389" y="66554"/>
                  </a:lnTo>
                  <a:lnTo>
                    <a:pt x="3027183" y="66554"/>
                  </a:lnTo>
                  <a:lnTo>
                    <a:pt x="3027183" y="1859230"/>
                  </a:lnTo>
                  <a:lnTo>
                    <a:pt x="637773" y="1859230"/>
                  </a:lnTo>
                  <a:lnTo>
                    <a:pt x="637773" y="1890225"/>
                  </a:lnTo>
                  <a:lnTo>
                    <a:pt x="3055643" y="1890225"/>
                  </a:lnTo>
                  <a:lnTo>
                    <a:pt x="3055643" y="35560"/>
                  </a:lnTo>
                  <a:close/>
                  <a:moveTo>
                    <a:pt x="0" y="0"/>
                  </a:moveTo>
                  <a:lnTo>
                    <a:pt x="3085254" y="0"/>
                  </a:lnTo>
                  <a:lnTo>
                    <a:pt x="3085254" y="1921319"/>
                  </a:lnTo>
                  <a:lnTo>
                    <a:pt x="592170" y="1921319"/>
                  </a:lnTo>
                  <a:lnTo>
                    <a:pt x="597146" y="1916263"/>
                  </a:lnTo>
                  <a:lnTo>
                    <a:pt x="0" y="1309531"/>
                  </a:lnTo>
                  <a:close/>
                </a:path>
              </a:pathLst>
            </a:custGeom>
            <a:solidFill>
              <a:srgbClr val="4B7E82"/>
            </a:solidFill>
            <a:ln>
              <a:noFill/>
            </a:ln>
          </p:spPr>
          <p:style>
            <a:lnRef idx="2">
              <a:srgbClr val="F99F7B">
                <a:shade val="50000"/>
              </a:srgbClr>
            </a:lnRef>
            <a:fillRef idx="1">
              <a:srgbClr val="F99F7B"/>
            </a:fillRef>
            <a:effectRef idx="0">
              <a:srgbClr val="F99F7B"/>
            </a:effectRef>
            <a:fontRef idx="minor">
              <a:srgbClr val="FFFFFF"/>
            </a:fontRef>
          </p:style>
          <p:txBody>
            <a:bodyPr lIns="101250" bIns="101250" rtlCol="0" anchor="ctr">
              <a:normAutofit/>
            </a:bodyPr>
            <a:lstStyle/>
            <a:p>
              <a:pPr algn="ctr">
                <a:lnSpc>
                  <a:spcPct val="150000"/>
                </a:lnSpc>
              </a:pP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17" name="文本框 16"/>
            <p:cNvSpPr txBox="1"/>
            <p:nvPr>
              <p:custDataLst>
                <p:tags r:id="rId4"/>
              </p:custDataLst>
            </p:nvPr>
          </p:nvSpPr>
          <p:spPr>
            <a:xfrm>
              <a:off x="11820" y="5517"/>
              <a:ext cx="2454" cy="1514"/>
            </a:xfrm>
            <a:prstGeom prst="rect">
              <a:avLst/>
            </a:prstGeom>
            <a:noFill/>
          </p:spPr>
          <p:txBody>
            <a:bodyPr wrap="square" rtlCol="0" anchor="ctr">
              <a:noAutofit/>
            </a:bodyPr>
            <a:lstStyle/>
            <a:p>
              <a:pPr marL="181610" indent="-181610" fontAlgn="auto">
                <a:lnSpc>
                  <a:spcPct val="125000"/>
                </a:lnSpc>
                <a:spcBef>
                  <a:spcPts val="600"/>
                </a:spcBef>
                <a:buFont typeface="Arial" panose="020B0604020202020204" pitchFamily="34" charset="0"/>
                <a:buChar char="•"/>
              </a:pPr>
              <a:r>
                <a:rPr lang="zh-CN" altLang="en-US" sz="1400" b="1" dirty="0">
                  <a:solidFill>
                    <a:schemeClr val="bg1"/>
                  </a:solidFill>
                  <a:latin typeface="微软雅黑" panose="020B0503020204020204" pitchFamily="34" charset="-122"/>
                  <a:ea typeface="微软雅黑" panose="020B0503020204020204" pitchFamily="34" charset="-122"/>
                  <a:sym typeface="+mn-ea"/>
                </a:rPr>
                <a:t>依托安徽三汊河国家湿地公园，对现有建设用地适当进行功能调整，丰富游览内容，完善村庄旅游服务接待设施，打造湿地风光特色村庄。</a:t>
              </a:r>
              <a:endParaRPr lang="zh-CN" altLang="zh-CN" sz="1400" b="1" spc="150" dirty="0">
                <a:solidFill>
                  <a:schemeClr val="bg1"/>
                </a:solidFill>
                <a:latin typeface="微软雅黑" panose="020B0503020204020204" pitchFamily="34" charset="-122"/>
                <a:ea typeface="微软雅黑" panose="020B0503020204020204" pitchFamily="34" charset="-122"/>
                <a:sym typeface="+mn-ea"/>
              </a:endParaRPr>
            </a:p>
          </p:txBody>
        </p:sp>
        <p:sp>
          <p:nvSpPr>
            <p:cNvPr id="19" name="文本框 50"/>
            <p:cNvSpPr txBox="1"/>
            <p:nvPr>
              <p:custDataLst>
                <p:tags r:id="rId5"/>
              </p:custDataLst>
            </p:nvPr>
          </p:nvSpPr>
          <p:spPr>
            <a:xfrm>
              <a:off x="11718" y="5035"/>
              <a:ext cx="2500" cy="512"/>
            </a:xfrm>
            <a:prstGeom prst="rect">
              <a:avLst/>
            </a:prstGeom>
            <a:noFill/>
          </p:spPr>
          <p:txBody>
            <a:bodyPr wrap="square" rtlCol="0" anchor="ctr">
              <a:noAutofit/>
            </a:bodyPr>
            <a:lstStyle>
              <a:defPPr>
                <a:defRPr lang="zh-CN"/>
              </a:defPPr>
              <a:lvl1pPr marL="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9pPr>
            </a:lstStyle>
            <a:p>
              <a:pPr lvl="0" algn="l">
                <a:lnSpc>
                  <a:spcPct val="120000"/>
                </a:lnSpc>
              </a:pPr>
              <a:r>
                <a:rPr lang="zh-CN" altLang="en-US" b="1" dirty="0">
                  <a:solidFill>
                    <a:srgbClr val="4B7E82"/>
                  </a:solidFill>
                  <a:latin typeface="微软雅黑" panose="020B0503020204020204" pitchFamily="34" charset="-122"/>
                  <a:sym typeface="+mn-ea"/>
                </a:rPr>
                <a:t>周集村、周郢村、高吴村</a:t>
              </a:r>
              <a:endParaRPr lang="zh-CN" altLang="en-US" b="1" dirty="0">
                <a:solidFill>
                  <a:srgbClr val="4B7E82"/>
                </a:solidFill>
                <a:latin typeface="微软雅黑" panose="020B0503020204020204" pitchFamily="34" charset="-122"/>
                <a:sym typeface="+mn-ea"/>
              </a:endParaRPr>
            </a:p>
          </p:txBody>
        </p:sp>
        <p:cxnSp>
          <p:nvCxnSpPr>
            <p:cNvPr id="20" name="直接连接符 19"/>
            <p:cNvCxnSpPr/>
            <p:nvPr>
              <p:custDataLst>
                <p:tags r:id="rId6"/>
              </p:custDataLst>
            </p:nvPr>
          </p:nvCxnSpPr>
          <p:spPr>
            <a:xfrm>
              <a:off x="11576" y="6710"/>
              <a:ext cx="487" cy="498"/>
            </a:xfrm>
            <a:prstGeom prst="line">
              <a:avLst/>
            </a:prstGeom>
            <a:ln>
              <a:solidFill>
                <a:srgbClr val="283149"/>
              </a:solidFill>
            </a:ln>
          </p:spPr>
          <p:style>
            <a:lnRef idx="1">
              <a:srgbClr val="F99F7B"/>
            </a:lnRef>
            <a:fillRef idx="0">
              <a:srgbClr val="F99F7B"/>
            </a:fillRef>
            <a:effectRef idx="0">
              <a:srgbClr val="F99F7B"/>
            </a:effectRef>
            <a:fontRef idx="minor">
              <a:srgbClr val="3F4143"/>
            </a:fontRef>
          </p:style>
        </p:cxnSp>
        <p:sp>
          <p:nvSpPr>
            <p:cNvPr id="21" name="文本框 20"/>
            <p:cNvSpPr txBox="1"/>
            <p:nvPr>
              <p:custDataLst>
                <p:tags r:id="rId7"/>
              </p:custDataLst>
            </p:nvPr>
          </p:nvSpPr>
          <p:spPr>
            <a:xfrm>
              <a:off x="11405" y="6387"/>
              <a:ext cx="973" cy="972"/>
            </a:xfrm>
            <a:prstGeom prst="rect">
              <a:avLst/>
            </a:prstGeom>
            <a:noFill/>
          </p:spPr>
          <p:txBody>
            <a:bodyPr wrap="square" rtlCol="0" anchor="ctr"/>
            <a:lstStyle/>
            <a:p>
              <a:pPr algn="ctr"/>
              <a:r>
                <a:rPr lang="en-US" altLang="zh-CN" sz="4400" b="1" dirty="0">
                  <a:ln w="6600">
                    <a:solidFill>
                      <a:srgbClr val="0684CA"/>
                    </a:solidFill>
                    <a:prstDash val="solid"/>
                  </a:ln>
                  <a:solidFill>
                    <a:srgbClr val="FFFFFF"/>
                  </a:solidFill>
                  <a:effectLst>
                    <a:outerShdw dist="38100" dir="2700000" algn="tl" rotWithShape="0">
                      <a:srgbClr val="056DA7"/>
                    </a:outerShdw>
                  </a:effectLst>
                  <a:latin typeface="微软雅黑" panose="020B0503020204020204" pitchFamily="34" charset="-122"/>
                  <a:ea typeface="微软雅黑" panose="020B0503020204020204" pitchFamily="34" charset="-122"/>
                </a:rPr>
                <a:t>2</a:t>
              </a:r>
              <a:endParaRPr lang="en-US" altLang="zh-CN" sz="4400" b="1" dirty="0">
                <a:ln w="6600">
                  <a:solidFill>
                    <a:srgbClr val="0684CA"/>
                  </a:solidFill>
                  <a:prstDash val="solid"/>
                </a:ln>
                <a:solidFill>
                  <a:srgbClr val="FFFFFF"/>
                </a:solidFill>
                <a:effectLst>
                  <a:outerShdw dist="38100" dir="2700000" algn="tl" rotWithShape="0">
                    <a:srgbClr val="056DA7"/>
                  </a:outerShdw>
                </a:effectLst>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101156" y="1628957"/>
            <a:ext cx="2549509" cy="1876712"/>
            <a:chOff x="11405" y="5069"/>
            <a:chExt cx="2812" cy="2290"/>
          </a:xfrm>
        </p:grpSpPr>
        <p:sp>
          <p:nvSpPr>
            <p:cNvPr id="23" name="文本框 50"/>
            <p:cNvSpPr txBox="1"/>
            <p:nvPr>
              <p:custDataLst>
                <p:tags r:id="rId8"/>
              </p:custDataLst>
            </p:nvPr>
          </p:nvSpPr>
          <p:spPr>
            <a:xfrm>
              <a:off x="11717" y="5069"/>
              <a:ext cx="2500" cy="582"/>
            </a:xfrm>
            <a:prstGeom prst="rect">
              <a:avLst/>
            </a:prstGeom>
            <a:noFill/>
          </p:spPr>
          <p:txBody>
            <a:bodyPr wrap="square" rtlCol="0" anchor="ctr">
              <a:noAutofit/>
            </a:bodyPr>
            <a:lstStyle>
              <a:defPPr>
                <a:defRPr lang="zh-CN"/>
              </a:defPPr>
              <a:lvl1pPr marL="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9pPr>
            </a:lstStyle>
            <a:p>
              <a:pPr lvl="0" algn="l">
                <a:lnSpc>
                  <a:spcPct val="120000"/>
                </a:lnSpc>
              </a:pPr>
              <a:r>
                <a:rPr lang="zh-CN" altLang="en-US" b="1" dirty="0">
                  <a:solidFill>
                    <a:srgbClr val="4B7E82"/>
                  </a:solidFill>
                  <a:latin typeface="微软雅黑" panose="020B0503020204020204" pitchFamily="34" charset="-122"/>
                  <a:ea typeface="微软雅黑" panose="020B0503020204020204" pitchFamily="34" charset="-122"/>
                </a:rPr>
                <a:t>曹郢村</a:t>
              </a:r>
              <a:endParaRPr lang="zh-CN" altLang="en-US" b="1" dirty="0">
                <a:solidFill>
                  <a:srgbClr val="4B7E82"/>
                </a:solidFill>
                <a:latin typeface="微软雅黑" panose="020B0503020204020204" pitchFamily="34" charset="-122"/>
                <a:ea typeface="微软雅黑" panose="020B0503020204020204" pitchFamily="34" charset="-122"/>
              </a:endParaRPr>
            </a:p>
          </p:txBody>
        </p:sp>
        <p:sp>
          <p:nvSpPr>
            <p:cNvPr id="24" name="任意多边形 23"/>
            <p:cNvSpPr/>
            <p:nvPr>
              <p:custDataLst>
                <p:tags r:id="rId9"/>
              </p:custDataLst>
            </p:nvPr>
          </p:nvSpPr>
          <p:spPr>
            <a:xfrm>
              <a:off x="11718" y="5635"/>
              <a:ext cx="2499" cy="1421"/>
            </a:xfrm>
            <a:custGeom>
              <a:avLst/>
              <a:gdLst>
                <a:gd name="connsiteX0" fmla="*/ 637773 w 3085254"/>
                <a:gd name="connsiteY0" fmla="*/ 1852859 h 1921319"/>
                <a:gd name="connsiteX1" fmla="*/ 637773 w 3085254"/>
                <a:gd name="connsiteY1" fmla="*/ 1856166 h 1921319"/>
                <a:gd name="connsiteX2" fmla="*/ 639447 w 3085254"/>
                <a:gd name="connsiteY2" fmla="*/ 1854513 h 1921319"/>
                <a:gd name="connsiteX3" fmla="*/ 29611 w 3085254"/>
                <a:gd name="connsiteY3" fmla="*/ 35560 h 1921319"/>
                <a:gd name="connsiteX4" fmla="*/ 29611 w 3085254"/>
                <a:gd name="connsiteY4" fmla="*/ 1260091 h 1921319"/>
                <a:gd name="connsiteX5" fmla="*/ 66389 w 3085254"/>
                <a:gd name="connsiteY5" fmla="*/ 1260091 h 1921319"/>
                <a:gd name="connsiteX6" fmla="*/ 66389 w 3085254"/>
                <a:gd name="connsiteY6" fmla="*/ 66554 h 1921319"/>
                <a:gd name="connsiteX7" fmla="*/ 3027183 w 3085254"/>
                <a:gd name="connsiteY7" fmla="*/ 66554 h 1921319"/>
                <a:gd name="connsiteX8" fmla="*/ 3027183 w 3085254"/>
                <a:gd name="connsiteY8" fmla="*/ 1859230 h 1921319"/>
                <a:gd name="connsiteX9" fmla="*/ 637773 w 3085254"/>
                <a:gd name="connsiteY9" fmla="*/ 1859230 h 1921319"/>
                <a:gd name="connsiteX10" fmla="*/ 637773 w 3085254"/>
                <a:gd name="connsiteY10" fmla="*/ 1890225 h 1921319"/>
                <a:gd name="connsiteX11" fmla="*/ 3055643 w 3085254"/>
                <a:gd name="connsiteY11" fmla="*/ 1890225 h 1921319"/>
                <a:gd name="connsiteX12" fmla="*/ 3055643 w 3085254"/>
                <a:gd name="connsiteY12" fmla="*/ 35560 h 1921319"/>
                <a:gd name="connsiteX13" fmla="*/ 0 w 3085254"/>
                <a:gd name="connsiteY13" fmla="*/ 0 h 1921319"/>
                <a:gd name="connsiteX14" fmla="*/ 3085254 w 3085254"/>
                <a:gd name="connsiteY14" fmla="*/ 0 h 1921319"/>
                <a:gd name="connsiteX15" fmla="*/ 3085254 w 3085254"/>
                <a:gd name="connsiteY15" fmla="*/ 1921319 h 1921319"/>
                <a:gd name="connsiteX16" fmla="*/ 592170 w 3085254"/>
                <a:gd name="connsiteY16" fmla="*/ 1921319 h 1921319"/>
                <a:gd name="connsiteX17" fmla="*/ 597146 w 3085254"/>
                <a:gd name="connsiteY17" fmla="*/ 1916263 h 1921319"/>
                <a:gd name="connsiteX18" fmla="*/ 0 w 3085254"/>
                <a:gd name="connsiteY18" fmla="*/ 1309531 h 19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5254" h="1921319">
                  <a:moveTo>
                    <a:pt x="637773" y="1852859"/>
                  </a:moveTo>
                  <a:lnTo>
                    <a:pt x="637773" y="1856166"/>
                  </a:lnTo>
                  <a:lnTo>
                    <a:pt x="639447" y="1854513"/>
                  </a:lnTo>
                  <a:close/>
                  <a:moveTo>
                    <a:pt x="29611" y="35560"/>
                  </a:moveTo>
                  <a:lnTo>
                    <a:pt x="29611" y="1260091"/>
                  </a:lnTo>
                  <a:lnTo>
                    <a:pt x="66389" y="1260091"/>
                  </a:lnTo>
                  <a:lnTo>
                    <a:pt x="66389" y="66554"/>
                  </a:lnTo>
                  <a:lnTo>
                    <a:pt x="3027183" y="66554"/>
                  </a:lnTo>
                  <a:lnTo>
                    <a:pt x="3027183" y="1859230"/>
                  </a:lnTo>
                  <a:lnTo>
                    <a:pt x="637773" y="1859230"/>
                  </a:lnTo>
                  <a:lnTo>
                    <a:pt x="637773" y="1890225"/>
                  </a:lnTo>
                  <a:lnTo>
                    <a:pt x="3055643" y="1890225"/>
                  </a:lnTo>
                  <a:lnTo>
                    <a:pt x="3055643" y="35560"/>
                  </a:lnTo>
                  <a:close/>
                  <a:moveTo>
                    <a:pt x="0" y="0"/>
                  </a:moveTo>
                  <a:lnTo>
                    <a:pt x="3085254" y="0"/>
                  </a:lnTo>
                  <a:lnTo>
                    <a:pt x="3085254" y="1921319"/>
                  </a:lnTo>
                  <a:lnTo>
                    <a:pt x="592170" y="1921319"/>
                  </a:lnTo>
                  <a:lnTo>
                    <a:pt x="597146" y="1916263"/>
                  </a:lnTo>
                  <a:lnTo>
                    <a:pt x="0" y="1309531"/>
                  </a:lnTo>
                  <a:close/>
                </a:path>
              </a:pathLst>
            </a:custGeom>
            <a:solidFill>
              <a:srgbClr val="4B7E82"/>
            </a:solidFill>
            <a:ln>
              <a:noFill/>
            </a:ln>
          </p:spPr>
          <p:style>
            <a:lnRef idx="2">
              <a:srgbClr val="F99F7B">
                <a:shade val="50000"/>
              </a:srgbClr>
            </a:lnRef>
            <a:fillRef idx="1">
              <a:srgbClr val="F99F7B"/>
            </a:fillRef>
            <a:effectRef idx="0">
              <a:srgbClr val="F99F7B"/>
            </a:effectRef>
            <a:fontRef idx="minor">
              <a:srgbClr val="FFFFFF"/>
            </a:fontRef>
          </p:style>
          <p:txBody>
            <a:bodyPr lIns="101250" bIns="101250" rtlCol="0" anchor="ctr">
              <a:normAutofit/>
            </a:bodyPr>
            <a:lstStyle/>
            <a:p>
              <a:pPr algn="ctr">
                <a:lnSpc>
                  <a:spcPct val="150000"/>
                </a:lnSpc>
              </a:pPr>
              <a:endParaRPr lang="zh-CN" altLang="en-US" sz="1200" dirty="0">
                <a:solidFill>
                  <a:srgbClr val="FFFFFF"/>
                </a:solidFill>
                <a:latin typeface="微软雅黑" panose="020B0503020204020204" pitchFamily="34" charset="-122"/>
                <a:ea typeface="微软雅黑" panose="020B0503020204020204" pitchFamily="34" charset="-122"/>
              </a:endParaRPr>
            </a:p>
          </p:txBody>
        </p:sp>
        <p:cxnSp>
          <p:nvCxnSpPr>
            <p:cNvPr id="25" name="直接连接符 24"/>
            <p:cNvCxnSpPr/>
            <p:nvPr>
              <p:custDataLst>
                <p:tags r:id="rId10"/>
              </p:custDataLst>
            </p:nvPr>
          </p:nvCxnSpPr>
          <p:spPr>
            <a:xfrm>
              <a:off x="11576" y="6710"/>
              <a:ext cx="487" cy="498"/>
            </a:xfrm>
            <a:prstGeom prst="line">
              <a:avLst/>
            </a:prstGeom>
            <a:ln>
              <a:solidFill>
                <a:srgbClr val="283149"/>
              </a:solidFill>
            </a:ln>
          </p:spPr>
          <p:style>
            <a:lnRef idx="1">
              <a:srgbClr val="F99F7B"/>
            </a:lnRef>
            <a:fillRef idx="0">
              <a:srgbClr val="F99F7B"/>
            </a:fillRef>
            <a:effectRef idx="0">
              <a:srgbClr val="F99F7B"/>
            </a:effectRef>
            <a:fontRef idx="minor">
              <a:srgbClr val="3F4143"/>
            </a:fontRef>
          </p:style>
        </p:cxnSp>
        <p:sp>
          <p:nvSpPr>
            <p:cNvPr id="26" name="文本框 25"/>
            <p:cNvSpPr txBox="1"/>
            <p:nvPr>
              <p:custDataLst>
                <p:tags r:id="rId11"/>
              </p:custDataLst>
            </p:nvPr>
          </p:nvSpPr>
          <p:spPr>
            <a:xfrm>
              <a:off x="11405" y="6387"/>
              <a:ext cx="973" cy="972"/>
            </a:xfrm>
            <a:prstGeom prst="rect">
              <a:avLst/>
            </a:prstGeom>
            <a:noFill/>
          </p:spPr>
          <p:txBody>
            <a:bodyPr wrap="square" rtlCol="0" anchor="ctr"/>
            <a:lstStyle/>
            <a:p>
              <a:pPr algn="ctr"/>
              <a:r>
                <a:rPr lang="en-US" altLang="zh-CN"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rPr>
                <a:t>1</a:t>
              </a:r>
              <a:endParaRPr lang="en-US" altLang="zh-CN" sz="3600" b="1" spc="50" dirty="0">
                <a:ln w="9525" cmpd="sng">
                  <a:solidFill>
                    <a:schemeClr val="accent1"/>
                  </a:solidFill>
                  <a:prstDash val="solid"/>
                </a:ln>
                <a:solidFill>
                  <a:srgbClr val="70AD47">
                    <a:tint val="1000"/>
                  </a:srgbClr>
                </a:solidFill>
                <a:effectLst>
                  <a:glow rad="38100">
                    <a:schemeClr val="accent1">
                      <a:alpha val="40000"/>
                    </a:schemeClr>
                  </a:glow>
                </a:effectLst>
                <a:latin typeface="微软雅黑" panose="020B0503020204020204" pitchFamily="34" charset="-122"/>
                <a:ea typeface="微软雅黑" panose="020B0503020204020204" pitchFamily="34" charset="-122"/>
              </a:endParaRPr>
            </a:p>
          </p:txBody>
        </p:sp>
        <p:sp>
          <p:nvSpPr>
            <p:cNvPr id="27" name="文本框 26"/>
            <p:cNvSpPr txBox="1"/>
            <p:nvPr>
              <p:custDataLst>
                <p:tags r:id="rId12"/>
              </p:custDataLst>
            </p:nvPr>
          </p:nvSpPr>
          <p:spPr>
            <a:xfrm>
              <a:off x="11806" y="6097"/>
              <a:ext cx="2323" cy="363"/>
            </a:xfrm>
            <a:prstGeom prst="rect">
              <a:avLst/>
            </a:prstGeom>
            <a:noFill/>
          </p:spPr>
          <p:txBody>
            <a:bodyPr wrap="square" rtlCol="0" anchor="ctr">
              <a:noAutofit/>
            </a:bodyPr>
            <a:lstStyle/>
            <a:p>
              <a:pPr algn="ctr">
                <a:lnSpc>
                  <a:spcPct val="120000"/>
                </a:lnSpc>
              </a:pPr>
              <a:r>
                <a:rPr lang="zh-CN" altLang="en-US" sz="1400" b="1" dirty="0">
                  <a:solidFill>
                    <a:schemeClr val="bg1"/>
                  </a:solidFill>
                  <a:latin typeface="微软雅黑" panose="020B0503020204020204" pitchFamily="34" charset="-122"/>
                  <a:ea typeface="微软雅黑" panose="020B0503020204020204" pitchFamily="34" charset="-122"/>
                  <a:sym typeface="+mn-ea"/>
                </a:rPr>
                <a:t>依托曹魏文化历史遗迹及传说，挖掘曹魏文化，建设曹魏民俗文化村。</a:t>
              </a:r>
              <a:endParaRPr lang="zh-CN" altLang="zh-CN" sz="1400" b="1" dirty="0">
                <a:solidFill>
                  <a:schemeClr val="bg1"/>
                </a:solidFill>
                <a:latin typeface="微软雅黑" panose="020B0503020204020204" pitchFamily="34" charset="-122"/>
                <a:ea typeface="微软雅黑" panose="020B0503020204020204" pitchFamily="34" charset="-122"/>
                <a:sym typeface="+mn-ea"/>
              </a:endParaRPr>
            </a:p>
          </p:txBody>
        </p:sp>
      </p:grpSp>
      <p:grpSp>
        <p:nvGrpSpPr>
          <p:cNvPr id="28" name="组合 27"/>
          <p:cNvGrpSpPr/>
          <p:nvPr/>
        </p:nvGrpSpPr>
        <p:grpSpPr>
          <a:xfrm>
            <a:off x="3519170" y="7984697"/>
            <a:ext cx="3078461" cy="1732709"/>
            <a:chOff x="11405" y="5231"/>
            <a:chExt cx="2853" cy="2128"/>
          </a:xfrm>
        </p:grpSpPr>
        <p:sp>
          <p:nvSpPr>
            <p:cNvPr id="29" name="任意多边形 28"/>
            <p:cNvSpPr/>
            <p:nvPr>
              <p:custDataLst>
                <p:tags r:id="rId13"/>
              </p:custDataLst>
            </p:nvPr>
          </p:nvSpPr>
          <p:spPr>
            <a:xfrm>
              <a:off x="11718" y="5709"/>
              <a:ext cx="2499" cy="1346"/>
            </a:xfrm>
            <a:custGeom>
              <a:avLst/>
              <a:gdLst>
                <a:gd name="connsiteX0" fmla="*/ 637773 w 3085254"/>
                <a:gd name="connsiteY0" fmla="*/ 1852859 h 1921319"/>
                <a:gd name="connsiteX1" fmla="*/ 637773 w 3085254"/>
                <a:gd name="connsiteY1" fmla="*/ 1856166 h 1921319"/>
                <a:gd name="connsiteX2" fmla="*/ 639447 w 3085254"/>
                <a:gd name="connsiteY2" fmla="*/ 1854513 h 1921319"/>
                <a:gd name="connsiteX3" fmla="*/ 29611 w 3085254"/>
                <a:gd name="connsiteY3" fmla="*/ 35560 h 1921319"/>
                <a:gd name="connsiteX4" fmla="*/ 29611 w 3085254"/>
                <a:gd name="connsiteY4" fmla="*/ 1260091 h 1921319"/>
                <a:gd name="connsiteX5" fmla="*/ 66389 w 3085254"/>
                <a:gd name="connsiteY5" fmla="*/ 1260091 h 1921319"/>
                <a:gd name="connsiteX6" fmla="*/ 66389 w 3085254"/>
                <a:gd name="connsiteY6" fmla="*/ 66554 h 1921319"/>
                <a:gd name="connsiteX7" fmla="*/ 3027183 w 3085254"/>
                <a:gd name="connsiteY7" fmla="*/ 66554 h 1921319"/>
                <a:gd name="connsiteX8" fmla="*/ 3027183 w 3085254"/>
                <a:gd name="connsiteY8" fmla="*/ 1859230 h 1921319"/>
                <a:gd name="connsiteX9" fmla="*/ 637773 w 3085254"/>
                <a:gd name="connsiteY9" fmla="*/ 1859230 h 1921319"/>
                <a:gd name="connsiteX10" fmla="*/ 637773 w 3085254"/>
                <a:gd name="connsiteY10" fmla="*/ 1890225 h 1921319"/>
                <a:gd name="connsiteX11" fmla="*/ 3055643 w 3085254"/>
                <a:gd name="connsiteY11" fmla="*/ 1890225 h 1921319"/>
                <a:gd name="connsiteX12" fmla="*/ 3055643 w 3085254"/>
                <a:gd name="connsiteY12" fmla="*/ 35560 h 1921319"/>
                <a:gd name="connsiteX13" fmla="*/ 0 w 3085254"/>
                <a:gd name="connsiteY13" fmla="*/ 0 h 1921319"/>
                <a:gd name="connsiteX14" fmla="*/ 3085254 w 3085254"/>
                <a:gd name="connsiteY14" fmla="*/ 0 h 1921319"/>
                <a:gd name="connsiteX15" fmla="*/ 3085254 w 3085254"/>
                <a:gd name="connsiteY15" fmla="*/ 1921319 h 1921319"/>
                <a:gd name="connsiteX16" fmla="*/ 592170 w 3085254"/>
                <a:gd name="connsiteY16" fmla="*/ 1921319 h 1921319"/>
                <a:gd name="connsiteX17" fmla="*/ 597146 w 3085254"/>
                <a:gd name="connsiteY17" fmla="*/ 1916263 h 1921319"/>
                <a:gd name="connsiteX18" fmla="*/ 0 w 3085254"/>
                <a:gd name="connsiteY18" fmla="*/ 1309531 h 19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5254" h="1921319">
                  <a:moveTo>
                    <a:pt x="637773" y="1852859"/>
                  </a:moveTo>
                  <a:lnTo>
                    <a:pt x="637773" y="1856166"/>
                  </a:lnTo>
                  <a:lnTo>
                    <a:pt x="639447" y="1854513"/>
                  </a:lnTo>
                  <a:close/>
                  <a:moveTo>
                    <a:pt x="29611" y="35560"/>
                  </a:moveTo>
                  <a:lnTo>
                    <a:pt x="29611" y="1260091"/>
                  </a:lnTo>
                  <a:lnTo>
                    <a:pt x="66389" y="1260091"/>
                  </a:lnTo>
                  <a:lnTo>
                    <a:pt x="66389" y="66554"/>
                  </a:lnTo>
                  <a:lnTo>
                    <a:pt x="3027183" y="66554"/>
                  </a:lnTo>
                  <a:lnTo>
                    <a:pt x="3027183" y="1859230"/>
                  </a:lnTo>
                  <a:lnTo>
                    <a:pt x="637773" y="1859230"/>
                  </a:lnTo>
                  <a:lnTo>
                    <a:pt x="637773" y="1890225"/>
                  </a:lnTo>
                  <a:lnTo>
                    <a:pt x="3055643" y="1890225"/>
                  </a:lnTo>
                  <a:lnTo>
                    <a:pt x="3055643" y="35560"/>
                  </a:lnTo>
                  <a:close/>
                  <a:moveTo>
                    <a:pt x="0" y="0"/>
                  </a:moveTo>
                  <a:lnTo>
                    <a:pt x="3085254" y="0"/>
                  </a:lnTo>
                  <a:lnTo>
                    <a:pt x="3085254" y="1921319"/>
                  </a:lnTo>
                  <a:lnTo>
                    <a:pt x="592170" y="1921319"/>
                  </a:lnTo>
                  <a:lnTo>
                    <a:pt x="597146" y="1916263"/>
                  </a:lnTo>
                  <a:lnTo>
                    <a:pt x="0" y="1309531"/>
                  </a:lnTo>
                  <a:close/>
                </a:path>
              </a:pathLst>
            </a:custGeom>
            <a:solidFill>
              <a:srgbClr val="4B7E82"/>
            </a:solidFill>
            <a:ln>
              <a:noFill/>
            </a:ln>
          </p:spPr>
          <p:style>
            <a:lnRef idx="2">
              <a:srgbClr val="F99F7B">
                <a:shade val="50000"/>
              </a:srgbClr>
            </a:lnRef>
            <a:fillRef idx="1">
              <a:srgbClr val="F99F7B"/>
            </a:fillRef>
            <a:effectRef idx="0">
              <a:srgbClr val="F99F7B"/>
            </a:effectRef>
            <a:fontRef idx="minor">
              <a:srgbClr val="FFFFFF"/>
            </a:fontRef>
          </p:style>
          <p:txBody>
            <a:bodyPr lIns="101250" bIns="101250" rtlCol="0" anchor="ctr">
              <a:normAutofit/>
            </a:bodyPr>
            <a:lstStyle/>
            <a:p>
              <a:pPr algn="ctr">
                <a:lnSpc>
                  <a:spcPct val="150000"/>
                </a:lnSpc>
              </a:pP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31" name="文本框 30"/>
            <p:cNvSpPr txBox="1"/>
            <p:nvPr>
              <p:custDataLst>
                <p:tags r:id="rId14"/>
              </p:custDataLst>
            </p:nvPr>
          </p:nvSpPr>
          <p:spPr>
            <a:xfrm>
              <a:off x="11758" y="5777"/>
              <a:ext cx="2500" cy="1254"/>
            </a:xfrm>
            <a:prstGeom prst="rect">
              <a:avLst/>
            </a:prstGeom>
            <a:noFill/>
          </p:spPr>
          <p:txBody>
            <a:bodyPr wrap="square" rtlCol="0" anchor="ctr">
              <a:noAutofit/>
            </a:bodyPr>
            <a:lstStyle/>
            <a:p>
              <a:pPr marL="285750" indent="-285750" fontAlgn="auto">
                <a:lnSpc>
                  <a:spcPct val="125000"/>
                </a:lnSpc>
                <a:spcBef>
                  <a:spcPts val="600"/>
                </a:spcBef>
                <a:buFont typeface="Arial" panose="020B0604020202020204" pitchFamily="34" charset="0"/>
                <a:buChar char="•"/>
              </a:pPr>
              <a:r>
                <a:rPr lang="zh-CN" altLang="en-US" sz="1400" b="1" dirty="0">
                  <a:solidFill>
                    <a:schemeClr val="bg1"/>
                  </a:solidFill>
                  <a:latin typeface="微软雅黑" panose="020B0503020204020204" pitchFamily="34" charset="-122"/>
                  <a:ea typeface="微软雅黑" panose="020B0503020204020204" pitchFamily="34" charset="-122"/>
                  <a:sym typeface="+mn-ea"/>
                </a:rPr>
                <a:t>依托钓鱼台湖，重点打造钓鱼台湖水上公园，完善村庄旅游服务接待设施，打造湖边人家特色村庄</a:t>
              </a:r>
              <a:r>
                <a:rPr lang="zh-CN" altLang="en-US" sz="1400" dirty="0">
                  <a:solidFill>
                    <a:schemeClr val="bg1"/>
                  </a:solidFill>
                  <a:latin typeface="微软雅黑" panose="020B0503020204020204" pitchFamily="34" charset="-122"/>
                  <a:ea typeface="微软雅黑" panose="020B0503020204020204" pitchFamily="34" charset="-122"/>
                  <a:sym typeface="+mn-ea"/>
                </a:rPr>
                <a:t>。</a:t>
              </a:r>
              <a:endParaRPr lang="zh-CN" altLang="zh-CN" sz="1400" b="1" spc="150" dirty="0">
                <a:solidFill>
                  <a:schemeClr val="bg1"/>
                </a:solidFill>
                <a:latin typeface="微软雅黑" panose="020B0503020204020204" pitchFamily="34" charset="-122"/>
                <a:ea typeface="微软雅黑" panose="020B0503020204020204" pitchFamily="34" charset="-122"/>
                <a:sym typeface="+mn-ea"/>
              </a:endParaRPr>
            </a:p>
          </p:txBody>
        </p:sp>
        <p:sp>
          <p:nvSpPr>
            <p:cNvPr id="32" name="文本框 50"/>
            <p:cNvSpPr txBox="1"/>
            <p:nvPr>
              <p:custDataLst>
                <p:tags r:id="rId15"/>
              </p:custDataLst>
            </p:nvPr>
          </p:nvSpPr>
          <p:spPr>
            <a:xfrm>
              <a:off x="11717" y="5231"/>
              <a:ext cx="2500" cy="512"/>
            </a:xfrm>
            <a:prstGeom prst="rect">
              <a:avLst/>
            </a:prstGeom>
            <a:noFill/>
          </p:spPr>
          <p:txBody>
            <a:bodyPr wrap="square" rtlCol="0" anchor="ctr">
              <a:noAutofit/>
            </a:bodyPr>
            <a:lstStyle>
              <a:defPPr>
                <a:defRPr lang="zh-CN"/>
              </a:defPPr>
              <a:lvl1pPr marL="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9pPr>
            </a:lstStyle>
            <a:p>
              <a:pPr lvl="0" algn="l">
                <a:lnSpc>
                  <a:spcPct val="120000"/>
                </a:lnSpc>
              </a:pPr>
              <a:r>
                <a:rPr lang="zh-CN" altLang="en-US" b="1" dirty="0">
                  <a:solidFill>
                    <a:srgbClr val="4B7E82"/>
                  </a:solidFill>
                  <a:latin typeface="微软雅黑" panose="020B0503020204020204" pitchFamily="34" charset="-122"/>
                  <a:sym typeface="+mn-ea"/>
                </a:rPr>
                <a:t>金山湖村</a:t>
              </a:r>
              <a:endParaRPr lang="zh-CN" altLang="en-US" b="1" dirty="0">
                <a:solidFill>
                  <a:srgbClr val="4B7E82"/>
                </a:solidFill>
                <a:latin typeface="微软雅黑" panose="020B0503020204020204" pitchFamily="34" charset="-122"/>
                <a:sym typeface="+mn-ea"/>
              </a:endParaRPr>
            </a:p>
          </p:txBody>
        </p:sp>
        <p:cxnSp>
          <p:nvCxnSpPr>
            <p:cNvPr id="34" name="直接连接符 33"/>
            <p:cNvCxnSpPr/>
            <p:nvPr>
              <p:custDataLst>
                <p:tags r:id="rId16"/>
              </p:custDataLst>
            </p:nvPr>
          </p:nvCxnSpPr>
          <p:spPr>
            <a:xfrm>
              <a:off x="11576" y="6710"/>
              <a:ext cx="487" cy="498"/>
            </a:xfrm>
            <a:prstGeom prst="line">
              <a:avLst/>
            </a:prstGeom>
            <a:ln>
              <a:solidFill>
                <a:srgbClr val="283149"/>
              </a:solidFill>
            </a:ln>
          </p:spPr>
          <p:style>
            <a:lnRef idx="1">
              <a:srgbClr val="F99F7B"/>
            </a:lnRef>
            <a:fillRef idx="0">
              <a:srgbClr val="F99F7B"/>
            </a:fillRef>
            <a:effectRef idx="0">
              <a:srgbClr val="F99F7B"/>
            </a:effectRef>
            <a:fontRef idx="minor">
              <a:srgbClr val="3F4143"/>
            </a:fontRef>
          </p:style>
        </p:cxnSp>
        <p:sp>
          <p:nvSpPr>
            <p:cNvPr id="35" name="文本框 34"/>
            <p:cNvSpPr txBox="1"/>
            <p:nvPr>
              <p:custDataLst>
                <p:tags r:id="rId17"/>
              </p:custDataLst>
            </p:nvPr>
          </p:nvSpPr>
          <p:spPr>
            <a:xfrm>
              <a:off x="11405" y="6387"/>
              <a:ext cx="973" cy="972"/>
            </a:xfrm>
            <a:prstGeom prst="rect">
              <a:avLst/>
            </a:prstGeom>
            <a:noFill/>
          </p:spPr>
          <p:txBody>
            <a:bodyPr wrap="square" rtlCol="0" anchor="ctr"/>
            <a:lstStyle/>
            <a:p>
              <a:pPr algn="ctr"/>
              <a:r>
                <a:rPr lang="en-US" altLang="zh-CN" sz="4400" b="1" dirty="0">
                  <a:ln w="6600">
                    <a:solidFill>
                      <a:srgbClr val="0684CA"/>
                    </a:solidFill>
                    <a:prstDash val="solid"/>
                  </a:ln>
                  <a:solidFill>
                    <a:srgbClr val="FFFFFF"/>
                  </a:solidFill>
                  <a:effectLst>
                    <a:outerShdw dist="38100" dir="2700000" algn="tl" rotWithShape="0">
                      <a:srgbClr val="056DA7"/>
                    </a:outerShdw>
                  </a:effectLst>
                  <a:latin typeface="微软雅黑" panose="020B0503020204020204" pitchFamily="34" charset="-122"/>
                  <a:ea typeface="微软雅黑" panose="020B0503020204020204" pitchFamily="34" charset="-122"/>
                </a:rPr>
                <a:t>4</a:t>
              </a:r>
              <a:endParaRPr lang="en-US" altLang="zh-CN" sz="4400" b="1" dirty="0">
                <a:ln w="6600">
                  <a:solidFill>
                    <a:srgbClr val="0684CA"/>
                  </a:solidFill>
                  <a:prstDash val="solid"/>
                </a:ln>
                <a:solidFill>
                  <a:srgbClr val="FFFFFF"/>
                </a:solidFill>
                <a:effectLst>
                  <a:outerShdw dist="38100" dir="2700000" algn="tl" rotWithShape="0">
                    <a:srgbClr val="056DA7"/>
                  </a:outerShdw>
                </a:effectLst>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3406917" y="6083705"/>
            <a:ext cx="3035300" cy="1714795"/>
            <a:chOff x="11405" y="5253"/>
            <a:chExt cx="2813" cy="2106"/>
          </a:xfrm>
        </p:grpSpPr>
        <p:sp>
          <p:nvSpPr>
            <p:cNvPr id="37" name="任意多边形 36"/>
            <p:cNvSpPr/>
            <p:nvPr>
              <p:custDataLst>
                <p:tags r:id="rId18"/>
              </p:custDataLst>
            </p:nvPr>
          </p:nvSpPr>
          <p:spPr>
            <a:xfrm>
              <a:off x="11718" y="5765"/>
              <a:ext cx="2499" cy="1291"/>
            </a:xfrm>
            <a:custGeom>
              <a:avLst/>
              <a:gdLst>
                <a:gd name="connsiteX0" fmla="*/ 637773 w 3085254"/>
                <a:gd name="connsiteY0" fmla="*/ 1852859 h 1921319"/>
                <a:gd name="connsiteX1" fmla="*/ 637773 w 3085254"/>
                <a:gd name="connsiteY1" fmla="*/ 1856166 h 1921319"/>
                <a:gd name="connsiteX2" fmla="*/ 639447 w 3085254"/>
                <a:gd name="connsiteY2" fmla="*/ 1854513 h 1921319"/>
                <a:gd name="connsiteX3" fmla="*/ 29611 w 3085254"/>
                <a:gd name="connsiteY3" fmla="*/ 35560 h 1921319"/>
                <a:gd name="connsiteX4" fmla="*/ 29611 w 3085254"/>
                <a:gd name="connsiteY4" fmla="*/ 1260091 h 1921319"/>
                <a:gd name="connsiteX5" fmla="*/ 66389 w 3085254"/>
                <a:gd name="connsiteY5" fmla="*/ 1260091 h 1921319"/>
                <a:gd name="connsiteX6" fmla="*/ 66389 w 3085254"/>
                <a:gd name="connsiteY6" fmla="*/ 66554 h 1921319"/>
                <a:gd name="connsiteX7" fmla="*/ 3027183 w 3085254"/>
                <a:gd name="connsiteY7" fmla="*/ 66554 h 1921319"/>
                <a:gd name="connsiteX8" fmla="*/ 3027183 w 3085254"/>
                <a:gd name="connsiteY8" fmla="*/ 1859230 h 1921319"/>
                <a:gd name="connsiteX9" fmla="*/ 637773 w 3085254"/>
                <a:gd name="connsiteY9" fmla="*/ 1859230 h 1921319"/>
                <a:gd name="connsiteX10" fmla="*/ 637773 w 3085254"/>
                <a:gd name="connsiteY10" fmla="*/ 1890225 h 1921319"/>
                <a:gd name="connsiteX11" fmla="*/ 3055643 w 3085254"/>
                <a:gd name="connsiteY11" fmla="*/ 1890225 h 1921319"/>
                <a:gd name="connsiteX12" fmla="*/ 3055643 w 3085254"/>
                <a:gd name="connsiteY12" fmla="*/ 35560 h 1921319"/>
                <a:gd name="connsiteX13" fmla="*/ 0 w 3085254"/>
                <a:gd name="connsiteY13" fmla="*/ 0 h 1921319"/>
                <a:gd name="connsiteX14" fmla="*/ 3085254 w 3085254"/>
                <a:gd name="connsiteY14" fmla="*/ 0 h 1921319"/>
                <a:gd name="connsiteX15" fmla="*/ 3085254 w 3085254"/>
                <a:gd name="connsiteY15" fmla="*/ 1921319 h 1921319"/>
                <a:gd name="connsiteX16" fmla="*/ 592170 w 3085254"/>
                <a:gd name="connsiteY16" fmla="*/ 1921319 h 1921319"/>
                <a:gd name="connsiteX17" fmla="*/ 597146 w 3085254"/>
                <a:gd name="connsiteY17" fmla="*/ 1916263 h 1921319"/>
                <a:gd name="connsiteX18" fmla="*/ 0 w 3085254"/>
                <a:gd name="connsiteY18" fmla="*/ 1309531 h 19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5254" h="1921319">
                  <a:moveTo>
                    <a:pt x="637773" y="1852859"/>
                  </a:moveTo>
                  <a:lnTo>
                    <a:pt x="637773" y="1856166"/>
                  </a:lnTo>
                  <a:lnTo>
                    <a:pt x="639447" y="1854513"/>
                  </a:lnTo>
                  <a:close/>
                  <a:moveTo>
                    <a:pt x="29611" y="35560"/>
                  </a:moveTo>
                  <a:lnTo>
                    <a:pt x="29611" y="1260091"/>
                  </a:lnTo>
                  <a:lnTo>
                    <a:pt x="66389" y="1260091"/>
                  </a:lnTo>
                  <a:lnTo>
                    <a:pt x="66389" y="66554"/>
                  </a:lnTo>
                  <a:lnTo>
                    <a:pt x="3027183" y="66554"/>
                  </a:lnTo>
                  <a:lnTo>
                    <a:pt x="3027183" y="1859230"/>
                  </a:lnTo>
                  <a:lnTo>
                    <a:pt x="637773" y="1859230"/>
                  </a:lnTo>
                  <a:lnTo>
                    <a:pt x="637773" y="1890225"/>
                  </a:lnTo>
                  <a:lnTo>
                    <a:pt x="3055643" y="1890225"/>
                  </a:lnTo>
                  <a:lnTo>
                    <a:pt x="3055643" y="35560"/>
                  </a:lnTo>
                  <a:close/>
                  <a:moveTo>
                    <a:pt x="0" y="0"/>
                  </a:moveTo>
                  <a:lnTo>
                    <a:pt x="3085254" y="0"/>
                  </a:lnTo>
                  <a:lnTo>
                    <a:pt x="3085254" y="1921319"/>
                  </a:lnTo>
                  <a:lnTo>
                    <a:pt x="592170" y="1921319"/>
                  </a:lnTo>
                  <a:lnTo>
                    <a:pt x="597146" y="1916263"/>
                  </a:lnTo>
                  <a:lnTo>
                    <a:pt x="0" y="1309531"/>
                  </a:lnTo>
                  <a:close/>
                </a:path>
              </a:pathLst>
            </a:custGeom>
            <a:solidFill>
              <a:srgbClr val="4B7E82"/>
            </a:solidFill>
            <a:ln>
              <a:noFill/>
            </a:ln>
          </p:spPr>
          <p:style>
            <a:lnRef idx="2">
              <a:srgbClr val="F99F7B">
                <a:shade val="50000"/>
              </a:srgbClr>
            </a:lnRef>
            <a:fillRef idx="1">
              <a:srgbClr val="F99F7B"/>
            </a:fillRef>
            <a:effectRef idx="0">
              <a:srgbClr val="F99F7B"/>
            </a:effectRef>
            <a:fontRef idx="minor">
              <a:srgbClr val="FFFFFF"/>
            </a:fontRef>
          </p:style>
          <p:txBody>
            <a:bodyPr lIns="101250" bIns="101250" rtlCol="0" anchor="ctr">
              <a:normAutofit/>
            </a:bodyPr>
            <a:lstStyle/>
            <a:p>
              <a:pPr algn="ctr">
                <a:lnSpc>
                  <a:spcPct val="150000"/>
                </a:lnSpc>
              </a:pP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38" name="文本框 37"/>
            <p:cNvSpPr txBox="1"/>
            <p:nvPr>
              <p:custDataLst>
                <p:tags r:id="rId19"/>
              </p:custDataLst>
            </p:nvPr>
          </p:nvSpPr>
          <p:spPr>
            <a:xfrm>
              <a:off x="11732" y="5668"/>
              <a:ext cx="2454" cy="1309"/>
            </a:xfrm>
            <a:prstGeom prst="rect">
              <a:avLst/>
            </a:prstGeom>
            <a:noFill/>
          </p:spPr>
          <p:txBody>
            <a:bodyPr wrap="square" rtlCol="0" anchor="ctr">
              <a:noAutofit/>
            </a:bodyPr>
            <a:lstStyle/>
            <a:p>
              <a:pPr marL="285750" indent="-285750" fontAlgn="auto">
                <a:lnSpc>
                  <a:spcPct val="125000"/>
                </a:lnSpc>
                <a:spcBef>
                  <a:spcPts val="600"/>
                </a:spcBef>
                <a:buFont typeface="Arial" panose="020B0604020202020204" pitchFamily="34" charset="0"/>
                <a:buChar char="•"/>
              </a:pPr>
              <a:r>
                <a:rPr lang="zh-CN" altLang="en-US" sz="1400" b="1" dirty="0">
                  <a:solidFill>
                    <a:schemeClr val="bg1"/>
                  </a:solidFill>
                  <a:latin typeface="微软雅黑" panose="020B0503020204020204" pitchFamily="34" charset="-122"/>
                  <a:ea typeface="微软雅黑" panose="020B0503020204020204" pitchFamily="34" charset="-122"/>
                  <a:sym typeface="+mn-ea"/>
                </a:rPr>
                <a:t>建设生态休闲农业示范基地，打造生态农家特色村庄。</a:t>
              </a:r>
              <a:endParaRPr lang="en-US" altLang="zh-CN" sz="1400" b="1" spc="150" dirty="0">
                <a:solidFill>
                  <a:schemeClr val="bg1"/>
                </a:solidFill>
                <a:latin typeface="微软雅黑" panose="020B0503020204020204" pitchFamily="34" charset="-122"/>
                <a:ea typeface="微软雅黑" panose="020B0503020204020204" pitchFamily="34" charset="-122"/>
                <a:sym typeface="+mn-ea"/>
              </a:endParaRPr>
            </a:p>
          </p:txBody>
        </p:sp>
        <p:sp>
          <p:nvSpPr>
            <p:cNvPr id="39" name="文本框 50"/>
            <p:cNvSpPr txBox="1"/>
            <p:nvPr>
              <p:custDataLst>
                <p:tags r:id="rId20"/>
              </p:custDataLst>
            </p:nvPr>
          </p:nvSpPr>
          <p:spPr>
            <a:xfrm>
              <a:off x="11718" y="5253"/>
              <a:ext cx="2500" cy="512"/>
            </a:xfrm>
            <a:prstGeom prst="rect">
              <a:avLst/>
            </a:prstGeom>
            <a:noFill/>
          </p:spPr>
          <p:txBody>
            <a:bodyPr wrap="square" rtlCol="0" anchor="ctr">
              <a:noAutofit/>
            </a:bodyPr>
            <a:lstStyle>
              <a:defPPr>
                <a:defRPr lang="zh-CN"/>
              </a:defPPr>
              <a:lvl1pPr marL="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3F4143"/>
                  </a:solidFill>
                  <a:latin typeface="Arial" panose="020B0604020202020204" pitchFamily="34" charset="0"/>
                  <a:ea typeface="微软雅黑" panose="020B0503020204020204" pitchFamily="34" charset="-122"/>
                  <a:cs typeface="+mn-ea"/>
                </a:defRPr>
              </a:lvl9pPr>
            </a:lstStyle>
            <a:p>
              <a:pPr lvl="0" algn="l">
                <a:lnSpc>
                  <a:spcPct val="120000"/>
                </a:lnSpc>
              </a:pPr>
              <a:r>
                <a:rPr lang="zh-CN" altLang="en-US" b="1" dirty="0">
                  <a:solidFill>
                    <a:srgbClr val="4B7E82"/>
                  </a:solidFill>
                  <a:latin typeface="微软雅黑" panose="020B0503020204020204" pitchFamily="34" charset="-122"/>
                  <a:sym typeface="+mn-ea"/>
                </a:rPr>
                <a:t>清河村</a:t>
              </a:r>
              <a:endParaRPr lang="zh-CN" altLang="en-US" b="1" dirty="0">
                <a:solidFill>
                  <a:srgbClr val="4B7E82"/>
                </a:solidFill>
                <a:latin typeface="微软雅黑" panose="020B0503020204020204" pitchFamily="34" charset="-122"/>
                <a:sym typeface="+mn-ea"/>
              </a:endParaRPr>
            </a:p>
          </p:txBody>
        </p:sp>
        <p:cxnSp>
          <p:nvCxnSpPr>
            <p:cNvPr id="40" name="直接连接符 39"/>
            <p:cNvCxnSpPr/>
            <p:nvPr>
              <p:custDataLst>
                <p:tags r:id="rId21"/>
              </p:custDataLst>
            </p:nvPr>
          </p:nvCxnSpPr>
          <p:spPr>
            <a:xfrm>
              <a:off x="11576" y="6710"/>
              <a:ext cx="487" cy="498"/>
            </a:xfrm>
            <a:prstGeom prst="line">
              <a:avLst/>
            </a:prstGeom>
            <a:ln>
              <a:solidFill>
                <a:srgbClr val="283149"/>
              </a:solidFill>
            </a:ln>
          </p:spPr>
          <p:style>
            <a:lnRef idx="1">
              <a:srgbClr val="F99F7B"/>
            </a:lnRef>
            <a:fillRef idx="0">
              <a:srgbClr val="F99F7B"/>
            </a:fillRef>
            <a:effectRef idx="0">
              <a:srgbClr val="F99F7B"/>
            </a:effectRef>
            <a:fontRef idx="minor">
              <a:srgbClr val="3F4143"/>
            </a:fontRef>
          </p:style>
        </p:cxnSp>
        <p:sp>
          <p:nvSpPr>
            <p:cNvPr id="41" name="文本框 40"/>
            <p:cNvSpPr txBox="1"/>
            <p:nvPr>
              <p:custDataLst>
                <p:tags r:id="rId22"/>
              </p:custDataLst>
            </p:nvPr>
          </p:nvSpPr>
          <p:spPr>
            <a:xfrm>
              <a:off x="11405" y="6387"/>
              <a:ext cx="973" cy="972"/>
            </a:xfrm>
            <a:prstGeom prst="rect">
              <a:avLst/>
            </a:prstGeom>
            <a:noFill/>
          </p:spPr>
          <p:txBody>
            <a:bodyPr wrap="square" rtlCol="0" anchor="ctr"/>
            <a:lstStyle/>
            <a:p>
              <a:pPr algn="ctr"/>
              <a:r>
                <a:rPr lang="en-US" altLang="zh-CN" sz="4400" b="1" dirty="0">
                  <a:ln w="6600">
                    <a:solidFill>
                      <a:srgbClr val="0684CA"/>
                    </a:solidFill>
                    <a:prstDash val="solid"/>
                  </a:ln>
                  <a:solidFill>
                    <a:srgbClr val="FFFFFF"/>
                  </a:solidFill>
                  <a:effectLst>
                    <a:outerShdw dist="38100" dir="2700000" algn="tl" rotWithShape="0">
                      <a:srgbClr val="056DA7"/>
                    </a:outerShdw>
                  </a:effectLst>
                  <a:latin typeface="微软雅黑" panose="020B0503020204020204" pitchFamily="34" charset="-122"/>
                  <a:ea typeface="微软雅黑" panose="020B0503020204020204" pitchFamily="34" charset="-122"/>
                </a:rPr>
                <a:t>3</a:t>
              </a:r>
              <a:endParaRPr lang="en-US" altLang="zh-CN" sz="4400" b="1" dirty="0">
                <a:ln w="6600">
                  <a:solidFill>
                    <a:srgbClr val="0684CA"/>
                  </a:solidFill>
                  <a:prstDash val="solid"/>
                </a:ln>
                <a:solidFill>
                  <a:srgbClr val="FFFFFF"/>
                </a:solidFill>
                <a:effectLst>
                  <a:outerShdw dist="38100" dir="2700000" algn="tl" rotWithShape="0">
                    <a:srgbClr val="056DA7"/>
                  </a:outerShdw>
                </a:effectLst>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28365" y="4056966"/>
            <a:ext cx="3127723" cy="1620000"/>
          </a:xfrm>
          <a:prstGeom prst="rect">
            <a:avLst/>
          </a:prstGeom>
          <a:ln>
            <a:noFill/>
          </a:ln>
          <a:effectLst>
            <a:softEdge rad="31750"/>
          </a:effectLst>
        </p:spPr>
      </p:pic>
      <p:pic>
        <p:nvPicPr>
          <p:cNvPr id="45" name="图片 44"/>
          <p:cNvPicPr>
            <a:picLocks noChangeAspect="1"/>
          </p:cNvPicPr>
          <p:nvPr/>
        </p:nvPicPr>
        <p:blipFill rotWithShape="1">
          <a:blip r:embed="rId24">
            <a:extLst>
              <a:ext uri="{28A0092B-C50C-407E-A947-70E740481C1C}">
                <a14:useLocalDpi xmlns:a14="http://schemas.microsoft.com/office/drawing/2010/main" val="0"/>
              </a:ext>
            </a:extLst>
          </a:blip>
          <a:srcRect t="6323" b="29615"/>
          <a:stretch>
            <a:fillRect/>
          </a:stretch>
        </p:blipFill>
        <p:spPr>
          <a:xfrm>
            <a:off x="2953391" y="1859327"/>
            <a:ext cx="3600000" cy="1728132"/>
          </a:xfrm>
          <a:prstGeom prst="rect">
            <a:avLst/>
          </a:prstGeom>
          <a:effectLst>
            <a:softEdge rad="31750"/>
          </a:effectLst>
        </p:spPr>
      </p:pic>
      <p:sp>
        <p:nvSpPr>
          <p:cNvPr id="47" name="文本框 46"/>
          <p:cNvSpPr txBox="1"/>
          <p:nvPr>
            <p:custDataLst>
              <p:tags r:id="rId25"/>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4B7E82"/>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4B7E82"/>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4B7E82"/>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4B7E8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4969565"/>
            <a:ext cx="6858000" cy="4949041"/>
          </a:xfrm>
          <a:prstGeom prst="rect">
            <a:avLst/>
          </a:prstGeom>
          <a:solidFill>
            <a:srgbClr val="849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12461" y="5956891"/>
            <a:ext cx="2784385" cy="1431447"/>
          </a:xfrm>
        </p:spPr>
        <p:txBody>
          <a:bodyPr/>
          <a:lstStyle/>
          <a:p>
            <a:r>
              <a:rPr lang="en-US" altLang="zh-CN" dirty="0">
                <a:solidFill>
                  <a:schemeClr val="bg1"/>
                </a:solidFill>
              </a:rPr>
              <a:t>05</a:t>
            </a:r>
            <a:endParaRPr lang="zh-CN" altLang="en-US" dirty="0">
              <a:solidFill>
                <a:schemeClr val="bg1"/>
              </a:solidFill>
            </a:endParaRPr>
          </a:p>
        </p:txBody>
      </p:sp>
      <p:sp>
        <p:nvSpPr>
          <p:cNvPr id="17" name="文本占位符 4"/>
          <p:cNvSpPr txBox="1"/>
          <p:nvPr/>
        </p:nvSpPr>
        <p:spPr>
          <a:xfrm>
            <a:off x="334608" y="5559036"/>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445B23"/>
                </a:solidFill>
              </a:rPr>
              <a:t>推动生态修复与国土综合整治</a:t>
            </a:r>
            <a:endParaRPr lang="zh-CN" altLang="en-US" dirty="0">
              <a:solidFill>
                <a:srgbClr val="445B23"/>
              </a:solidFill>
            </a:endParaRPr>
          </a:p>
        </p:txBody>
      </p:sp>
      <p:sp>
        <p:nvSpPr>
          <p:cNvPr id="11" name="矩形 10"/>
          <p:cNvSpPr/>
          <p:nvPr/>
        </p:nvSpPr>
        <p:spPr>
          <a:xfrm>
            <a:off x="-12192" y="6144512"/>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内容占位符 2"/>
          <p:cNvSpPr txBox="1"/>
          <p:nvPr/>
        </p:nvSpPr>
        <p:spPr>
          <a:xfrm>
            <a:off x="3276407" y="6501800"/>
            <a:ext cx="3596833" cy="1954059"/>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schemeClr val="bg1"/>
                </a:solidFill>
              </a:rPr>
              <a:t>5.1 </a:t>
            </a:r>
            <a:r>
              <a:rPr lang="zh-CN" altLang="en-US" dirty="0">
                <a:solidFill>
                  <a:schemeClr val="bg1"/>
                </a:solidFill>
              </a:rPr>
              <a:t>国土综合整治</a:t>
            </a:r>
            <a:endParaRPr lang="en-US" altLang="zh-CN" dirty="0">
              <a:solidFill>
                <a:schemeClr val="bg1"/>
              </a:solidFill>
            </a:endParaRPr>
          </a:p>
          <a:p>
            <a:r>
              <a:rPr lang="en-US" altLang="zh-CN" dirty="0">
                <a:solidFill>
                  <a:schemeClr val="bg1"/>
                </a:solidFill>
              </a:rPr>
              <a:t>5.2 </a:t>
            </a:r>
            <a:r>
              <a:rPr lang="zh-CN" altLang="en-US" dirty="0">
                <a:solidFill>
                  <a:schemeClr val="bg1"/>
                </a:solidFill>
              </a:rPr>
              <a:t>生态修复</a:t>
            </a:r>
            <a:endParaRPr lang="en-US" altLang="zh-CN" dirty="0">
              <a:solidFill>
                <a:schemeClr val="bg1"/>
              </a:solidFill>
            </a:endParaRPr>
          </a:p>
        </p:txBody>
      </p:sp>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5240" y="0"/>
            <a:ext cx="6858000" cy="496956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pPr algn="l">
              <a:lnSpc>
                <a:spcPct val="150000"/>
              </a:lnSpc>
            </a:pPr>
            <a:r>
              <a:rPr lang="zh-CN" altLang="en-US" dirty="0">
                <a:solidFill>
                  <a:schemeClr val="accent1">
                    <a:lumMod val="75000"/>
                  </a:schemeClr>
                </a:solidFill>
              </a:rPr>
              <a:t>草案公示公告</a:t>
            </a:r>
            <a:br>
              <a:rPr lang="en-US" altLang="zh-CN" dirty="0">
                <a:solidFill>
                  <a:schemeClr val="accent1">
                    <a:lumMod val="75000"/>
                  </a:schemeClr>
                </a:solidFill>
              </a:rPr>
            </a:br>
            <a:r>
              <a:rPr lang="en-US" altLang="zh-CN" sz="2000" dirty="0">
                <a:solidFill>
                  <a:schemeClr val="accent1">
                    <a:lumMod val="75000"/>
                  </a:schemeClr>
                </a:solidFill>
              </a:rPr>
              <a:t>Draft Announcement</a:t>
            </a:r>
            <a:endParaRPr lang="en-US" altLang="zh-CN" sz="2000" dirty="0">
              <a:solidFill>
                <a:schemeClr val="accent1">
                  <a:lumMod val="75000"/>
                </a:schemeClr>
              </a:solidFill>
            </a:endParaRPr>
          </a:p>
        </p:txBody>
      </p:sp>
      <p:sp>
        <p:nvSpPr>
          <p:cNvPr id="20" name="内容占位符 2"/>
          <p:cNvSpPr>
            <a:spLocks noGrp="1"/>
          </p:cNvSpPr>
          <p:nvPr>
            <p:ph idx="1"/>
          </p:nvPr>
        </p:nvSpPr>
        <p:spPr/>
        <p:txBody>
          <a:bodyPr>
            <a:normAutofit/>
          </a:bodyPr>
          <a:lstStyle/>
          <a:p>
            <a:pPr marL="0" indent="0" fontAlgn="auto">
              <a:lnSpc>
                <a:spcPct val="150000"/>
              </a:lnSpc>
              <a:spcBef>
                <a:spcPts val="1200"/>
              </a:spcBef>
              <a:buNone/>
            </a:pPr>
            <a:r>
              <a:rPr lang="zh-CN" altLang="en-US" sz="1600" b="0" dirty="0">
                <a:solidFill>
                  <a:schemeClr val="accent1">
                    <a:lumMod val="75000"/>
                  </a:schemeClr>
                </a:solidFill>
              </a:rPr>
              <a:t>      </a:t>
            </a:r>
            <a:endParaRPr lang="zh-CN" altLang="en-US" dirty="0">
              <a:solidFill>
                <a:schemeClr val="accent1">
                  <a:lumMod val="75000"/>
                </a:schemeClr>
              </a:solidFill>
            </a:endParaRPr>
          </a:p>
        </p:txBody>
      </p:sp>
      <p:sp>
        <p:nvSpPr>
          <p:cNvPr id="100" name="文本框 99"/>
          <p:cNvSpPr txBox="1"/>
          <p:nvPr/>
        </p:nvSpPr>
        <p:spPr>
          <a:xfrm>
            <a:off x="471805" y="2033270"/>
            <a:ext cx="5933440" cy="7422515"/>
          </a:xfrm>
          <a:prstGeom prst="rect">
            <a:avLst/>
          </a:prstGeom>
          <a:noFill/>
          <a:ln w="9525">
            <a:noFill/>
          </a:ln>
        </p:spPr>
        <p:txBody>
          <a:bodyPr>
            <a:noAutofit/>
          </a:bodyPr>
          <a:lstStyle/>
          <a:p>
            <a:pPr indent="354330" defTabSz="1625600">
              <a:lnSpc>
                <a:spcPct val="125000"/>
              </a:lnSpc>
              <a:spcBef>
                <a:spcPts val="600"/>
              </a:spcBef>
              <a:buFont typeface="Arial" panose="020B0604020202020204" pitchFamily="34" charset="0"/>
            </a:pP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本规划</a:t>
            </a:r>
            <a:r>
              <a:rPr lang="zh-CN" altLang="en-US" sz="1400" dirty="0">
                <a:solidFill>
                  <a:schemeClr val="accent1">
                    <a:lumMod val="75000"/>
                  </a:schemeClr>
                </a:solidFill>
                <a:latin typeface="微软雅黑" panose="020B0503020204020204" pitchFamily="34" charset="-122"/>
                <a:ea typeface="微软雅黑" panose="020B0503020204020204" pitchFamily="34" charset="-122"/>
              </a:rPr>
              <a:t>是曹老集镇国土空间保护、开发、利用、修复和各类建设活动的行动纲领，是对市级国土空间规划要求的细化落实，是对本镇行政区域开发保护作出的具体安排，是编制下位村庄规划、相关专项规划和开展各类开发保护建设活动、实施国土空间用途管制的基本依据。</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规划编制坚持“战略引领、刚性管控、全域统筹、多规合一”，工作组织突出“政府统筹、部门合作、专家领衔、开门规划”，力求发挥“守底线、促转型、谋发展、落棋子、建机制”作用。当前已形成《</a:t>
            </a:r>
            <a:r>
              <a:rPr lang="zh-CN" altLang="en-US" sz="1400" dirty="0">
                <a:solidFill>
                  <a:schemeClr val="accent1">
                    <a:lumMod val="75000"/>
                  </a:schemeClr>
                </a:solidFill>
                <a:latin typeface="微软雅黑" panose="020B0503020204020204" pitchFamily="34" charset="-122"/>
                <a:ea typeface="微软雅黑" panose="020B0503020204020204" pitchFamily="34" charset="-122"/>
              </a:rPr>
              <a:t>曹老集镇</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国土空间总体规划(2021-2035年)》草案成果，为进一步凝聚共识、集中智慧、共谋发展，让广大市民更全面地了解规划、参与规划，现依法开展社会公示。</a:t>
            </a:r>
            <a:endParaRPr lang="zh-CN" altLang="en-US" sz="1400" b="0" dirty="0">
              <a:solidFill>
                <a:schemeClr val="accent1">
                  <a:lumMod val="75000"/>
                </a:schemeClr>
              </a:solidFill>
              <a:latin typeface="微软雅黑" panose="020B0503020204020204" pitchFamily="34" charset="-122"/>
              <a:ea typeface="微软雅黑" panose="020B0503020204020204" pitchFamily="34" charset="-122"/>
            </a:endParaRPr>
          </a:p>
          <a:p>
            <a:pPr indent="0" algn="l" defTabSz="1625600" fontAlgn="auto">
              <a:lnSpc>
                <a:spcPct val="125000"/>
              </a:lnSpc>
              <a:spcBef>
                <a:spcPts val="600"/>
              </a:spcBef>
              <a:buClrTx/>
              <a:buSzTx/>
              <a:buFont typeface="Arial" panose="020B0604020202020204" pitchFamily="34" charset="0"/>
            </a:pPr>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一、公示时间</a:t>
            </a:r>
            <a:endParaRPr lang="zh-CN" altLang="en-US" sz="1400" b="0" dirty="0">
              <a:solidFill>
                <a:schemeClr val="accent1">
                  <a:lumMod val="75000"/>
                </a:schemeClr>
              </a:solidFill>
              <a:latin typeface="微软雅黑" panose="020B0503020204020204" pitchFamily="34" charset="-122"/>
              <a:ea typeface="微软雅黑" panose="020B0503020204020204" pitchFamily="34" charset="-122"/>
            </a:endParaRPr>
          </a:p>
          <a:p>
            <a:pPr indent="457200" defTabSz="1625600">
              <a:lnSpc>
                <a:spcPct val="125000"/>
              </a:lnSpc>
              <a:spcBef>
                <a:spcPts val="600"/>
              </a:spcBef>
              <a:buFont typeface="Arial" panose="020B0604020202020204" pitchFamily="34" charset="0"/>
            </a:pP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202</a:t>
            </a:r>
            <a:r>
              <a:rPr lang="en-US" altLang="zh-CN" sz="1400" b="0" dirty="0">
                <a:solidFill>
                  <a:schemeClr val="accent1">
                    <a:lumMod val="75000"/>
                  </a:schemeClr>
                </a:solidFill>
                <a:latin typeface="微软雅黑" panose="020B0503020204020204" pitchFamily="34" charset="-122"/>
                <a:ea typeface="微软雅黑" panose="020B0503020204020204" pitchFamily="34" charset="-122"/>
              </a:rPr>
              <a:t>4</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年</a:t>
            </a:r>
            <a:r>
              <a:rPr lang="en-US" altLang="zh-CN" sz="1400" b="0" dirty="0">
                <a:solidFill>
                  <a:schemeClr val="accent1">
                    <a:lumMod val="75000"/>
                  </a:schemeClr>
                </a:solidFill>
                <a:latin typeface="微软雅黑" panose="020B0503020204020204" pitchFamily="34" charset="-122"/>
                <a:ea typeface="微软雅黑" panose="020B0503020204020204" pitchFamily="34" charset="-122"/>
              </a:rPr>
              <a:t>1</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月</a:t>
            </a:r>
            <a:r>
              <a:rPr lang="en-US" altLang="zh-CN" sz="1400" dirty="0">
                <a:solidFill>
                  <a:schemeClr val="accent1">
                    <a:lumMod val="75000"/>
                  </a:schemeClr>
                </a:solidFill>
                <a:latin typeface="微软雅黑" panose="020B0503020204020204" pitchFamily="34" charset="-122"/>
                <a:ea typeface="微软雅黑" panose="020B0503020204020204" pitchFamily="34" charset="-122"/>
              </a:rPr>
              <a:t>12</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日-202</a:t>
            </a:r>
            <a:r>
              <a:rPr lang="en-US" altLang="zh-CN" sz="1400" b="0" dirty="0">
                <a:solidFill>
                  <a:schemeClr val="accent1">
                    <a:lumMod val="75000"/>
                  </a:schemeClr>
                </a:solidFill>
                <a:latin typeface="微软雅黑" panose="020B0503020204020204" pitchFamily="34" charset="-122"/>
                <a:ea typeface="微软雅黑" panose="020B0503020204020204" pitchFamily="34" charset="-122"/>
              </a:rPr>
              <a:t>4</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年</a:t>
            </a:r>
            <a:r>
              <a:rPr lang="en-US" altLang="zh-CN" sz="1400" dirty="0">
                <a:solidFill>
                  <a:schemeClr val="accent1">
                    <a:lumMod val="75000"/>
                  </a:schemeClr>
                </a:solidFill>
                <a:latin typeface="微软雅黑" panose="020B0503020204020204" pitchFamily="34" charset="-122"/>
                <a:ea typeface="微软雅黑" panose="020B0503020204020204" pitchFamily="34" charset="-122"/>
              </a:rPr>
              <a:t>2</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月</a:t>
            </a:r>
            <a:r>
              <a:rPr lang="en-US" altLang="zh-CN" sz="1400" dirty="0">
                <a:solidFill>
                  <a:schemeClr val="accent1">
                    <a:lumMod val="75000"/>
                  </a:schemeClr>
                </a:solidFill>
                <a:latin typeface="微软雅黑" panose="020B0503020204020204" pitchFamily="34" charset="-122"/>
                <a:ea typeface="微软雅黑" panose="020B0503020204020204" pitchFamily="34" charset="-122"/>
              </a:rPr>
              <a:t>12</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日</a:t>
            </a:r>
            <a:endParaRPr lang="zh-CN" altLang="en-US" sz="1400" dirty="0">
              <a:solidFill>
                <a:schemeClr val="accent1">
                  <a:lumMod val="75000"/>
                </a:schemeClr>
              </a:solidFill>
              <a:latin typeface="微软雅黑" panose="020B0503020204020204" pitchFamily="34" charset="-122"/>
              <a:ea typeface="微软雅黑" panose="020B0503020204020204" pitchFamily="34" charset="-122"/>
            </a:endParaRPr>
          </a:p>
          <a:p>
            <a:pPr indent="0" algn="l" defTabSz="1625600" fontAlgn="auto">
              <a:lnSpc>
                <a:spcPct val="125000"/>
              </a:lnSpc>
              <a:spcBef>
                <a:spcPts val="600"/>
              </a:spcBef>
              <a:buClrTx/>
              <a:buSzTx/>
              <a:buFont typeface="Arial" panose="020B0604020202020204" pitchFamily="34" charset="0"/>
            </a:pPr>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二、公示方式</a:t>
            </a:r>
            <a:endParaRPr lang="zh-CN" altLang="en-US" sz="1400" b="1" dirty="0">
              <a:solidFill>
                <a:schemeClr val="accent1">
                  <a:lumMod val="75000"/>
                </a:schemeClr>
              </a:solidFill>
              <a:latin typeface="微软雅黑" panose="020B0503020204020204" pitchFamily="34" charset="-122"/>
              <a:ea typeface="微软雅黑" panose="020B0503020204020204" pitchFamily="34" charset="-122"/>
            </a:endParaRPr>
          </a:p>
          <a:p>
            <a:pPr indent="336550" defTabSz="1625600">
              <a:lnSpc>
                <a:spcPct val="125000"/>
              </a:lnSpc>
              <a:spcBef>
                <a:spcPts val="600"/>
              </a:spcBef>
              <a:buFont typeface="Arial" panose="020B0604020202020204" pitchFamily="34" charset="0"/>
            </a:pPr>
            <a:r>
              <a:rPr lang="zh-CN" altLang="en-US" sz="1400" dirty="0">
                <a:solidFill>
                  <a:schemeClr val="accent1">
                    <a:lumMod val="75000"/>
                  </a:schemeClr>
                </a:solidFill>
                <a:latin typeface="微软雅黑" panose="020B0503020204020204" pitchFamily="34" charset="-122"/>
                <a:ea typeface="微软雅黑" panose="020B0503020204020204" pitchFamily="34" charset="-122"/>
              </a:rPr>
              <a:t>淮上区人民</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政府网站</a:t>
            </a:r>
            <a:endParaRPr lang="zh-CN" altLang="en-US" sz="1400" dirty="0">
              <a:solidFill>
                <a:schemeClr val="accent1">
                  <a:lumMod val="75000"/>
                </a:schemeClr>
              </a:solidFill>
              <a:latin typeface="微软雅黑" panose="020B0503020204020204" pitchFamily="34" charset="-122"/>
              <a:ea typeface="微软雅黑" panose="020B0503020204020204" pitchFamily="34" charset="-122"/>
            </a:endParaRPr>
          </a:p>
          <a:p>
            <a:pPr indent="0" algn="l" defTabSz="1625600" fontAlgn="auto">
              <a:lnSpc>
                <a:spcPct val="125000"/>
              </a:lnSpc>
              <a:spcBef>
                <a:spcPts val="600"/>
              </a:spcBef>
              <a:buClrTx/>
              <a:buSzTx/>
              <a:buFont typeface="Arial" panose="020B0604020202020204" pitchFamily="34" charset="0"/>
            </a:pPr>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三、公众意见收集途径</a:t>
            </a:r>
            <a:endParaRPr lang="zh-CN" altLang="en-US" sz="1400" b="0" dirty="0">
              <a:solidFill>
                <a:schemeClr val="accent1">
                  <a:lumMod val="75000"/>
                </a:schemeClr>
              </a:solidFill>
              <a:latin typeface="微软雅黑" panose="020B0503020204020204" pitchFamily="34" charset="-122"/>
              <a:ea typeface="微软雅黑" panose="020B0503020204020204" pitchFamily="34" charset="-122"/>
            </a:endParaRPr>
          </a:p>
          <a:p>
            <a:pPr indent="336550" defTabSz="1625600">
              <a:lnSpc>
                <a:spcPct val="125000"/>
              </a:lnSpc>
              <a:spcBef>
                <a:spcPts val="600"/>
              </a:spcBef>
              <a:buFont typeface="Arial" panose="020B0604020202020204" pitchFamily="34" charset="0"/>
            </a:pP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社会各界可于202</a:t>
            </a:r>
            <a:r>
              <a:rPr lang="en-US" altLang="zh-CN" sz="1400" b="0" dirty="0">
                <a:solidFill>
                  <a:schemeClr val="accent1">
                    <a:lumMod val="75000"/>
                  </a:schemeClr>
                </a:solidFill>
                <a:latin typeface="微软雅黑" panose="020B0503020204020204" pitchFamily="34" charset="-122"/>
                <a:ea typeface="微软雅黑" panose="020B0503020204020204" pitchFamily="34" charset="-122"/>
              </a:rPr>
              <a:t>4</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年</a:t>
            </a:r>
            <a:r>
              <a:rPr lang="en-US" altLang="zh-CN" sz="1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月</a:t>
            </a:r>
            <a:r>
              <a:rPr lang="en-US" altLang="zh-CN" sz="1400"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日前，通过纸质意见邮寄或发送电子邮件方式提出建议，邮件标题或信封封面请注明“</a:t>
            </a:r>
            <a:r>
              <a:rPr lang="zh-CN" altLang="en-US" sz="1400" dirty="0">
                <a:solidFill>
                  <a:schemeClr val="accent1">
                    <a:lumMod val="75000"/>
                  </a:schemeClr>
                </a:solidFill>
                <a:latin typeface="微软雅黑" panose="020B0503020204020204" pitchFamily="34" charset="-122"/>
                <a:ea typeface="微软雅黑" panose="020B0503020204020204" pitchFamily="34" charset="-122"/>
              </a:rPr>
              <a:t>曹老集</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镇国土空间总体规划意见建议”字样，为便于意见的收集统计，本次反馈以邮寄和电子邮件形式为准。</a:t>
            </a:r>
            <a:endParaRPr lang="zh-CN" altLang="en-US" sz="1400" dirty="0">
              <a:solidFill>
                <a:schemeClr val="accent1">
                  <a:lumMod val="75000"/>
                </a:schemeClr>
              </a:solidFill>
              <a:latin typeface="微软雅黑" panose="020B0503020204020204" pitchFamily="34" charset="-122"/>
              <a:ea typeface="微软雅黑" panose="020B0503020204020204" pitchFamily="34" charset="-122"/>
            </a:endParaRPr>
          </a:p>
          <a:p>
            <a:pPr indent="336550" algn="l" defTabSz="1625600" fontAlgn="auto">
              <a:lnSpc>
                <a:spcPct val="125000"/>
              </a:lnSpc>
              <a:spcBef>
                <a:spcPts val="600"/>
              </a:spcBef>
              <a:buClrTx/>
              <a:buSzTx/>
              <a:buFont typeface="Arial" panose="020B0604020202020204" pitchFamily="34" charset="0"/>
            </a:pPr>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1.邮寄地址</a:t>
            </a:r>
            <a:endParaRPr lang="zh-CN" altLang="en-US" sz="1400" b="0" dirty="0">
              <a:solidFill>
                <a:schemeClr val="accent1">
                  <a:lumMod val="75000"/>
                </a:schemeClr>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r>
              <a:rPr lang="zh-CN" altLang="en-US" sz="1400" dirty="0">
                <a:solidFill>
                  <a:schemeClr val="accent1">
                    <a:lumMod val="75000"/>
                  </a:schemeClr>
                </a:solidFill>
                <a:latin typeface="微软雅黑" panose="020B0503020204020204" pitchFamily="34" charset="-122"/>
                <a:ea typeface="微软雅黑" panose="020B0503020204020204" pitchFamily="34" charset="-122"/>
              </a:rPr>
              <a:t>淮上区人民政府</a:t>
            </a:r>
            <a:r>
              <a:rPr lang="en-US" altLang="zh-CN" sz="1400" dirty="0">
                <a:solidFill>
                  <a:schemeClr val="accent1">
                    <a:lumMod val="75000"/>
                  </a:schemeClr>
                </a:solidFill>
                <a:latin typeface="微软雅黑" panose="020B0503020204020204" pitchFamily="34" charset="-122"/>
                <a:ea typeface="微软雅黑" panose="020B0503020204020204" pitchFamily="34" charset="-122"/>
              </a:rPr>
              <a:t>222</a:t>
            </a:r>
            <a:r>
              <a:rPr lang="zh-CN" altLang="en-US" sz="1400" dirty="0">
                <a:solidFill>
                  <a:schemeClr val="accent1">
                    <a:lumMod val="75000"/>
                  </a:schemeClr>
                </a:solidFill>
                <a:latin typeface="微软雅黑" panose="020B0503020204020204" pitchFamily="34" charset="-122"/>
                <a:ea typeface="微软雅黑" panose="020B0503020204020204" pitchFamily="34" charset="-122"/>
              </a:rPr>
              <a:t>办公室</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(收)</a:t>
            </a:r>
            <a:r>
              <a:rPr lang="en-US" altLang="zh-CN" sz="1400" b="0" dirty="0">
                <a:solidFill>
                  <a:schemeClr val="accent1">
                    <a:lumMod val="75000"/>
                  </a:schemeClr>
                </a:solidFill>
                <a:latin typeface="微软雅黑" panose="020B0503020204020204" pitchFamily="34" charset="-122"/>
                <a:ea typeface="微软雅黑" panose="020B0503020204020204" pitchFamily="34" charset="-122"/>
              </a:rPr>
              <a:t> </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(具体地址：蚌埠市淮上区淮上大道)</a:t>
            </a:r>
            <a:endParaRPr lang="zh-CN" altLang="en-US" sz="1400" dirty="0">
              <a:solidFill>
                <a:schemeClr val="accent1">
                  <a:lumMod val="75000"/>
                </a:schemeClr>
              </a:solidFill>
              <a:latin typeface="微软雅黑" panose="020B0503020204020204" pitchFamily="34" charset="-122"/>
              <a:ea typeface="微软雅黑" panose="020B0503020204020204" pitchFamily="34" charset="-122"/>
            </a:endParaRPr>
          </a:p>
          <a:p>
            <a:pPr indent="336550" algn="l" defTabSz="1625600" fontAlgn="auto">
              <a:lnSpc>
                <a:spcPct val="125000"/>
              </a:lnSpc>
              <a:spcBef>
                <a:spcPts val="600"/>
              </a:spcBef>
              <a:buClrTx/>
              <a:buSzTx/>
              <a:buFont typeface="Arial" panose="020B0604020202020204" pitchFamily="34" charset="0"/>
            </a:pPr>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2.电子邮箱</a:t>
            </a:r>
            <a:endParaRPr lang="zh-CN" altLang="en-US" sz="1400" b="0" dirty="0">
              <a:solidFill>
                <a:schemeClr val="accent1">
                  <a:lumMod val="75000"/>
                </a:schemeClr>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r>
              <a:rPr lang="en-US" altLang="zh-CN" sz="1400" dirty="0">
                <a:solidFill>
                  <a:schemeClr val="accent1">
                    <a:lumMod val="75000"/>
                  </a:schemeClr>
                </a:solidFill>
                <a:latin typeface="微软雅黑" panose="020B0503020204020204" pitchFamily="34" charset="-122"/>
                <a:ea typeface="微软雅黑" panose="020B0503020204020204" pitchFamily="34" charset="-122"/>
              </a:rPr>
              <a:t>88622419</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@qq.com</a:t>
            </a:r>
            <a:endParaRPr lang="zh-CN" altLang="en-US" sz="1400" b="0" dirty="0">
              <a:solidFill>
                <a:schemeClr val="accent1">
                  <a:lumMod val="75000"/>
                </a:schemeClr>
              </a:solidFill>
              <a:latin typeface="微软雅黑" panose="020B0503020204020204" pitchFamily="34" charset="-122"/>
              <a:ea typeface="微软雅黑" panose="020B0503020204020204" pitchFamily="34" charset="-122"/>
            </a:endParaRPr>
          </a:p>
          <a:p>
            <a:pPr indent="336550" algn="l" defTabSz="1625600" fontAlgn="auto">
              <a:lnSpc>
                <a:spcPct val="125000"/>
              </a:lnSpc>
              <a:spcBef>
                <a:spcPts val="600"/>
              </a:spcBef>
              <a:buClrTx/>
              <a:buSzTx/>
              <a:buFont typeface="Arial" panose="020B0604020202020204" pitchFamily="34" charset="0"/>
            </a:pPr>
            <a:r>
              <a:rPr lang="zh-CN" altLang="en-US" sz="1400" b="1" dirty="0">
                <a:solidFill>
                  <a:schemeClr val="accent1">
                    <a:lumMod val="75000"/>
                  </a:schemeClr>
                </a:solidFill>
                <a:latin typeface="微软雅黑" panose="020B0503020204020204" pitchFamily="34" charset="-122"/>
                <a:ea typeface="微软雅黑" panose="020B0503020204020204" pitchFamily="34" charset="-122"/>
              </a:rPr>
              <a:t>3.联系电话</a:t>
            </a:r>
            <a:endParaRPr lang="zh-CN" altLang="en-US" sz="1400" b="0" dirty="0">
              <a:solidFill>
                <a:schemeClr val="accent1">
                  <a:lumMod val="75000"/>
                </a:schemeClr>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r>
              <a:rPr lang="en-US" altLang="zh-CN" sz="1400" dirty="0">
                <a:solidFill>
                  <a:schemeClr val="accent1">
                    <a:lumMod val="75000"/>
                  </a:schemeClr>
                </a:solidFill>
                <a:latin typeface="微软雅黑" panose="020B0503020204020204" pitchFamily="34" charset="-122"/>
                <a:ea typeface="微软雅黑" panose="020B0503020204020204" pitchFamily="34" charset="-122"/>
              </a:rPr>
              <a:t>0552-2829353</a:t>
            </a:r>
            <a:endParaRPr lang="en-US" altLang="zh-CN" sz="1400" dirty="0">
              <a:solidFill>
                <a:schemeClr val="accent1">
                  <a:lumMod val="75000"/>
                </a:schemeClr>
              </a:solidFill>
              <a:latin typeface="微软雅黑" panose="020B0503020204020204" pitchFamily="34" charset="-122"/>
              <a:ea typeface="微软雅黑" panose="020B0503020204020204" pitchFamily="34" charset="-122"/>
            </a:endParaRPr>
          </a:p>
          <a:p>
            <a:pPr indent="336550" defTabSz="1625600">
              <a:lnSpc>
                <a:spcPct val="125000"/>
              </a:lnSpc>
              <a:buFont typeface="Arial" panose="020B0604020202020204" pitchFamily="34" charset="0"/>
            </a:pPr>
            <a:endParaRPr lang="zh-CN" altLang="en-US" sz="1400" b="0" dirty="0">
              <a:solidFill>
                <a:schemeClr val="accent1">
                  <a:lumMod val="75000"/>
                </a:schemeClr>
              </a:solidFill>
              <a:latin typeface="微软雅黑" panose="020B0503020204020204" pitchFamily="34" charset="-122"/>
              <a:ea typeface="微软雅黑" panose="020B0503020204020204" pitchFamily="34" charset="-122"/>
            </a:endParaRPr>
          </a:p>
          <a:p>
            <a:pPr indent="457200" algn="r" defTabSz="1625600" fontAlgn="auto">
              <a:lnSpc>
                <a:spcPct val="125000"/>
              </a:lnSpc>
              <a:spcBef>
                <a:spcPts val="300"/>
              </a:spcBef>
              <a:buClrTx/>
              <a:buSzTx/>
              <a:buFont typeface="Arial" panose="020B0604020202020204" pitchFamily="34" charset="0"/>
            </a:pP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淮上区人民政府</a:t>
            </a:r>
            <a:r>
              <a:rPr lang="en-US" altLang="zh-CN" sz="1400" b="0" dirty="0">
                <a:solidFill>
                  <a:schemeClr val="accent1">
                    <a:lumMod val="75000"/>
                  </a:schemeClr>
                </a:solidFill>
                <a:latin typeface="微软雅黑" panose="020B0503020204020204" pitchFamily="34" charset="-122"/>
                <a:ea typeface="微软雅黑" panose="020B0503020204020204" pitchFamily="34" charset="-122"/>
              </a:rPr>
              <a:t> </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202</a:t>
            </a:r>
            <a:r>
              <a:rPr lang="en-US" altLang="zh-CN" sz="1400" b="0" dirty="0">
                <a:solidFill>
                  <a:schemeClr val="accent1">
                    <a:lumMod val="75000"/>
                  </a:schemeClr>
                </a:solidFill>
                <a:latin typeface="微软雅黑" panose="020B0503020204020204" pitchFamily="34" charset="-122"/>
                <a:ea typeface="微软雅黑" panose="020B0503020204020204" pitchFamily="34" charset="-122"/>
              </a:rPr>
              <a:t>4</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年</a:t>
            </a:r>
            <a:r>
              <a:rPr lang="en-US" altLang="zh-CN" sz="1400" dirty="0">
                <a:solidFill>
                  <a:schemeClr val="accent1">
                    <a:lumMod val="75000"/>
                  </a:schemeClr>
                </a:solidFill>
                <a:latin typeface="微软雅黑" panose="020B0503020204020204" pitchFamily="34" charset="-122"/>
                <a:ea typeface="微软雅黑" panose="020B0503020204020204" pitchFamily="34" charset="-122"/>
              </a:rPr>
              <a:t>1</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月</a:t>
            </a:r>
            <a:r>
              <a:rPr lang="en-US" altLang="zh-CN" sz="1400" dirty="0">
                <a:solidFill>
                  <a:schemeClr val="accent1">
                    <a:lumMod val="75000"/>
                  </a:schemeClr>
                </a:solidFill>
                <a:latin typeface="微软雅黑" panose="020B0503020204020204" pitchFamily="34" charset="-122"/>
                <a:ea typeface="微软雅黑" panose="020B0503020204020204" pitchFamily="34" charset="-122"/>
              </a:rPr>
              <a:t>12</a:t>
            </a:r>
            <a:r>
              <a:rPr lang="zh-CN" altLang="en-US" sz="1400" b="0" dirty="0">
                <a:solidFill>
                  <a:schemeClr val="accent1">
                    <a:lumMod val="75000"/>
                  </a:schemeClr>
                </a:solidFill>
                <a:latin typeface="微软雅黑" panose="020B0503020204020204" pitchFamily="34" charset="-122"/>
                <a:ea typeface="微软雅黑" panose="020B0503020204020204" pitchFamily="34" charset="-122"/>
              </a:rPr>
              <a:t>日</a:t>
            </a:r>
            <a:endParaRPr lang="zh-CN" altLang="en-US" sz="1400" b="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 name="矩形 2"/>
          <p:cNvSpPr/>
          <p:nvPr>
            <p:custDataLst>
              <p:tags r:id="rId1"/>
            </p:custDataLst>
          </p:nvPr>
        </p:nvSpPr>
        <p:spPr>
          <a:xfrm>
            <a:off x="567138" y="1358348"/>
            <a:ext cx="2684780" cy="76200"/>
          </a:xfrm>
          <a:prstGeom prst="rect">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7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a:xfrm>
            <a:off x="182661" y="8095762"/>
            <a:ext cx="3353051" cy="1810238"/>
          </a:xfrm>
          <a:prstGeom prst="rect">
            <a:avLst/>
          </a:prstGeom>
          <a:solidFill>
            <a:srgbClr val="EFF2F4"/>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85" dirty="0"/>
          </a:p>
        </p:txBody>
      </p:sp>
      <p:sp>
        <p:nvSpPr>
          <p:cNvPr id="42" name="矩形 41"/>
          <p:cNvSpPr/>
          <p:nvPr/>
        </p:nvSpPr>
        <p:spPr>
          <a:xfrm>
            <a:off x="3399244" y="6805322"/>
            <a:ext cx="3804838" cy="2221818"/>
          </a:xfrm>
          <a:prstGeom prst="rect">
            <a:avLst/>
          </a:prstGeom>
          <a:solidFill>
            <a:srgbClr val="EFF2F4"/>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85" dirty="0"/>
          </a:p>
        </p:txBody>
      </p:sp>
      <p:pic>
        <p:nvPicPr>
          <p:cNvPr id="43" name="图片 42"/>
          <p:cNvPicPr>
            <a:picLocks noChangeAspect="1"/>
          </p:cNvPicPr>
          <p:nvPr/>
        </p:nvPicPr>
        <p:blipFill rotWithShape="1">
          <a:blip r:embed="rId1" cstate="print">
            <a:extLst>
              <a:ext uri="{28A0092B-C50C-407E-A947-70E740481C1C}">
                <a14:useLocalDpi xmlns:a14="http://schemas.microsoft.com/office/drawing/2010/main" val="0"/>
              </a:ext>
            </a:extLst>
          </a:blip>
          <a:srcRect t="18534" b="16991"/>
          <a:stretch>
            <a:fillRect/>
          </a:stretch>
        </p:blipFill>
        <p:spPr>
          <a:xfrm>
            <a:off x="3924325" y="8647970"/>
            <a:ext cx="2685600" cy="973123"/>
          </a:xfrm>
          <a:prstGeom prst="rect">
            <a:avLst/>
          </a:prstGeom>
          <a:effectLst>
            <a:softEdge rad="31750"/>
          </a:effectLst>
        </p:spPr>
      </p:pic>
      <p:sp>
        <p:nvSpPr>
          <p:cNvPr id="37" name="矩形 36"/>
          <p:cNvSpPr/>
          <p:nvPr/>
        </p:nvSpPr>
        <p:spPr>
          <a:xfrm>
            <a:off x="3443250" y="1024915"/>
            <a:ext cx="3804838" cy="2221818"/>
          </a:xfrm>
          <a:prstGeom prst="rect">
            <a:avLst/>
          </a:prstGeom>
          <a:solidFill>
            <a:srgbClr val="EFF2F4"/>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85" dirty="0"/>
          </a:p>
        </p:txBody>
      </p:sp>
      <p:pic>
        <p:nvPicPr>
          <p:cNvPr id="39" name="Picture 6" descr="C:\Users\heshiwei\Deskto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5028" y="1645057"/>
            <a:ext cx="2685287" cy="1306800"/>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任意多边形 23"/>
          <p:cNvSpPr/>
          <p:nvPr/>
        </p:nvSpPr>
        <p:spPr>
          <a:xfrm>
            <a:off x="528924" y="4516647"/>
            <a:ext cx="3337963" cy="899991"/>
          </a:xfrm>
          <a:custGeom>
            <a:avLst/>
            <a:gdLst>
              <a:gd name="connsiteX0" fmla="*/ 0 w 2935745"/>
              <a:gd name="connsiteY0" fmla="*/ 0 h 1440221"/>
              <a:gd name="connsiteX1" fmla="*/ 2935745 w 2935745"/>
              <a:gd name="connsiteY1" fmla="*/ 0 h 1440221"/>
              <a:gd name="connsiteX2" fmla="*/ 2935745 w 2935745"/>
              <a:gd name="connsiteY2" fmla="*/ 1440221 h 1440221"/>
              <a:gd name="connsiteX3" fmla="*/ 0 w 2935745"/>
              <a:gd name="connsiteY3" fmla="*/ 1440221 h 1440221"/>
              <a:gd name="connsiteX4" fmla="*/ 0 w 2935745"/>
              <a:gd name="connsiteY4" fmla="*/ 0 h 144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45" h="1440221">
                <a:moveTo>
                  <a:pt x="0" y="0"/>
                </a:moveTo>
                <a:lnTo>
                  <a:pt x="2935745" y="0"/>
                </a:lnTo>
                <a:lnTo>
                  <a:pt x="2935745" y="1440221"/>
                </a:lnTo>
                <a:lnTo>
                  <a:pt x="0" y="1440221"/>
                </a:lnTo>
                <a:lnTo>
                  <a:pt x="0" y="0"/>
                </a:lnTo>
                <a:close/>
              </a:path>
            </a:pathLst>
          </a:custGeom>
          <a:solidFill>
            <a:srgbClr val="FFFFFF">
              <a:alpha val="40000"/>
            </a:srgbClr>
          </a:solidFill>
          <a:ln>
            <a:solidFill>
              <a:schemeClr val="accent2">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9072" tIns="291592" rIns="459072" bIns="35560" numCol="1" spcCol="1270" anchor="t" anchorCtr="0">
            <a:noAutofit/>
          </a:bodyPr>
          <a:lstStyle/>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p:txBody>
      </p:sp>
      <p:sp>
        <p:nvSpPr>
          <p:cNvPr id="23" name="文本框 22"/>
          <p:cNvSpPr txBox="1"/>
          <p:nvPr>
            <p:custDataLst>
              <p:tags r:id="rId3"/>
            </p:custDataLst>
          </p:nvPr>
        </p:nvSpPr>
        <p:spPr>
          <a:xfrm>
            <a:off x="562989" y="4647832"/>
            <a:ext cx="3292667" cy="736725"/>
          </a:xfrm>
          <a:prstGeom prst="rect">
            <a:avLst/>
          </a:prstGeom>
          <a:noFill/>
        </p:spPr>
        <p:txBody>
          <a:bodyPr wrap="square" rtlCol="0" anchor="ctr">
            <a:noAutofit/>
          </a:bodyPr>
          <a:lstStyle/>
          <a:p>
            <a:pPr marL="171450" indent="-171450">
              <a:lnSpc>
                <a:spcPct val="120000"/>
              </a:lnSpc>
              <a:buFont typeface="Arial" panose="020B0604020202020204" pitchFamily="34" charset="0"/>
              <a:buChar char="•"/>
            </a:pPr>
            <a:r>
              <a:rPr lang="zh-CN" altLang="en-US" sz="1200" b="1" dirty="0">
                <a:solidFill>
                  <a:schemeClr val="accent2">
                    <a:lumMod val="75000"/>
                  </a:schemeClr>
                </a:solidFill>
                <a:latin typeface="微软雅黑" panose="020B0503020204020204" pitchFamily="34" charset="-122"/>
                <a:ea typeface="微软雅黑" panose="020B0503020204020204" pitchFamily="34" charset="-122"/>
                <a:sym typeface="+mn-ea"/>
              </a:rPr>
              <a:t>适当开发耕地后备资源，在不破坏生态环境的前提下，因地制宜确定盐碱地、沙地，其他草地等未利用地开发的用途和措施。</a:t>
            </a:r>
            <a:endParaRPr lang="zh-CN" altLang="en-US" sz="1200" b="1" dirty="0">
              <a:solidFill>
                <a:schemeClr val="accent2">
                  <a:lumMod val="75000"/>
                </a:schemeClr>
              </a:solidFill>
              <a:latin typeface="微软雅黑" panose="020B0503020204020204" pitchFamily="34" charset="-122"/>
              <a:ea typeface="微软雅黑" panose="020B0503020204020204" pitchFamily="34" charset="-122"/>
              <a:sym typeface="+mn-ea"/>
            </a:endParaRPr>
          </a:p>
        </p:txBody>
      </p:sp>
      <p:sp>
        <p:nvSpPr>
          <p:cNvPr id="7" name="任意多边形 6"/>
          <p:cNvSpPr/>
          <p:nvPr/>
        </p:nvSpPr>
        <p:spPr>
          <a:xfrm>
            <a:off x="3231102" y="3203202"/>
            <a:ext cx="3338379" cy="907718"/>
          </a:xfrm>
          <a:custGeom>
            <a:avLst/>
            <a:gdLst>
              <a:gd name="connsiteX0" fmla="*/ 0 w 2935745"/>
              <a:gd name="connsiteY0" fmla="*/ 0 h 1440221"/>
              <a:gd name="connsiteX1" fmla="*/ 2935745 w 2935745"/>
              <a:gd name="connsiteY1" fmla="*/ 0 h 1440221"/>
              <a:gd name="connsiteX2" fmla="*/ 2935745 w 2935745"/>
              <a:gd name="connsiteY2" fmla="*/ 1440221 h 1440221"/>
              <a:gd name="connsiteX3" fmla="*/ 0 w 2935745"/>
              <a:gd name="connsiteY3" fmla="*/ 1440221 h 1440221"/>
              <a:gd name="connsiteX4" fmla="*/ 0 w 2935745"/>
              <a:gd name="connsiteY4" fmla="*/ 0 h 144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45" h="1440221">
                <a:moveTo>
                  <a:pt x="0" y="0"/>
                </a:moveTo>
                <a:lnTo>
                  <a:pt x="2935745" y="0"/>
                </a:lnTo>
                <a:lnTo>
                  <a:pt x="2935745" y="1440221"/>
                </a:lnTo>
                <a:lnTo>
                  <a:pt x="0" y="1440221"/>
                </a:lnTo>
                <a:lnTo>
                  <a:pt x="0" y="0"/>
                </a:lnTo>
                <a:close/>
              </a:path>
            </a:pathLst>
          </a:custGeom>
          <a:solidFill>
            <a:srgbClr val="FFFFFF">
              <a:alpha val="40000"/>
            </a:srgbClr>
          </a:solidFill>
          <a:ln cmpd="dbl">
            <a:solidFill>
              <a:schemeClr val="accent6">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9072" tIns="291592" rIns="459072" bIns="35560" numCol="1" spcCol="1270" anchor="t" anchorCtr="0">
            <a:noAutofit/>
          </a:bodyPr>
          <a:lstStyle/>
          <a:p>
            <a:pPr marL="57150" lvl="1" indent="-57150" algn="l" defTabSz="222250" eaLnBrk="1" fontAlgn="auto" latinLnBrk="0" hangingPunct="1">
              <a:lnSpc>
                <a:spcPct val="125000"/>
              </a:lnSpc>
              <a:spcBef>
                <a:spcPct val="0"/>
              </a:spcBef>
              <a:spcAft>
                <a:spcPts val="0"/>
              </a:spcAft>
              <a:buChar char="•"/>
            </a:pPr>
            <a:endParaRPr lang="zh-CN" altLang="en-US" sz="500" b="0" kern="1200" dirty="0">
              <a:solidFill>
                <a:srgbClr val="404984"/>
              </a:solidFill>
              <a:latin typeface="微软雅黑" panose="020B0503020204020204" pitchFamily="34" charset="-122"/>
              <a:ea typeface="微软雅黑" panose="020B0503020204020204" pitchFamily="34" charset="-122"/>
            </a:endParaRPr>
          </a:p>
          <a:p>
            <a:pPr marL="57150" lvl="1" indent="-57150" algn="l" defTabSz="222250" eaLnBrk="1" fontAlgn="auto" latinLnBrk="0" hangingPunct="1">
              <a:lnSpc>
                <a:spcPct val="125000"/>
              </a:lnSpc>
              <a:spcBef>
                <a:spcPct val="0"/>
              </a:spcBef>
              <a:spcAft>
                <a:spcPts val="0"/>
              </a:spcAft>
              <a:buChar char="•"/>
            </a:pPr>
            <a:endParaRPr lang="zh-CN" altLang="en-US" sz="500" b="0" kern="1200" dirty="0">
              <a:solidFill>
                <a:srgbClr val="404984"/>
              </a:solidFill>
              <a:latin typeface="微软雅黑" panose="020B0503020204020204" pitchFamily="34" charset="-122"/>
              <a:ea typeface="微软雅黑" panose="020B0503020204020204" pitchFamily="34" charset="-122"/>
            </a:endParaRPr>
          </a:p>
          <a:p>
            <a:pPr marL="57150" lvl="1" indent="-57150" algn="l" defTabSz="222250" eaLnBrk="1" fontAlgn="auto" latinLnBrk="0" hangingPunct="1">
              <a:lnSpc>
                <a:spcPct val="125000"/>
              </a:lnSpc>
              <a:spcBef>
                <a:spcPct val="0"/>
              </a:spcBef>
              <a:spcAft>
                <a:spcPts val="0"/>
              </a:spcAft>
              <a:buChar char="•"/>
            </a:pPr>
            <a:endParaRPr lang="zh-CN" altLang="en-US" sz="500" b="0" kern="1200" dirty="0">
              <a:solidFill>
                <a:srgbClr val="404984"/>
              </a:solidFill>
              <a:latin typeface="微软雅黑" panose="020B0503020204020204" pitchFamily="34" charset="-122"/>
              <a:ea typeface="微软雅黑" panose="020B0503020204020204" pitchFamily="34" charset="-122"/>
            </a:endParaRPr>
          </a:p>
        </p:txBody>
      </p:sp>
      <p:sp>
        <p:nvSpPr>
          <p:cNvPr id="14" name="文本框 13"/>
          <p:cNvSpPr txBox="1"/>
          <p:nvPr>
            <p:custDataLst>
              <p:tags r:id="rId4"/>
            </p:custDataLst>
          </p:nvPr>
        </p:nvSpPr>
        <p:spPr>
          <a:xfrm>
            <a:off x="3247638" y="3290998"/>
            <a:ext cx="3276505" cy="816256"/>
          </a:xfrm>
          <a:prstGeom prst="rect">
            <a:avLst/>
          </a:prstGeom>
          <a:noFill/>
        </p:spPr>
        <p:txBody>
          <a:bodyPr wrap="square" rtlCol="0" anchor="ctr">
            <a:noAutofit/>
          </a:bodyPr>
          <a:lstStyle/>
          <a:p>
            <a:pPr marL="171450" indent="-171450">
              <a:lnSpc>
                <a:spcPct val="120000"/>
              </a:lnSpc>
              <a:buFont typeface="Arial" panose="020B0604020202020204" pitchFamily="34" charset="0"/>
              <a:buChar char="•"/>
            </a:pPr>
            <a:r>
              <a:rPr lang="zh-CN" altLang="en-US" sz="1200" b="1" dirty="0">
                <a:solidFill>
                  <a:srgbClr val="385723"/>
                </a:solidFill>
                <a:latin typeface="微软雅黑" panose="020B0503020204020204" pitchFamily="34" charset="-122"/>
                <a:ea typeface="微软雅黑" panose="020B0503020204020204" pitchFamily="34" charset="-122"/>
                <a:sym typeface="+mn-ea"/>
              </a:rPr>
              <a:t>以城乡建设用地增减挂钩为抓手，推进农村宅基地复垦和低效用地整理，释放农村闲置土地，促进土地资源可持续利用。</a:t>
            </a:r>
            <a:endParaRPr lang="zh-CN" altLang="en-US" sz="1200" b="1" dirty="0">
              <a:solidFill>
                <a:srgbClr val="385723"/>
              </a:solidFill>
              <a:latin typeface="微软雅黑" panose="020B0503020204020204" pitchFamily="34" charset="-122"/>
              <a:ea typeface="微软雅黑" panose="020B0503020204020204" pitchFamily="34" charset="-122"/>
              <a:sym typeface="+mn-ea"/>
            </a:endParaRPr>
          </a:p>
        </p:txBody>
      </p:sp>
      <p:sp>
        <p:nvSpPr>
          <p:cNvPr id="18" name="燕尾形 17"/>
          <p:cNvSpPr/>
          <p:nvPr/>
        </p:nvSpPr>
        <p:spPr>
          <a:xfrm rot="10800000">
            <a:off x="5913120" y="241078"/>
            <a:ext cx="1176528" cy="576419"/>
          </a:xfrm>
          <a:prstGeom prst="chevron">
            <a:avLst>
              <a:gd name="adj" fmla="val 29518"/>
            </a:avLst>
          </a:prstGeom>
          <a:solidFill>
            <a:srgbClr val="849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84973D"/>
                </a:solidFill>
                <a:sym typeface="+mn-ea"/>
              </a:rPr>
              <a:t>5.1  </a:t>
            </a:r>
            <a:r>
              <a:rPr lang="zh-CN" altLang="en-US" dirty="0">
                <a:solidFill>
                  <a:srgbClr val="84973D"/>
                </a:solidFill>
                <a:sym typeface="+mn-ea"/>
              </a:rPr>
              <a:t> </a:t>
            </a:r>
            <a:r>
              <a:rPr lang="en-US" dirty="0" err="1">
                <a:solidFill>
                  <a:srgbClr val="84973D"/>
                </a:solidFill>
                <a:sym typeface="+mn-ea"/>
              </a:rPr>
              <a:t>国土综合整治</a:t>
            </a:r>
            <a:endParaRPr lang="zh-CN" altLang="en-US" dirty="0">
              <a:solidFill>
                <a:srgbClr val="84973D"/>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30" name="文本框 29"/>
          <p:cNvSpPr txBox="1"/>
          <p:nvPr>
            <p:custDataLst>
              <p:tags r:id="rId5"/>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84973D"/>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84973D"/>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84973D"/>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84973D"/>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任意多边形 3"/>
          <p:cNvSpPr/>
          <p:nvPr/>
        </p:nvSpPr>
        <p:spPr>
          <a:xfrm>
            <a:off x="471486" y="1663639"/>
            <a:ext cx="3395401" cy="1286295"/>
          </a:xfrm>
          <a:custGeom>
            <a:avLst/>
            <a:gdLst>
              <a:gd name="connsiteX0" fmla="*/ 0 w 3395401"/>
              <a:gd name="connsiteY0" fmla="*/ 0 h 1365410"/>
              <a:gd name="connsiteX1" fmla="*/ 3395401 w 3395401"/>
              <a:gd name="connsiteY1" fmla="*/ 0 h 1365410"/>
              <a:gd name="connsiteX2" fmla="*/ 3395401 w 3395401"/>
              <a:gd name="connsiteY2" fmla="*/ 1365410 h 1365410"/>
              <a:gd name="connsiteX3" fmla="*/ 0 w 3395401"/>
              <a:gd name="connsiteY3" fmla="*/ 1365410 h 1365410"/>
              <a:gd name="connsiteX4" fmla="*/ 0 w 3395401"/>
              <a:gd name="connsiteY4" fmla="*/ 0 h 1365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5401" h="1365410">
                <a:moveTo>
                  <a:pt x="0" y="0"/>
                </a:moveTo>
                <a:lnTo>
                  <a:pt x="3395401" y="0"/>
                </a:lnTo>
                <a:lnTo>
                  <a:pt x="3395401" y="1365410"/>
                </a:lnTo>
                <a:lnTo>
                  <a:pt x="0" y="1365410"/>
                </a:lnTo>
                <a:lnTo>
                  <a:pt x="0" y="0"/>
                </a:lnTo>
                <a:close/>
              </a:path>
            </a:pathLst>
          </a:custGeom>
          <a:solidFill>
            <a:srgbClr val="FFFFFF">
              <a:alpha val="40000"/>
            </a:srgbClr>
          </a:solidFill>
          <a:ln>
            <a:solidFill>
              <a:schemeClr val="accent6">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9072" tIns="291592" rIns="459072" bIns="85344" numCol="1" spcCol="1270" anchor="t" anchorCtr="0">
            <a:noAutofit/>
          </a:bodyPr>
          <a:lstStyle/>
          <a:p>
            <a:pPr marL="0" lvl="1" indent="0" algn="l" defTabSz="533400" eaLnBrk="1" fontAlgn="auto" latinLnBrk="0" hangingPunct="1">
              <a:lnSpc>
                <a:spcPct val="100000"/>
              </a:lnSpc>
              <a:spcBef>
                <a:spcPct val="0"/>
              </a:spcBef>
              <a:spcAft>
                <a:spcPts val="0"/>
              </a:spcAft>
              <a:buChar char="•"/>
            </a:pPr>
            <a:endParaRPr lang="zh-CN" altLang="en-US" sz="1200" b="0" kern="1200" dirty="0">
              <a:solidFill>
                <a:srgbClr val="404984"/>
              </a:solidFill>
              <a:latin typeface="微软雅黑" panose="020B0503020204020204" pitchFamily="34" charset="-122"/>
              <a:ea typeface="微软雅黑" panose="020B0503020204020204" pitchFamily="34" charset="-122"/>
            </a:endParaRPr>
          </a:p>
          <a:p>
            <a:pPr marL="0" lvl="1" indent="0" algn="l" defTabSz="533400" eaLnBrk="1" fontAlgn="auto" latinLnBrk="0" hangingPunct="1">
              <a:lnSpc>
                <a:spcPct val="100000"/>
              </a:lnSpc>
              <a:spcBef>
                <a:spcPct val="0"/>
              </a:spcBef>
              <a:spcAft>
                <a:spcPts val="0"/>
              </a:spcAft>
              <a:buChar char="•"/>
            </a:pPr>
            <a:endParaRPr lang="zh-CN" altLang="en-US" sz="1200" b="0" kern="1200" dirty="0">
              <a:solidFill>
                <a:srgbClr val="404984"/>
              </a:solidFill>
              <a:latin typeface="微软雅黑" panose="020B0503020204020204" pitchFamily="34" charset="-122"/>
              <a:ea typeface="微软雅黑" panose="020B0503020204020204" pitchFamily="34" charset="-122"/>
            </a:endParaRPr>
          </a:p>
          <a:p>
            <a:pPr marL="0" lvl="1" indent="0" algn="l" defTabSz="533400" eaLnBrk="1" fontAlgn="auto" latinLnBrk="0" hangingPunct="1">
              <a:lnSpc>
                <a:spcPct val="100000"/>
              </a:lnSpc>
              <a:spcBef>
                <a:spcPct val="0"/>
              </a:spcBef>
              <a:spcAft>
                <a:spcPts val="0"/>
              </a:spcAft>
              <a:buChar char="•"/>
            </a:pPr>
            <a:endParaRPr lang="zh-CN" altLang="en-US" sz="1200" b="0" kern="1200" dirty="0">
              <a:solidFill>
                <a:srgbClr val="404984"/>
              </a:solidFill>
              <a:latin typeface="微软雅黑" panose="020B0503020204020204" pitchFamily="34" charset="-122"/>
              <a:ea typeface="微软雅黑" panose="020B0503020204020204" pitchFamily="34" charset="-122"/>
            </a:endParaRPr>
          </a:p>
          <a:p>
            <a:pPr marL="0" lvl="1" indent="0" algn="l" defTabSz="533400" eaLnBrk="1" fontAlgn="auto" latinLnBrk="0" hangingPunct="1">
              <a:lnSpc>
                <a:spcPct val="100000"/>
              </a:lnSpc>
              <a:spcBef>
                <a:spcPct val="0"/>
              </a:spcBef>
              <a:spcAft>
                <a:spcPts val="0"/>
              </a:spcAft>
              <a:buChar char="•"/>
            </a:pPr>
            <a:endParaRPr lang="zh-CN" altLang="en-US" sz="1200" b="0" kern="1200" dirty="0">
              <a:solidFill>
                <a:srgbClr val="404984"/>
              </a:solidFill>
              <a:latin typeface="微软雅黑" panose="020B0503020204020204" pitchFamily="34" charset="-122"/>
              <a:ea typeface="微软雅黑" panose="020B0503020204020204" pitchFamily="34" charset="-122"/>
            </a:endParaRPr>
          </a:p>
          <a:p>
            <a:pPr marL="0" lvl="1" indent="0" algn="l" defTabSz="533400" eaLnBrk="1" fontAlgn="auto" latinLnBrk="0" hangingPunct="1">
              <a:lnSpc>
                <a:spcPct val="100000"/>
              </a:lnSpc>
              <a:spcBef>
                <a:spcPct val="0"/>
              </a:spcBef>
              <a:spcAft>
                <a:spcPts val="0"/>
              </a:spcAft>
              <a:buChar char="•"/>
            </a:pPr>
            <a:endParaRPr lang="zh-CN" altLang="en-US" sz="1200" b="0" kern="1200" dirty="0">
              <a:solidFill>
                <a:srgbClr val="404984"/>
              </a:solidFill>
              <a:latin typeface="微软雅黑" panose="020B0503020204020204" pitchFamily="34" charset="-122"/>
              <a:ea typeface="微软雅黑" panose="020B0503020204020204" pitchFamily="34" charset="-122"/>
            </a:endParaRPr>
          </a:p>
          <a:p>
            <a:pPr marL="0" lvl="1" indent="0" algn="l" defTabSz="533400" eaLnBrk="1" fontAlgn="auto" latinLnBrk="0" hangingPunct="1">
              <a:lnSpc>
                <a:spcPct val="100000"/>
              </a:lnSpc>
              <a:spcBef>
                <a:spcPct val="0"/>
              </a:spcBef>
              <a:spcAft>
                <a:spcPts val="0"/>
              </a:spcAft>
              <a:buChar char="•"/>
            </a:pPr>
            <a:endParaRPr lang="zh-CN" altLang="en-US" sz="1200" b="0" kern="1200" dirty="0">
              <a:solidFill>
                <a:srgbClr val="404984"/>
              </a:solidFill>
              <a:latin typeface="微软雅黑" panose="020B0503020204020204" pitchFamily="34" charset="-122"/>
              <a:ea typeface="微软雅黑" panose="020B0503020204020204" pitchFamily="34" charset="-122"/>
            </a:endParaRPr>
          </a:p>
        </p:txBody>
      </p:sp>
      <p:sp>
        <p:nvSpPr>
          <p:cNvPr id="5" name="任意多边形 4"/>
          <p:cNvSpPr/>
          <p:nvPr/>
        </p:nvSpPr>
        <p:spPr>
          <a:xfrm>
            <a:off x="757974" y="1546484"/>
            <a:ext cx="1265593" cy="234309"/>
          </a:xfrm>
          <a:custGeom>
            <a:avLst/>
            <a:gdLst>
              <a:gd name="connsiteX0" fmla="*/ 0 w 1772017"/>
              <a:gd name="connsiteY0" fmla="*/ 68814 h 412876"/>
              <a:gd name="connsiteX1" fmla="*/ 68814 w 1772017"/>
              <a:gd name="connsiteY1" fmla="*/ 0 h 412876"/>
              <a:gd name="connsiteX2" fmla="*/ 1703203 w 1772017"/>
              <a:gd name="connsiteY2" fmla="*/ 0 h 412876"/>
              <a:gd name="connsiteX3" fmla="*/ 1772017 w 1772017"/>
              <a:gd name="connsiteY3" fmla="*/ 68814 h 412876"/>
              <a:gd name="connsiteX4" fmla="*/ 1772017 w 1772017"/>
              <a:gd name="connsiteY4" fmla="*/ 344062 h 412876"/>
              <a:gd name="connsiteX5" fmla="*/ 1703203 w 1772017"/>
              <a:gd name="connsiteY5" fmla="*/ 412876 h 412876"/>
              <a:gd name="connsiteX6" fmla="*/ 68814 w 1772017"/>
              <a:gd name="connsiteY6" fmla="*/ 412876 h 412876"/>
              <a:gd name="connsiteX7" fmla="*/ 0 w 1772017"/>
              <a:gd name="connsiteY7" fmla="*/ 344062 h 412876"/>
              <a:gd name="connsiteX8" fmla="*/ 0 w 1772017"/>
              <a:gd name="connsiteY8" fmla="*/ 68814 h 41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017" h="412876">
                <a:moveTo>
                  <a:pt x="0" y="68814"/>
                </a:moveTo>
                <a:cubicBezTo>
                  <a:pt x="0" y="30809"/>
                  <a:pt x="30809" y="0"/>
                  <a:pt x="68814" y="0"/>
                </a:cubicBezTo>
                <a:lnTo>
                  <a:pt x="1703203" y="0"/>
                </a:lnTo>
                <a:cubicBezTo>
                  <a:pt x="1741208" y="0"/>
                  <a:pt x="1772017" y="30809"/>
                  <a:pt x="1772017" y="68814"/>
                </a:cubicBezTo>
                <a:lnTo>
                  <a:pt x="1772017" y="344062"/>
                </a:lnTo>
                <a:cubicBezTo>
                  <a:pt x="1772017" y="382067"/>
                  <a:pt x="1741208" y="412876"/>
                  <a:pt x="1703203" y="412876"/>
                </a:cubicBezTo>
                <a:lnTo>
                  <a:pt x="68814" y="412876"/>
                </a:lnTo>
                <a:cubicBezTo>
                  <a:pt x="30809" y="412876"/>
                  <a:pt x="0" y="382067"/>
                  <a:pt x="0" y="344062"/>
                </a:cubicBezTo>
                <a:lnTo>
                  <a:pt x="0" y="68814"/>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shade val="50000"/>
              <a:hueOff val="0"/>
              <a:satOff val="0"/>
              <a:lumOff val="0"/>
              <a:alphaOff val="0"/>
            </a:schemeClr>
          </a:effectRef>
          <a:fontRef idx="minor">
            <a:schemeClr val="lt1"/>
          </a:fontRef>
        </p:style>
        <p:txBody>
          <a:bodyPr spcFirstLastPara="0" vert="horz" wrap="square" lIns="176657" tIns="20155" rIns="176657" bIns="20155" numCol="1" spcCol="1270" anchor="ctr" anchorCtr="0">
            <a:noAutofit/>
          </a:bodyPr>
          <a:lstStyle/>
          <a:p>
            <a:pPr lvl="0" algn="l" defTabSz="711200">
              <a:lnSpc>
                <a:spcPct val="90000"/>
              </a:lnSpc>
              <a:spcBef>
                <a:spcPct val="0"/>
              </a:spcBef>
              <a:spcAft>
                <a:spcPct val="35000"/>
              </a:spcAft>
            </a:pPr>
            <a:r>
              <a:rPr lang="zh-CN" altLang="en-US" sz="1400" b="1" kern="1200" dirty="0">
                <a:latin typeface="微软雅黑" panose="020B0503020204020204" pitchFamily="34" charset="-122"/>
                <a:ea typeface="微软雅黑" panose="020B0503020204020204" pitchFamily="34" charset="-122"/>
              </a:rPr>
              <a:t>农用地整治</a:t>
            </a:r>
            <a:endParaRPr lang="zh-CN" altLang="en-US" sz="1400" kern="1200" dirty="0">
              <a:latin typeface="微软雅黑" panose="020B0503020204020204" pitchFamily="34" charset="-122"/>
              <a:ea typeface="微软雅黑" panose="020B0503020204020204" pitchFamily="34" charset="-122"/>
            </a:endParaRPr>
          </a:p>
        </p:txBody>
      </p:sp>
      <p:sp>
        <p:nvSpPr>
          <p:cNvPr id="8" name="任意多边形 7"/>
          <p:cNvSpPr/>
          <p:nvPr/>
        </p:nvSpPr>
        <p:spPr>
          <a:xfrm>
            <a:off x="4500654" y="3077532"/>
            <a:ext cx="1826595" cy="241843"/>
          </a:xfrm>
          <a:custGeom>
            <a:avLst/>
            <a:gdLst>
              <a:gd name="connsiteX0" fmla="*/ 0 w 1991092"/>
              <a:gd name="connsiteY0" fmla="*/ 68814 h 412876"/>
              <a:gd name="connsiteX1" fmla="*/ 68814 w 1991092"/>
              <a:gd name="connsiteY1" fmla="*/ 0 h 412876"/>
              <a:gd name="connsiteX2" fmla="*/ 1922278 w 1991092"/>
              <a:gd name="connsiteY2" fmla="*/ 0 h 412876"/>
              <a:gd name="connsiteX3" fmla="*/ 1991092 w 1991092"/>
              <a:gd name="connsiteY3" fmla="*/ 68814 h 412876"/>
              <a:gd name="connsiteX4" fmla="*/ 1991092 w 1991092"/>
              <a:gd name="connsiteY4" fmla="*/ 344062 h 412876"/>
              <a:gd name="connsiteX5" fmla="*/ 1922278 w 1991092"/>
              <a:gd name="connsiteY5" fmla="*/ 412876 h 412876"/>
              <a:gd name="connsiteX6" fmla="*/ 68814 w 1991092"/>
              <a:gd name="connsiteY6" fmla="*/ 412876 h 412876"/>
              <a:gd name="connsiteX7" fmla="*/ 0 w 1991092"/>
              <a:gd name="connsiteY7" fmla="*/ 344062 h 412876"/>
              <a:gd name="connsiteX8" fmla="*/ 0 w 1991092"/>
              <a:gd name="connsiteY8" fmla="*/ 68814 h 41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1092" h="412876">
                <a:moveTo>
                  <a:pt x="0" y="68814"/>
                </a:moveTo>
                <a:cubicBezTo>
                  <a:pt x="0" y="30809"/>
                  <a:pt x="30809" y="0"/>
                  <a:pt x="68814" y="0"/>
                </a:cubicBezTo>
                <a:lnTo>
                  <a:pt x="1922278" y="0"/>
                </a:lnTo>
                <a:cubicBezTo>
                  <a:pt x="1960283" y="0"/>
                  <a:pt x="1991092" y="30809"/>
                  <a:pt x="1991092" y="68814"/>
                </a:cubicBezTo>
                <a:lnTo>
                  <a:pt x="1991092" y="344062"/>
                </a:lnTo>
                <a:cubicBezTo>
                  <a:pt x="1991092" y="382067"/>
                  <a:pt x="1960283" y="412876"/>
                  <a:pt x="1922278" y="412876"/>
                </a:cubicBezTo>
                <a:lnTo>
                  <a:pt x="68814" y="412876"/>
                </a:lnTo>
                <a:cubicBezTo>
                  <a:pt x="30809" y="412876"/>
                  <a:pt x="0" y="382067"/>
                  <a:pt x="0" y="344062"/>
                </a:cubicBezTo>
                <a:lnTo>
                  <a:pt x="0" y="68814"/>
                </a:lnTo>
                <a:close/>
              </a:path>
            </a:pathLst>
          </a:custGeom>
          <a:solidFill>
            <a:schemeClr val="accent6">
              <a:lumMod val="50000"/>
            </a:schemeClr>
          </a:solidFill>
        </p:spPr>
        <p:style>
          <a:lnRef idx="2">
            <a:schemeClr val="lt1">
              <a:hueOff val="0"/>
              <a:satOff val="0"/>
              <a:lumOff val="0"/>
              <a:alphaOff val="0"/>
            </a:schemeClr>
          </a:lnRef>
          <a:fillRef idx="1">
            <a:scrgbClr r="0" g="0" b="0"/>
          </a:fillRef>
          <a:effectRef idx="0">
            <a:schemeClr val="accent1">
              <a:shade val="50000"/>
              <a:hueOff val="167129"/>
              <a:satOff val="4478"/>
              <a:lumOff val="19726"/>
              <a:alphaOff val="0"/>
            </a:schemeClr>
          </a:effectRef>
          <a:fontRef idx="minor">
            <a:schemeClr val="lt1"/>
          </a:fontRef>
        </p:style>
        <p:txBody>
          <a:bodyPr spcFirstLastPara="0" vert="horz" wrap="square" lIns="176657" tIns="20155" rIns="176657" bIns="20155" numCol="1" spcCol="1270" anchor="ctr" anchorCtr="0">
            <a:noAutofit/>
          </a:bodyPr>
          <a:lstStyle/>
          <a:p>
            <a:pPr lvl="0" algn="l" defTabSz="711200">
              <a:lnSpc>
                <a:spcPct val="9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村庄建设用地整治</a:t>
            </a:r>
            <a:endParaRPr lang="zh-CN" altLang="en-US" sz="1400" b="1" dirty="0">
              <a:latin typeface="微软雅黑" panose="020B0503020204020204" pitchFamily="34" charset="-122"/>
              <a:ea typeface="微软雅黑" panose="020B0503020204020204" pitchFamily="34" charset="-122"/>
            </a:endParaRPr>
          </a:p>
        </p:txBody>
      </p:sp>
      <p:sp>
        <p:nvSpPr>
          <p:cNvPr id="17" name="任意多边形 16"/>
          <p:cNvSpPr/>
          <p:nvPr/>
        </p:nvSpPr>
        <p:spPr>
          <a:xfrm>
            <a:off x="757974" y="4349907"/>
            <a:ext cx="1792690" cy="297925"/>
          </a:xfrm>
          <a:custGeom>
            <a:avLst/>
            <a:gdLst>
              <a:gd name="connsiteX0" fmla="*/ 0 w 4140517"/>
              <a:gd name="connsiteY0" fmla="*/ 68814 h 412876"/>
              <a:gd name="connsiteX1" fmla="*/ 68814 w 4140517"/>
              <a:gd name="connsiteY1" fmla="*/ 0 h 412876"/>
              <a:gd name="connsiteX2" fmla="*/ 4071703 w 4140517"/>
              <a:gd name="connsiteY2" fmla="*/ 0 h 412876"/>
              <a:gd name="connsiteX3" fmla="*/ 4140517 w 4140517"/>
              <a:gd name="connsiteY3" fmla="*/ 68814 h 412876"/>
              <a:gd name="connsiteX4" fmla="*/ 4140517 w 4140517"/>
              <a:gd name="connsiteY4" fmla="*/ 344062 h 412876"/>
              <a:gd name="connsiteX5" fmla="*/ 4071703 w 4140517"/>
              <a:gd name="connsiteY5" fmla="*/ 412876 h 412876"/>
              <a:gd name="connsiteX6" fmla="*/ 68814 w 4140517"/>
              <a:gd name="connsiteY6" fmla="*/ 412876 h 412876"/>
              <a:gd name="connsiteX7" fmla="*/ 0 w 4140517"/>
              <a:gd name="connsiteY7" fmla="*/ 344062 h 412876"/>
              <a:gd name="connsiteX8" fmla="*/ 0 w 4140517"/>
              <a:gd name="connsiteY8" fmla="*/ 68814 h 41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517" h="412876">
                <a:moveTo>
                  <a:pt x="0" y="68814"/>
                </a:moveTo>
                <a:cubicBezTo>
                  <a:pt x="0" y="30809"/>
                  <a:pt x="30809" y="0"/>
                  <a:pt x="68814" y="0"/>
                </a:cubicBezTo>
                <a:lnTo>
                  <a:pt x="4071703" y="0"/>
                </a:lnTo>
                <a:cubicBezTo>
                  <a:pt x="4109708" y="0"/>
                  <a:pt x="4140517" y="30809"/>
                  <a:pt x="4140517" y="68814"/>
                </a:cubicBezTo>
                <a:lnTo>
                  <a:pt x="4140517" y="344062"/>
                </a:lnTo>
                <a:cubicBezTo>
                  <a:pt x="4140517" y="382067"/>
                  <a:pt x="4109708" y="412876"/>
                  <a:pt x="4071703" y="412876"/>
                </a:cubicBezTo>
                <a:lnTo>
                  <a:pt x="68814" y="412876"/>
                </a:lnTo>
                <a:cubicBezTo>
                  <a:pt x="30809" y="412876"/>
                  <a:pt x="0" y="382067"/>
                  <a:pt x="0" y="344062"/>
                </a:cubicBezTo>
                <a:lnTo>
                  <a:pt x="0" y="68814"/>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shade val="50000"/>
              <a:hueOff val="334258"/>
              <a:satOff val="8955"/>
              <a:lumOff val="39453"/>
              <a:alphaOff val="0"/>
            </a:schemeClr>
          </a:effectRef>
          <a:fontRef idx="minor">
            <a:schemeClr val="lt1"/>
          </a:fontRef>
        </p:style>
        <p:txBody>
          <a:bodyPr spcFirstLastPara="0" vert="horz" wrap="square" lIns="176657" tIns="20155" rIns="176657" bIns="20155" numCol="1" spcCol="1270" anchor="ctr" anchorCtr="0">
            <a:noAutofit/>
          </a:bodyPr>
          <a:lstStyle/>
          <a:p>
            <a:pPr lvl="0" algn="l" defTabSz="711200">
              <a:lnSpc>
                <a:spcPct val="9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后备土地资源开发</a:t>
            </a:r>
            <a:endParaRPr lang="zh-CN" altLang="en-US" sz="1400" b="1" dirty="0">
              <a:latin typeface="微软雅黑" panose="020B0503020204020204" pitchFamily="34" charset="-122"/>
              <a:ea typeface="微软雅黑" panose="020B0503020204020204" pitchFamily="34" charset="-122"/>
            </a:endParaRPr>
          </a:p>
        </p:txBody>
      </p:sp>
      <p:sp>
        <p:nvSpPr>
          <p:cNvPr id="12" name="文本框 11"/>
          <p:cNvSpPr txBox="1"/>
          <p:nvPr>
            <p:custDataLst>
              <p:tags r:id="rId6"/>
            </p:custDataLst>
          </p:nvPr>
        </p:nvSpPr>
        <p:spPr>
          <a:xfrm>
            <a:off x="460256" y="1750649"/>
            <a:ext cx="3395400" cy="1209089"/>
          </a:xfrm>
          <a:prstGeom prst="rect">
            <a:avLst/>
          </a:prstGeom>
          <a:noFill/>
        </p:spPr>
        <p:txBody>
          <a:bodyPr wrap="square" rtlCol="0" anchor="ctr">
            <a:noAutofit/>
          </a:bodyPr>
          <a:lstStyle/>
          <a:p>
            <a:pPr marL="171450" indent="-171450">
              <a:lnSpc>
                <a:spcPct val="120000"/>
              </a:lnSpc>
              <a:buFont typeface="Arial" panose="020B0604020202020204" pitchFamily="34" charset="0"/>
              <a:buChar char="•"/>
            </a:pPr>
            <a:r>
              <a:rPr lang="zh-CN" altLang="en-US" sz="1200" b="1" dirty="0">
                <a:solidFill>
                  <a:srgbClr val="548235"/>
                </a:solidFill>
                <a:latin typeface="微软雅黑" panose="020B0503020204020204" pitchFamily="34" charset="-122"/>
                <a:ea typeface="微软雅黑" panose="020B0503020204020204" pitchFamily="34" charset="-122"/>
                <a:sym typeface="+mn-ea"/>
              </a:rPr>
              <a:t>实施高标准农田建设工程。通过实施土地平整、灌溉与排水、田间道路、农田防护与生态环境保持等推进高标准农田建设。</a:t>
            </a:r>
            <a:endParaRPr lang="zh-CN" altLang="en-US" sz="1200" b="1" dirty="0">
              <a:solidFill>
                <a:srgbClr val="548235"/>
              </a:solidFill>
              <a:latin typeface="微软雅黑" panose="020B0503020204020204" pitchFamily="34" charset="-122"/>
              <a:ea typeface="微软雅黑" panose="020B0503020204020204" pitchFamily="34" charset="-122"/>
              <a:sym typeface="+mn-ea"/>
            </a:endParaRPr>
          </a:p>
          <a:p>
            <a:pPr marL="171450" indent="-171450">
              <a:lnSpc>
                <a:spcPct val="120000"/>
              </a:lnSpc>
              <a:buFont typeface="Arial" panose="020B0604020202020204" pitchFamily="34" charset="0"/>
              <a:buChar char="•"/>
            </a:pPr>
            <a:r>
              <a:rPr lang="zh-CN" altLang="en-US" sz="1200" b="1" dirty="0">
                <a:solidFill>
                  <a:srgbClr val="548235"/>
                </a:solidFill>
                <a:latin typeface="微软雅黑" panose="020B0503020204020204" pitchFamily="34" charset="-122"/>
                <a:ea typeface="微软雅黑" panose="020B0503020204020204" pitchFamily="34" charset="-122"/>
                <a:sym typeface="+mn-ea"/>
              </a:rPr>
              <a:t>实施耕地质量提升工程。将镇域内符合旱改水标准的旱地和水浇地改为水田。</a:t>
            </a:r>
            <a:endParaRPr lang="zh-CN" altLang="en-US" sz="1200" b="1" dirty="0">
              <a:solidFill>
                <a:srgbClr val="548235"/>
              </a:solidFill>
              <a:latin typeface="微软雅黑" panose="020B0503020204020204" pitchFamily="34" charset="-122"/>
              <a:ea typeface="微软雅黑" panose="020B0503020204020204" pitchFamily="34" charset="-122"/>
              <a:sym typeface="+mn-ea"/>
            </a:endParaRPr>
          </a:p>
        </p:txBody>
      </p:sp>
      <p:sp>
        <p:nvSpPr>
          <p:cNvPr id="25" name="任意多边形 24"/>
          <p:cNvSpPr/>
          <p:nvPr/>
        </p:nvSpPr>
        <p:spPr>
          <a:xfrm>
            <a:off x="3231516" y="7733933"/>
            <a:ext cx="3395401" cy="754406"/>
          </a:xfrm>
          <a:custGeom>
            <a:avLst/>
            <a:gdLst>
              <a:gd name="connsiteX0" fmla="*/ 0 w 3395401"/>
              <a:gd name="connsiteY0" fmla="*/ 0 h 1365410"/>
              <a:gd name="connsiteX1" fmla="*/ 3395401 w 3395401"/>
              <a:gd name="connsiteY1" fmla="*/ 0 h 1365410"/>
              <a:gd name="connsiteX2" fmla="*/ 3395401 w 3395401"/>
              <a:gd name="connsiteY2" fmla="*/ 1365410 h 1365410"/>
              <a:gd name="connsiteX3" fmla="*/ 0 w 3395401"/>
              <a:gd name="connsiteY3" fmla="*/ 1365410 h 1365410"/>
              <a:gd name="connsiteX4" fmla="*/ 0 w 3395401"/>
              <a:gd name="connsiteY4" fmla="*/ 0 h 1365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5401" h="1365410">
                <a:moveTo>
                  <a:pt x="0" y="0"/>
                </a:moveTo>
                <a:lnTo>
                  <a:pt x="3395401" y="0"/>
                </a:lnTo>
                <a:lnTo>
                  <a:pt x="3395401" y="1365410"/>
                </a:lnTo>
                <a:lnTo>
                  <a:pt x="0" y="1365410"/>
                </a:lnTo>
                <a:lnTo>
                  <a:pt x="0" y="0"/>
                </a:lnTo>
                <a:close/>
              </a:path>
            </a:pathLst>
          </a:custGeom>
          <a:solidFill>
            <a:srgbClr val="FFFFFF">
              <a:alpha val="40000"/>
            </a:srgbClr>
          </a:solidFill>
          <a:ln>
            <a:solidFill>
              <a:schemeClr val="tx2">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9072" tIns="291592" rIns="459072" bIns="35560" numCol="1" spcCol="1270" anchor="t" anchorCtr="0">
            <a:noAutofit/>
          </a:bodyPr>
          <a:lstStyle/>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p:txBody>
      </p:sp>
      <p:sp>
        <p:nvSpPr>
          <p:cNvPr id="26" name="任意多边形 25"/>
          <p:cNvSpPr/>
          <p:nvPr/>
        </p:nvSpPr>
        <p:spPr>
          <a:xfrm>
            <a:off x="4905092" y="7650320"/>
            <a:ext cx="1422157" cy="267928"/>
          </a:xfrm>
          <a:custGeom>
            <a:avLst/>
            <a:gdLst>
              <a:gd name="connsiteX0" fmla="*/ 0 w 4140517"/>
              <a:gd name="connsiteY0" fmla="*/ 68814 h 412876"/>
              <a:gd name="connsiteX1" fmla="*/ 68814 w 4140517"/>
              <a:gd name="connsiteY1" fmla="*/ 0 h 412876"/>
              <a:gd name="connsiteX2" fmla="*/ 4071703 w 4140517"/>
              <a:gd name="connsiteY2" fmla="*/ 0 h 412876"/>
              <a:gd name="connsiteX3" fmla="*/ 4140517 w 4140517"/>
              <a:gd name="connsiteY3" fmla="*/ 68814 h 412876"/>
              <a:gd name="connsiteX4" fmla="*/ 4140517 w 4140517"/>
              <a:gd name="connsiteY4" fmla="*/ 344062 h 412876"/>
              <a:gd name="connsiteX5" fmla="*/ 4071703 w 4140517"/>
              <a:gd name="connsiteY5" fmla="*/ 412876 h 412876"/>
              <a:gd name="connsiteX6" fmla="*/ 68814 w 4140517"/>
              <a:gd name="connsiteY6" fmla="*/ 412876 h 412876"/>
              <a:gd name="connsiteX7" fmla="*/ 0 w 4140517"/>
              <a:gd name="connsiteY7" fmla="*/ 344062 h 412876"/>
              <a:gd name="connsiteX8" fmla="*/ 0 w 4140517"/>
              <a:gd name="connsiteY8" fmla="*/ 68814 h 41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517" h="412876">
                <a:moveTo>
                  <a:pt x="0" y="68814"/>
                </a:moveTo>
                <a:cubicBezTo>
                  <a:pt x="0" y="30809"/>
                  <a:pt x="30809" y="0"/>
                  <a:pt x="68814" y="0"/>
                </a:cubicBezTo>
                <a:lnTo>
                  <a:pt x="4071703" y="0"/>
                </a:lnTo>
                <a:cubicBezTo>
                  <a:pt x="4109708" y="0"/>
                  <a:pt x="4140517" y="30809"/>
                  <a:pt x="4140517" y="68814"/>
                </a:cubicBezTo>
                <a:lnTo>
                  <a:pt x="4140517" y="344062"/>
                </a:lnTo>
                <a:cubicBezTo>
                  <a:pt x="4140517" y="382067"/>
                  <a:pt x="4109708" y="412876"/>
                  <a:pt x="4071703" y="412876"/>
                </a:cubicBezTo>
                <a:lnTo>
                  <a:pt x="68814" y="412876"/>
                </a:lnTo>
                <a:cubicBezTo>
                  <a:pt x="30809" y="412876"/>
                  <a:pt x="0" y="382067"/>
                  <a:pt x="0" y="344062"/>
                </a:cubicBezTo>
                <a:lnTo>
                  <a:pt x="0" y="68814"/>
                </a:lnTo>
                <a:close/>
              </a:path>
            </a:pathLst>
          </a:custGeom>
          <a:solidFill>
            <a:schemeClr val="tx2">
              <a:lumMod val="75000"/>
            </a:schemeClr>
          </a:solidFill>
        </p:spPr>
        <p:style>
          <a:lnRef idx="2">
            <a:schemeClr val="lt1">
              <a:hueOff val="0"/>
              <a:satOff val="0"/>
              <a:lumOff val="0"/>
              <a:alphaOff val="0"/>
            </a:schemeClr>
          </a:lnRef>
          <a:fillRef idx="1">
            <a:scrgbClr r="0" g="0" b="0"/>
          </a:fillRef>
          <a:effectRef idx="0">
            <a:schemeClr val="accent1">
              <a:shade val="50000"/>
              <a:hueOff val="167129"/>
              <a:satOff val="4478"/>
              <a:lumOff val="19726"/>
              <a:alphaOff val="0"/>
            </a:schemeClr>
          </a:effectRef>
          <a:fontRef idx="minor">
            <a:schemeClr val="lt1"/>
          </a:fontRef>
        </p:style>
        <p:txBody>
          <a:bodyPr spcFirstLastPara="0" vert="horz" wrap="square" lIns="176657" tIns="20155" rIns="176657" bIns="20155" numCol="1" spcCol="1270" anchor="ctr" anchorCtr="0">
            <a:noAutofit/>
          </a:bodyPr>
          <a:lstStyle/>
          <a:p>
            <a:pPr lvl="0" algn="l" defTabSz="711200">
              <a:lnSpc>
                <a:spcPct val="9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林地生态修复</a:t>
            </a:r>
            <a:endParaRPr lang="zh-CN" altLang="en-US" sz="1400" b="1" dirty="0">
              <a:latin typeface="微软雅黑" panose="020B0503020204020204" pitchFamily="34" charset="-122"/>
              <a:ea typeface="微软雅黑" panose="020B0503020204020204" pitchFamily="34" charset="-122"/>
            </a:endParaRPr>
          </a:p>
        </p:txBody>
      </p:sp>
      <p:sp>
        <p:nvSpPr>
          <p:cNvPr id="27" name="文本框 26"/>
          <p:cNvSpPr txBox="1"/>
          <p:nvPr>
            <p:custDataLst>
              <p:tags r:id="rId7"/>
            </p:custDataLst>
          </p:nvPr>
        </p:nvSpPr>
        <p:spPr>
          <a:xfrm>
            <a:off x="3247638" y="7872434"/>
            <a:ext cx="3379279" cy="608384"/>
          </a:xfrm>
          <a:prstGeom prst="rect">
            <a:avLst/>
          </a:prstGeom>
          <a:noFill/>
        </p:spPr>
        <p:txBody>
          <a:bodyPr wrap="square" rtlCol="0" anchor="ctr">
            <a:noAutofit/>
          </a:bodyPr>
          <a:lstStyle/>
          <a:p>
            <a:pPr marL="171450" indent="-171450">
              <a:lnSpc>
                <a:spcPct val="120000"/>
              </a:lnSpc>
              <a:buFont typeface="Arial" panose="020B0604020202020204" pitchFamily="34" charset="0"/>
              <a:buChar char="•"/>
            </a:pPr>
            <a:r>
              <a:rPr lang="zh-CN" altLang="en-US" sz="1200" b="1" dirty="0">
                <a:solidFill>
                  <a:schemeClr val="tx2">
                    <a:lumMod val="75000"/>
                  </a:schemeClr>
                </a:solidFill>
                <a:latin typeface="微软雅黑" panose="020B0503020204020204" pitchFamily="34" charset="-122"/>
                <a:ea typeface="微软雅黑" panose="020B0503020204020204" pitchFamily="34" charset="-122"/>
                <a:sym typeface="+mn-ea"/>
              </a:rPr>
              <a:t>实施林地网络建设工程。</a:t>
            </a:r>
            <a:endParaRPr lang="en-US" altLang="zh-CN" sz="1200" b="1" dirty="0">
              <a:solidFill>
                <a:schemeClr val="tx2">
                  <a:lumMod val="75000"/>
                </a:schemeClr>
              </a:solidFill>
              <a:latin typeface="微软雅黑" panose="020B0503020204020204" pitchFamily="34" charset="-122"/>
              <a:ea typeface="微软雅黑" panose="020B0503020204020204" pitchFamily="34" charset="-122"/>
              <a:sym typeface="+mn-ea"/>
            </a:endParaRPr>
          </a:p>
          <a:p>
            <a:pPr marL="171450" indent="-171450">
              <a:lnSpc>
                <a:spcPct val="120000"/>
              </a:lnSpc>
              <a:buFont typeface="Arial" panose="020B0604020202020204" pitchFamily="34" charset="0"/>
              <a:buChar char="•"/>
            </a:pPr>
            <a:r>
              <a:rPr lang="zh-CN" altLang="en-US" sz="1200" b="1" dirty="0">
                <a:solidFill>
                  <a:schemeClr val="tx2">
                    <a:lumMod val="75000"/>
                  </a:schemeClr>
                </a:solidFill>
                <a:latin typeface="微软雅黑" panose="020B0503020204020204" pitchFamily="34" charset="-122"/>
                <a:ea typeface="微软雅黑" panose="020B0503020204020204" pitchFamily="34" charset="-122"/>
                <a:sym typeface="+mn-ea"/>
              </a:rPr>
              <a:t>实施生物多样性保护工程。</a:t>
            </a:r>
            <a:endParaRPr lang="zh-CN" altLang="en-US" sz="1200" b="1" dirty="0">
              <a:solidFill>
                <a:schemeClr val="tx2">
                  <a:lumMod val="75000"/>
                </a:schemeClr>
              </a:solidFill>
              <a:latin typeface="微软雅黑" panose="020B0503020204020204" pitchFamily="34" charset="-122"/>
              <a:ea typeface="微软雅黑" panose="020B0503020204020204" pitchFamily="34" charset="-122"/>
              <a:sym typeface="+mn-ea"/>
            </a:endParaRPr>
          </a:p>
        </p:txBody>
      </p:sp>
      <p:sp>
        <p:nvSpPr>
          <p:cNvPr id="28" name="任意多边形 27"/>
          <p:cNvSpPr/>
          <p:nvPr/>
        </p:nvSpPr>
        <p:spPr>
          <a:xfrm>
            <a:off x="528924" y="8785594"/>
            <a:ext cx="3337963" cy="899991"/>
          </a:xfrm>
          <a:custGeom>
            <a:avLst/>
            <a:gdLst>
              <a:gd name="connsiteX0" fmla="*/ 0 w 2935745"/>
              <a:gd name="connsiteY0" fmla="*/ 0 h 1440221"/>
              <a:gd name="connsiteX1" fmla="*/ 2935745 w 2935745"/>
              <a:gd name="connsiteY1" fmla="*/ 0 h 1440221"/>
              <a:gd name="connsiteX2" fmla="*/ 2935745 w 2935745"/>
              <a:gd name="connsiteY2" fmla="*/ 1440221 h 1440221"/>
              <a:gd name="connsiteX3" fmla="*/ 0 w 2935745"/>
              <a:gd name="connsiteY3" fmla="*/ 1440221 h 1440221"/>
              <a:gd name="connsiteX4" fmla="*/ 0 w 2935745"/>
              <a:gd name="connsiteY4" fmla="*/ 0 h 144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45" h="1440221">
                <a:moveTo>
                  <a:pt x="0" y="0"/>
                </a:moveTo>
                <a:lnTo>
                  <a:pt x="2935745" y="0"/>
                </a:lnTo>
                <a:lnTo>
                  <a:pt x="2935745" y="1440221"/>
                </a:lnTo>
                <a:lnTo>
                  <a:pt x="0" y="1440221"/>
                </a:lnTo>
                <a:lnTo>
                  <a:pt x="0" y="0"/>
                </a:lnTo>
                <a:close/>
              </a:path>
            </a:pathLst>
          </a:custGeom>
          <a:solidFill>
            <a:srgbClr val="FFFFFF">
              <a:alpha val="40000"/>
            </a:srgbClr>
          </a:solidFill>
          <a:ln>
            <a:solidFill>
              <a:schemeClr val="accent1">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9072" tIns="291592" rIns="459072" bIns="35560" numCol="1" spcCol="1270" anchor="t" anchorCtr="0">
            <a:noAutofit/>
          </a:bodyPr>
          <a:lstStyle/>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a:p>
            <a:pPr marL="57150" lvl="1" indent="-57150" defTabSz="222250">
              <a:lnSpc>
                <a:spcPct val="125000"/>
              </a:lnSpc>
              <a:spcBef>
                <a:spcPct val="0"/>
              </a:spcBef>
              <a:buChar char="•"/>
            </a:pPr>
            <a:endParaRPr lang="zh-CN" altLang="en-US" sz="500" dirty="0">
              <a:solidFill>
                <a:srgbClr val="404984"/>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8"/>
            </p:custDataLst>
          </p:nvPr>
        </p:nvSpPr>
        <p:spPr>
          <a:xfrm>
            <a:off x="504602" y="8971788"/>
            <a:ext cx="3453787" cy="713797"/>
          </a:xfrm>
          <a:prstGeom prst="rect">
            <a:avLst/>
          </a:prstGeom>
          <a:noFill/>
        </p:spPr>
        <p:txBody>
          <a:bodyPr wrap="square" rtlCol="0" anchor="ctr">
            <a:noAutofit/>
          </a:bodyPr>
          <a:lstStyle/>
          <a:p>
            <a:pPr marL="171450" indent="-171450">
              <a:lnSpc>
                <a:spcPct val="120000"/>
              </a:lnSpc>
              <a:buFont typeface="Arial" panose="020B0604020202020204" pitchFamily="34" charset="0"/>
              <a:buChar char="•"/>
            </a:pPr>
            <a:r>
              <a:rPr lang="zh-CN" altLang="en-US" sz="1200" b="1" dirty="0">
                <a:solidFill>
                  <a:srgbClr val="1F4E79"/>
                </a:solidFill>
                <a:latin typeface="微软雅黑" panose="020B0503020204020204" pitchFamily="34" charset="-122"/>
                <a:ea typeface="微软雅黑" panose="020B0503020204020204" pitchFamily="34" charset="-122"/>
                <a:sym typeface="+mn-ea"/>
              </a:rPr>
              <a:t>实施北淝河及其支流水系河道水环境综合治理。</a:t>
            </a:r>
            <a:endParaRPr lang="en-US" altLang="zh-CN" sz="1200" b="1" dirty="0">
              <a:solidFill>
                <a:srgbClr val="1F4E79"/>
              </a:solidFill>
              <a:latin typeface="微软雅黑" panose="020B0503020204020204" pitchFamily="34" charset="-122"/>
              <a:ea typeface="微软雅黑" panose="020B0503020204020204" pitchFamily="34" charset="-122"/>
              <a:sym typeface="+mn-ea"/>
            </a:endParaRPr>
          </a:p>
          <a:p>
            <a:pPr marL="171450" indent="-171450">
              <a:lnSpc>
                <a:spcPct val="120000"/>
              </a:lnSpc>
              <a:buFont typeface="Arial" panose="020B0604020202020204" pitchFamily="34" charset="0"/>
              <a:buChar char="•"/>
            </a:pPr>
            <a:r>
              <a:rPr lang="zh-CN" altLang="en-US" sz="1200" b="1" dirty="0">
                <a:solidFill>
                  <a:srgbClr val="1F4E79"/>
                </a:solidFill>
                <a:latin typeface="微软雅黑" panose="020B0503020204020204" pitchFamily="34" charset="-122"/>
                <a:ea typeface="微软雅黑" panose="020B0503020204020204" pitchFamily="34" charset="-122"/>
                <a:sym typeface="+mn-ea"/>
              </a:rPr>
              <a:t>实施三汊河、钓鱼台湖湿地生态修复工程。</a:t>
            </a:r>
            <a:endParaRPr lang="zh-CN" altLang="en-US" sz="1200" b="1" dirty="0">
              <a:solidFill>
                <a:srgbClr val="1F4E79"/>
              </a:solidFill>
              <a:latin typeface="微软雅黑" panose="020B0503020204020204" pitchFamily="34" charset="-122"/>
              <a:ea typeface="微软雅黑" panose="020B0503020204020204" pitchFamily="34" charset="-122"/>
              <a:sym typeface="+mn-ea"/>
            </a:endParaRPr>
          </a:p>
        </p:txBody>
      </p:sp>
      <p:sp>
        <p:nvSpPr>
          <p:cNvPr id="31" name="任意多边形 30"/>
          <p:cNvSpPr/>
          <p:nvPr/>
        </p:nvSpPr>
        <p:spPr>
          <a:xfrm>
            <a:off x="757974" y="8618723"/>
            <a:ext cx="1980413" cy="297925"/>
          </a:xfrm>
          <a:custGeom>
            <a:avLst/>
            <a:gdLst>
              <a:gd name="connsiteX0" fmla="*/ 0 w 4140517"/>
              <a:gd name="connsiteY0" fmla="*/ 68814 h 412876"/>
              <a:gd name="connsiteX1" fmla="*/ 68814 w 4140517"/>
              <a:gd name="connsiteY1" fmla="*/ 0 h 412876"/>
              <a:gd name="connsiteX2" fmla="*/ 4071703 w 4140517"/>
              <a:gd name="connsiteY2" fmla="*/ 0 h 412876"/>
              <a:gd name="connsiteX3" fmla="*/ 4140517 w 4140517"/>
              <a:gd name="connsiteY3" fmla="*/ 68814 h 412876"/>
              <a:gd name="connsiteX4" fmla="*/ 4140517 w 4140517"/>
              <a:gd name="connsiteY4" fmla="*/ 344062 h 412876"/>
              <a:gd name="connsiteX5" fmla="*/ 4071703 w 4140517"/>
              <a:gd name="connsiteY5" fmla="*/ 412876 h 412876"/>
              <a:gd name="connsiteX6" fmla="*/ 68814 w 4140517"/>
              <a:gd name="connsiteY6" fmla="*/ 412876 h 412876"/>
              <a:gd name="connsiteX7" fmla="*/ 0 w 4140517"/>
              <a:gd name="connsiteY7" fmla="*/ 344062 h 412876"/>
              <a:gd name="connsiteX8" fmla="*/ 0 w 4140517"/>
              <a:gd name="connsiteY8" fmla="*/ 68814 h 41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517" h="412876">
                <a:moveTo>
                  <a:pt x="0" y="68814"/>
                </a:moveTo>
                <a:cubicBezTo>
                  <a:pt x="0" y="30809"/>
                  <a:pt x="30809" y="0"/>
                  <a:pt x="68814" y="0"/>
                </a:cubicBezTo>
                <a:lnTo>
                  <a:pt x="4071703" y="0"/>
                </a:lnTo>
                <a:cubicBezTo>
                  <a:pt x="4109708" y="0"/>
                  <a:pt x="4140517" y="30809"/>
                  <a:pt x="4140517" y="68814"/>
                </a:cubicBezTo>
                <a:lnTo>
                  <a:pt x="4140517" y="344062"/>
                </a:lnTo>
                <a:cubicBezTo>
                  <a:pt x="4140517" y="382067"/>
                  <a:pt x="4109708" y="412876"/>
                  <a:pt x="4071703" y="412876"/>
                </a:cubicBezTo>
                <a:lnTo>
                  <a:pt x="68814" y="412876"/>
                </a:lnTo>
                <a:cubicBezTo>
                  <a:pt x="30809" y="412876"/>
                  <a:pt x="0" y="382067"/>
                  <a:pt x="0" y="344062"/>
                </a:cubicBezTo>
                <a:lnTo>
                  <a:pt x="0" y="68814"/>
                </a:lnTo>
                <a:close/>
              </a:path>
            </a:pathLst>
          </a:custGeom>
          <a:solidFill>
            <a:schemeClr val="accent1">
              <a:lumMod val="50000"/>
            </a:schemeClr>
          </a:solidFill>
        </p:spPr>
        <p:style>
          <a:lnRef idx="2">
            <a:schemeClr val="lt1">
              <a:hueOff val="0"/>
              <a:satOff val="0"/>
              <a:lumOff val="0"/>
              <a:alphaOff val="0"/>
            </a:schemeClr>
          </a:lnRef>
          <a:fillRef idx="1">
            <a:scrgbClr r="0" g="0" b="0"/>
          </a:fillRef>
          <a:effectRef idx="0">
            <a:schemeClr val="accent1">
              <a:shade val="50000"/>
              <a:hueOff val="334258"/>
              <a:satOff val="8955"/>
              <a:lumOff val="39453"/>
              <a:alphaOff val="0"/>
            </a:schemeClr>
          </a:effectRef>
          <a:fontRef idx="minor">
            <a:schemeClr val="lt1"/>
          </a:fontRef>
        </p:style>
        <p:txBody>
          <a:bodyPr spcFirstLastPara="0" vert="horz" wrap="square" lIns="176657" tIns="20155" rIns="176657" bIns="20155" numCol="1" spcCol="1270" anchor="ctr" anchorCtr="0">
            <a:noAutofit/>
          </a:bodyPr>
          <a:lstStyle/>
          <a:p>
            <a:pPr defTabSz="711200">
              <a:lnSpc>
                <a:spcPct val="9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水体和湿地生态修复</a:t>
            </a:r>
            <a:endParaRPr lang="zh-CN" altLang="en-US" sz="1400" b="1" dirty="0">
              <a:latin typeface="微软雅黑" panose="020B0503020204020204" pitchFamily="34" charset="-122"/>
              <a:ea typeface="微软雅黑" panose="020B0503020204020204" pitchFamily="34" charset="-122"/>
            </a:endParaRPr>
          </a:p>
        </p:txBody>
      </p:sp>
      <p:sp>
        <p:nvSpPr>
          <p:cNvPr id="32" name="任意多边形 31"/>
          <p:cNvSpPr/>
          <p:nvPr/>
        </p:nvSpPr>
        <p:spPr>
          <a:xfrm>
            <a:off x="3414072" y="5681812"/>
            <a:ext cx="3155409" cy="1049387"/>
          </a:xfrm>
          <a:custGeom>
            <a:avLst/>
            <a:gdLst>
              <a:gd name="connsiteX0" fmla="*/ 0 w 2935745"/>
              <a:gd name="connsiteY0" fmla="*/ 0 h 1440221"/>
              <a:gd name="connsiteX1" fmla="*/ 2935745 w 2935745"/>
              <a:gd name="connsiteY1" fmla="*/ 0 h 1440221"/>
              <a:gd name="connsiteX2" fmla="*/ 2935745 w 2935745"/>
              <a:gd name="connsiteY2" fmla="*/ 1440221 h 1440221"/>
              <a:gd name="connsiteX3" fmla="*/ 0 w 2935745"/>
              <a:gd name="connsiteY3" fmla="*/ 1440221 h 1440221"/>
              <a:gd name="connsiteX4" fmla="*/ 0 w 2935745"/>
              <a:gd name="connsiteY4" fmla="*/ 0 h 144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745" h="1440221">
                <a:moveTo>
                  <a:pt x="0" y="0"/>
                </a:moveTo>
                <a:lnTo>
                  <a:pt x="2935745" y="0"/>
                </a:lnTo>
                <a:lnTo>
                  <a:pt x="2935745" y="1440221"/>
                </a:lnTo>
                <a:lnTo>
                  <a:pt x="0" y="1440221"/>
                </a:lnTo>
                <a:lnTo>
                  <a:pt x="0" y="0"/>
                </a:lnTo>
                <a:close/>
              </a:path>
            </a:pathLst>
          </a:custGeom>
          <a:solidFill>
            <a:srgbClr val="FFFFFF">
              <a:alpha val="40000"/>
            </a:srgbClr>
          </a:solidFill>
          <a:ln>
            <a:solidFill>
              <a:schemeClr val="accent2">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59072" tIns="291592" rIns="459072" bIns="35560" numCol="1" spcCol="1270" anchor="t" anchorCtr="0">
            <a:noAutofit/>
          </a:bodyPr>
          <a:lstStyle/>
          <a:p>
            <a:pPr marL="57150" lvl="1" indent="-57150" algn="l" defTabSz="222250" eaLnBrk="1" fontAlgn="auto" latinLnBrk="0" hangingPunct="1">
              <a:lnSpc>
                <a:spcPct val="125000"/>
              </a:lnSpc>
              <a:spcBef>
                <a:spcPct val="0"/>
              </a:spcBef>
              <a:spcAft>
                <a:spcPts val="0"/>
              </a:spcAft>
              <a:buChar char="•"/>
            </a:pPr>
            <a:endParaRPr lang="zh-CN" altLang="en-US" sz="500" b="0" kern="1200" dirty="0">
              <a:solidFill>
                <a:srgbClr val="404984"/>
              </a:solidFill>
              <a:latin typeface="微软雅黑" panose="020B0503020204020204" pitchFamily="34" charset="-122"/>
              <a:ea typeface="微软雅黑" panose="020B0503020204020204" pitchFamily="34" charset="-122"/>
            </a:endParaRPr>
          </a:p>
          <a:p>
            <a:pPr marL="57150" lvl="1" indent="-57150" algn="l" defTabSz="222250" eaLnBrk="1" fontAlgn="auto" latinLnBrk="0" hangingPunct="1">
              <a:lnSpc>
                <a:spcPct val="125000"/>
              </a:lnSpc>
              <a:spcBef>
                <a:spcPct val="0"/>
              </a:spcBef>
              <a:spcAft>
                <a:spcPts val="0"/>
              </a:spcAft>
              <a:buChar char="•"/>
            </a:pPr>
            <a:endParaRPr lang="zh-CN" altLang="en-US" sz="500" b="0" kern="1200" dirty="0">
              <a:solidFill>
                <a:srgbClr val="404984"/>
              </a:solidFill>
              <a:latin typeface="微软雅黑" panose="020B0503020204020204" pitchFamily="34" charset="-122"/>
              <a:ea typeface="微软雅黑" panose="020B0503020204020204" pitchFamily="34" charset="-122"/>
            </a:endParaRPr>
          </a:p>
          <a:p>
            <a:pPr marL="57150" lvl="1" indent="-57150" algn="l" defTabSz="222250" eaLnBrk="1" fontAlgn="auto" latinLnBrk="0" hangingPunct="1">
              <a:lnSpc>
                <a:spcPct val="125000"/>
              </a:lnSpc>
              <a:spcBef>
                <a:spcPct val="0"/>
              </a:spcBef>
              <a:spcAft>
                <a:spcPts val="0"/>
              </a:spcAft>
              <a:buChar char="•"/>
            </a:pPr>
            <a:endParaRPr lang="zh-CN" altLang="en-US" sz="500" b="0" kern="1200" dirty="0">
              <a:solidFill>
                <a:srgbClr val="404984"/>
              </a:solidFill>
              <a:latin typeface="微软雅黑" panose="020B0503020204020204" pitchFamily="34" charset="-122"/>
              <a:ea typeface="微软雅黑" panose="020B0503020204020204" pitchFamily="34" charset="-122"/>
            </a:endParaRPr>
          </a:p>
        </p:txBody>
      </p:sp>
      <p:sp>
        <p:nvSpPr>
          <p:cNvPr id="34" name="文本框 33"/>
          <p:cNvSpPr txBox="1"/>
          <p:nvPr>
            <p:custDataLst>
              <p:tags r:id="rId9"/>
            </p:custDataLst>
          </p:nvPr>
        </p:nvSpPr>
        <p:spPr>
          <a:xfrm>
            <a:off x="3414072" y="5795021"/>
            <a:ext cx="3173851" cy="954757"/>
          </a:xfrm>
          <a:prstGeom prst="rect">
            <a:avLst/>
          </a:prstGeom>
          <a:noFill/>
        </p:spPr>
        <p:txBody>
          <a:bodyPr wrap="square" rtlCol="0" anchor="ctr">
            <a:noAutofit/>
          </a:bodyPr>
          <a:lstStyle/>
          <a:p>
            <a:pPr marL="171450" indent="-171450">
              <a:lnSpc>
                <a:spcPct val="120000"/>
              </a:lnSpc>
              <a:buFont typeface="Arial" panose="020B0604020202020204" pitchFamily="34" charset="0"/>
              <a:buChar char="•"/>
            </a:pPr>
            <a:r>
              <a:rPr lang="zh-CN" altLang="en-US" sz="1100" b="1" dirty="0">
                <a:solidFill>
                  <a:schemeClr val="accent4">
                    <a:lumMod val="75000"/>
                  </a:schemeClr>
                </a:solidFill>
                <a:latin typeface="微软雅黑" panose="020B0503020204020204" pitchFamily="34" charset="-122"/>
                <a:ea typeface="微软雅黑" panose="020B0503020204020204" pitchFamily="34" charset="-122"/>
                <a:sym typeface="+mn-ea"/>
              </a:rPr>
              <a:t>改善农业生态环境，保护耕地生态功能。</a:t>
            </a:r>
            <a:endParaRPr lang="en-US" altLang="zh-CN" sz="1100" b="1" dirty="0">
              <a:solidFill>
                <a:schemeClr val="accent4">
                  <a:lumMod val="75000"/>
                </a:schemeClr>
              </a:solidFill>
              <a:latin typeface="微软雅黑" panose="020B0503020204020204" pitchFamily="34" charset="-122"/>
              <a:ea typeface="微软雅黑" panose="020B0503020204020204" pitchFamily="34" charset="-122"/>
              <a:sym typeface="+mn-ea"/>
            </a:endParaRPr>
          </a:p>
          <a:p>
            <a:pPr marL="171450" indent="-171450">
              <a:lnSpc>
                <a:spcPct val="120000"/>
              </a:lnSpc>
              <a:buFont typeface="Arial" panose="020B0604020202020204" pitchFamily="34" charset="0"/>
              <a:buChar char="•"/>
            </a:pPr>
            <a:r>
              <a:rPr lang="zh-CN" altLang="en-US" sz="1100" b="1" dirty="0">
                <a:solidFill>
                  <a:schemeClr val="accent4">
                    <a:lumMod val="75000"/>
                  </a:schemeClr>
                </a:solidFill>
                <a:latin typeface="微软雅黑" panose="020B0503020204020204" pitchFamily="34" charset="-122"/>
                <a:ea typeface="微软雅黑" panose="020B0503020204020204" pitchFamily="34" charset="-122"/>
                <a:sym typeface="+mn-ea"/>
              </a:rPr>
              <a:t>加强农业面源污染防治。控制化肥农药使用量、加强废弃农膜回收利用，强化畜禽养殖污染防治，加强灌溉水水质管理等</a:t>
            </a:r>
            <a:r>
              <a:rPr lang="zh-CN" altLang="en-US" sz="1200" b="1" dirty="0">
                <a:solidFill>
                  <a:schemeClr val="accent4">
                    <a:lumMod val="75000"/>
                  </a:schemeClr>
                </a:solidFill>
                <a:latin typeface="微软雅黑" panose="020B0503020204020204" pitchFamily="34" charset="-122"/>
                <a:ea typeface="微软雅黑" panose="020B0503020204020204" pitchFamily="34" charset="-122"/>
                <a:sym typeface="+mn-ea"/>
              </a:rPr>
              <a:t>。</a:t>
            </a:r>
            <a:endParaRPr lang="zh-CN" altLang="en-US" sz="1200" b="1" dirty="0">
              <a:solidFill>
                <a:schemeClr val="accent4">
                  <a:lumMod val="75000"/>
                </a:schemeClr>
              </a:solidFill>
              <a:latin typeface="微软雅黑" panose="020B0503020204020204" pitchFamily="34" charset="-122"/>
              <a:ea typeface="微软雅黑" panose="020B0503020204020204" pitchFamily="34" charset="-122"/>
              <a:sym typeface="+mn-ea"/>
            </a:endParaRPr>
          </a:p>
        </p:txBody>
      </p:sp>
      <p:sp>
        <p:nvSpPr>
          <p:cNvPr id="35" name="任意多边形 34"/>
          <p:cNvSpPr/>
          <p:nvPr/>
        </p:nvSpPr>
        <p:spPr>
          <a:xfrm>
            <a:off x="4336157" y="5548233"/>
            <a:ext cx="1991092" cy="272934"/>
          </a:xfrm>
          <a:custGeom>
            <a:avLst/>
            <a:gdLst>
              <a:gd name="connsiteX0" fmla="*/ 0 w 1991092"/>
              <a:gd name="connsiteY0" fmla="*/ 68814 h 412876"/>
              <a:gd name="connsiteX1" fmla="*/ 68814 w 1991092"/>
              <a:gd name="connsiteY1" fmla="*/ 0 h 412876"/>
              <a:gd name="connsiteX2" fmla="*/ 1922278 w 1991092"/>
              <a:gd name="connsiteY2" fmla="*/ 0 h 412876"/>
              <a:gd name="connsiteX3" fmla="*/ 1991092 w 1991092"/>
              <a:gd name="connsiteY3" fmla="*/ 68814 h 412876"/>
              <a:gd name="connsiteX4" fmla="*/ 1991092 w 1991092"/>
              <a:gd name="connsiteY4" fmla="*/ 344062 h 412876"/>
              <a:gd name="connsiteX5" fmla="*/ 1922278 w 1991092"/>
              <a:gd name="connsiteY5" fmla="*/ 412876 h 412876"/>
              <a:gd name="connsiteX6" fmla="*/ 68814 w 1991092"/>
              <a:gd name="connsiteY6" fmla="*/ 412876 h 412876"/>
              <a:gd name="connsiteX7" fmla="*/ 0 w 1991092"/>
              <a:gd name="connsiteY7" fmla="*/ 344062 h 412876"/>
              <a:gd name="connsiteX8" fmla="*/ 0 w 1991092"/>
              <a:gd name="connsiteY8" fmla="*/ 68814 h 412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1092" h="412876">
                <a:moveTo>
                  <a:pt x="0" y="68814"/>
                </a:moveTo>
                <a:cubicBezTo>
                  <a:pt x="0" y="30809"/>
                  <a:pt x="30809" y="0"/>
                  <a:pt x="68814" y="0"/>
                </a:cubicBezTo>
                <a:lnTo>
                  <a:pt x="1922278" y="0"/>
                </a:lnTo>
                <a:cubicBezTo>
                  <a:pt x="1960283" y="0"/>
                  <a:pt x="1991092" y="30809"/>
                  <a:pt x="1991092" y="68814"/>
                </a:cubicBezTo>
                <a:lnTo>
                  <a:pt x="1991092" y="344062"/>
                </a:lnTo>
                <a:cubicBezTo>
                  <a:pt x="1991092" y="382067"/>
                  <a:pt x="1960283" y="412876"/>
                  <a:pt x="1922278" y="412876"/>
                </a:cubicBezTo>
                <a:lnTo>
                  <a:pt x="68814" y="412876"/>
                </a:lnTo>
                <a:cubicBezTo>
                  <a:pt x="30809" y="412876"/>
                  <a:pt x="0" y="382067"/>
                  <a:pt x="0" y="344062"/>
                </a:cubicBezTo>
                <a:lnTo>
                  <a:pt x="0" y="68814"/>
                </a:lnTo>
                <a:close/>
              </a:path>
            </a:pathLst>
          </a:custGeom>
          <a:solidFill>
            <a:schemeClr val="accent4">
              <a:lumMod val="75000"/>
            </a:schemeClr>
          </a:solidFill>
        </p:spPr>
        <p:style>
          <a:lnRef idx="2">
            <a:schemeClr val="lt1">
              <a:hueOff val="0"/>
              <a:satOff val="0"/>
              <a:lumOff val="0"/>
              <a:alphaOff val="0"/>
            </a:schemeClr>
          </a:lnRef>
          <a:fillRef idx="1">
            <a:scrgbClr r="0" g="0" b="0"/>
          </a:fillRef>
          <a:effectRef idx="0">
            <a:schemeClr val="accent1">
              <a:shade val="50000"/>
              <a:hueOff val="167129"/>
              <a:satOff val="4478"/>
              <a:lumOff val="19726"/>
              <a:alphaOff val="0"/>
            </a:schemeClr>
          </a:effectRef>
          <a:fontRef idx="minor">
            <a:schemeClr val="lt1"/>
          </a:fontRef>
        </p:style>
        <p:txBody>
          <a:bodyPr spcFirstLastPara="0" vert="horz" wrap="square" lIns="176657" tIns="20155" rIns="176657" bIns="20155" numCol="1" spcCol="1270" anchor="ctr" anchorCtr="0">
            <a:noAutofit/>
          </a:bodyPr>
          <a:lstStyle/>
          <a:p>
            <a:pPr lvl="0" defTabSz="711200">
              <a:lnSpc>
                <a:spcPct val="90000"/>
              </a:lnSpc>
              <a:spcBef>
                <a:spcPct val="0"/>
              </a:spcBef>
              <a:spcAft>
                <a:spcPct val="35000"/>
              </a:spcAft>
            </a:pPr>
            <a:r>
              <a:rPr lang="zh-CN" altLang="en-US" sz="1400" b="1" dirty="0">
                <a:latin typeface="微软雅黑" panose="020B0503020204020204" pitchFamily="34" charset="-122"/>
                <a:ea typeface="微软雅黑" panose="020B0503020204020204" pitchFamily="34" charset="-122"/>
              </a:rPr>
              <a:t>农业面源污染防治</a:t>
            </a:r>
            <a:endParaRPr lang="zh-CN" altLang="en-US" sz="1400" b="1" dirty="0">
              <a:latin typeface="微软雅黑" panose="020B0503020204020204" pitchFamily="34" charset="-122"/>
              <a:ea typeface="微软雅黑" panose="020B0503020204020204" pitchFamily="34" charset="-122"/>
            </a:endParaRPr>
          </a:p>
        </p:txBody>
      </p:sp>
      <p:pic>
        <p:nvPicPr>
          <p:cNvPr id="38" name="图片 37"/>
          <p:cNvPicPr>
            <a:picLocks noChangeAspect="1"/>
          </p:cNvPicPr>
          <p:nvPr/>
        </p:nvPicPr>
        <p:blipFill rotWithShape="1">
          <a:blip r:embed="rId10"/>
          <a:srcRect l="-526" t="14781" b="55857"/>
          <a:stretch>
            <a:fillRect/>
          </a:stretch>
        </p:blipFill>
        <p:spPr>
          <a:xfrm>
            <a:off x="460256" y="3134003"/>
            <a:ext cx="2559669" cy="1057013"/>
          </a:xfrm>
          <a:prstGeom prst="rect">
            <a:avLst/>
          </a:prstGeom>
          <a:effectLst>
            <a:softEdge rad="31750"/>
          </a:effectLst>
        </p:spPr>
      </p:pic>
      <p:pic>
        <p:nvPicPr>
          <p:cNvPr id="22" name="图片 21"/>
          <p:cNvPicPr>
            <a:picLocks noChangeAspect="1"/>
          </p:cNvPicPr>
          <p:nvPr/>
        </p:nvPicPr>
        <p:blipFill rotWithShape="1">
          <a:blip r:embed="rId11">
            <a:extLst>
              <a:ext uri="{28A0092B-C50C-407E-A947-70E740481C1C}">
                <a14:useLocalDpi xmlns:a14="http://schemas.microsoft.com/office/drawing/2010/main" val="0"/>
              </a:ext>
            </a:extLst>
          </a:blip>
          <a:srcRect b="27912"/>
          <a:stretch>
            <a:fillRect/>
          </a:stretch>
        </p:blipFill>
        <p:spPr>
          <a:xfrm>
            <a:off x="4015827" y="4313223"/>
            <a:ext cx="2553654" cy="1080000"/>
          </a:xfrm>
          <a:prstGeom prst="rect">
            <a:avLst/>
          </a:prstGeom>
          <a:effectLst>
            <a:softEdge rad="31750"/>
          </a:effectLst>
        </p:spPr>
      </p:pic>
      <p:pic>
        <p:nvPicPr>
          <p:cNvPr id="40" name="Picture 6" descr="https://gimg2.baidu.com/image_search/src=http%3A%2F%2Fwww.jianan.gov.cn%2Fuploadfile%2F5d87b804-225c-4981-a76d-84800d885154%2F20181102154355459.jpg&amp;refer=http%3A%2F%2Fwww.jianan.gov.cn&amp;app=2002&amp;size=f9999,10000&amp;q=a80&amp;n=0&amp;g=0n&amp;fmt=auto?sec=1652182398&amp;t=2e7691261f76fe94cb2e5b6a885daa8e"/>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9850" t="11299" b="45991"/>
          <a:stretch>
            <a:fillRect/>
          </a:stretch>
        </p:blipFill>
        <p:spPr bwMode="auto">
          <a:xfrm>
            <a:off x="504602" y="7606973"/>
            <a:ext cx="2575308" cy="922790"/>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 descr="https://gimg2.baidu.com/image_search/src=http%3A%2F%2Fimgs.yxhhr.com%2FPublic%2FUploads%2F2021-12-17%2F61bc6fd1d26ea.jpg&amp;refer=http%3A%2F%2Fimgs.yxhhr.com&amp;app=2002&amp;size=f9999,10000&amp;q=a80&amp;n=0&amp;g=0n&amp;fmt=auto?sec=1652186929&amp;t=42104572ffd38dd7b1c81edcd82b3b8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50667"/>
          <a:stretch>
            <a:fillRect/>
          </a:stretch>
        </p:blipFill>
        <p:spPr bwMode="auto">
          <a:xfrm>
            <a:off x="504602" y="5557387"/>
            <a:ext cx="2682000" cy="1323937"/>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标题 5"/>
          <p:cNvSpPr txBox="1"/>
          <p:nvPr/>
        </p:nvSpPr>
        <p:spPr>
          <a:xfrm>
            <a:off x="460256" y="6873412"/>
            <a:ext cx="5915025" cy="975720"/>
          </a:xfrm>
          <a:prstGeom prst="rect">
            <a:avLst/>
          </a:prstGeom>
        </p:spPr>
        <p:txBody>
          <a:bodyPr vert="horz" lIns="91440" tIns="45720" rIns="91440" bIns="45720" rtlCol="0" anchor="ctr">
            <a:noAutofit/>
          </a:bodyPr>
          <a:lstStyle>
            <a:lvl1pPr algn="l" defTabSz="1625600" rtl="0" eaLnBrk="1" latinLnBrk="0" hangingPunct="1">
              <a:lnSpc>
                <a:spcPct val="90000"/>
              </a:lnSpc>
              <a:spcBef>
                <a:spcPct val="0"/>
              </a:spcBef>
              <a:buNone/>
              <a:defRPr sz="2800" b="1" kern="1200">
                <a:solidFill>
                  <a:schemeClr val="accent1">
                    <a:lumMod val="50000"/>
                  </a:schemeClr>
                </a:solidFill>
                <a:latin typeface="微软雅黑" panose="020B0503020204020204" pitchFamily="34" charset="-122"/>
                <a:ea typeface="微软雅黑" panose="020B0503020204020204" pitchFamily="34" charset="-122"/>
                <a:cs typeface="+mj-cs"/>
              </a:defRPr>
            </a:lvl1pPr>
          </a:lstStyle>
          <a:p>
            <a:r>
              <a:rPr lang="en-US" dirty="0">
                <a:solidFill>
                  <a:srgbClr val="84973D"/>
                </a:solidFill>
                <a:sym typeface="+mn-ea"/>
              </a:rPr>
              <a:t>5.2  </a:t>
            </a:r>
            <a:r>
              <a:rPr lang="zh-CN" altLang="en-US" dirty="0">
                <a:solidFill>
                  <a:srgbClr val="84973D"/>
                </a:solidFill>
                <a:sym typeface="+mn-ea"/>
              </a:rPr>
              <a:t> 生态修复</a:t>
            </a:r>
            <a:endParaRPr lang="zh-CN" altLang="en-US" dirty="0">
              <a:solidFill>
                <a:srgbClr val="84973D"/>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6858000" cy="4977223"/>
          </a:xfrm>
          <a:prstGeom prst="rect">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标题 1"/>
          <p:cNvSpPr txBox="1"/>
          <p:nvPr/>
        </p:nvSpPr>
        <p:spPr>
          <a:xfrm>
            <a:off x="472382" y="1071585"/>
            <a:ext cx="2784385" cy="1431447"/>
          </a:xfrm>
          <a:prstGeom prst="rect">
            <a:avLst/>
          </a:prstGeom>
        </p:spPr>
        <p:txBody>
          <a:bodyPr vert="horz" lIns="91440" tIns="45720" rIns="91440" bIns="45720" rtlCol="0" anchor="b">
            <a:noAutofit/>
          </a:bodyPr>
          <a:lstStyle>
            <a:lvl1pPr algn="l" defTabSz="1625600" rtl="0" eaLnBrk="1" latinLnBrk="0" hangingPunct="1">
              <a:lnSpc>
                <a:spcPct val="90000"/>
              </a:lnSpc>
              <a:spcBef>
                <a:spcPct val="0"/>
              </a:spcBef>
              <a:buNone/>
              <a:defRPr sz="7200" b="1" kern="1200">
                <a:solidFill>
                  <a:schemeClr val="accent1">
                    <a:lumMod val="50000"/>
                  </a:schemeClr>
                </a:solidFill>
                <a:latin typeface="微软雅黑" panose="020B0503020204020204" pitchFamily="34" charset="-122"/>
                <a:ea typeface="微软雅黑" panose="020B0503020204020204" pitchFamily="34" charset="-122"/>
                <a:cs typeface="+mj-cs"/>
              </a:defRPr>
            </a:lvl1pPr>
          </a:lstStyle>
          <a:p>
            <a:r>
              <a:rPr lang="en-US" altLang="zh-CN">
                <a:solidFill>
                  <a:schemeClr val="bg1"/>
                </a:solidFill>
              </a:rPr>
              <a:t>06</a:t>
            </a:r>
            <a:endParaRPr lang="zh-CN" altLang="en-US" dirty="0">
              <a:solidFill>
                <a:schemeClr val="bg1"/>
              </a:solidFill>
            </a:endParaRPr>
          </a:p>
        </p:txBody>
      </p:sp>
      <p:sp>
        <p:nvSpPr>
          <p:cNvPr id="16" name="文本占位符 4"/>
          <p:cNvSpPr txBox="1"/>
          <p:nvPr/>
        </p:nvSpPr>
        <p:spPr>
          <a:xfrm>
            <a:off x="562674" y="2905017"/>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rgbClr val="237475"/>
                </a:solidFill>
                <a:sym typeface="+mn-ea"/>
              </a:rPr>
              <a:t>国土空间</a:t>
            </a:r>
            <a:r>
              <a:rPr lang="zh-CN" altLang="en-US" dirty="0">
                <a:solidFill>
                  <a:srgbClr val="237475"/>
                </a:solidFill>
              </a:rPr>
              <a:t>支撑体系</a:t>
            </a:r>
            <a:endParaRPr lang="zh-CN" altLang="en-US" dirty="0">
              <a:solidFill>
                <a:srgbClr val="237475"/>
              </a:solidFill>
            </a:endParaRPr>
          </a:p>
        </p:txBody>
      </p:sp>
      <p:sp>
        <p:nvSpPr>
          <p:cNvPr id="17" name="矩形 16"/>
          <p:cNvSpPr/>
          <p:nvPr/>
        </p:nvSpPr>
        <p:spPr>
          <a:xfrm>
            <a:off x="-12192" y="1281623"/>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内容占位符 2"/>
          <p:cNvSpPr txBox="1"/>
          <p:nvPr/>
        </p:nvSpPr>
        <p:spPr>
          <a:xfrm>
            <a:off x="3256915" y="1281430"/>
            <a:ext cx="3509010" cy="2321560"/>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schemeClr val="bg1"/>
                </a:solidFill>
              </a:rPr>
              <a:t>6.1 </a:t>
            </a:r>
            <a:r>
              <a:rPr lang="zh-CN" altLang="en-US" dirty="0">
                <a:solidFill>
                  <a:schemeClr val="bg1"/>
                </a:solidFill>
              </a:rPr>
              <a:t>综合交通体系</a:t>
            </a:r>
            <a:endParaRPr lang="en-US" altLang="zh-CN" dirty="0">
              <a:solidFill>
                <a:schemeClr val="bg1"/>
              </a:solidFill>
            </a:endParaRPr>
          </a:p>
          <a:p>
            <a:r>
              <a:rPr lang="en-US" altLang="zh-CN" dirty="0">
                <a:solidFill>
                  <a:schemeClr val="bg1"/>
                </a:solidFill>
              </a:rPr>
              <a:t>6.2 </a:t>
            </a:r>
            <a:r>
              <a:rPr lang="zh-CN" altLang="en-US" dirty="0">
                <a:solidFill>
                  <a:schemeClr val="bg1"/>
                </a:solidFill>
              </a:rPr>
              <a:t>公共服务设施</a:t>
            </a:r>
            <a:endParaRPr lang="en-US" altLang="zh-CN" dirty="0">
              <a:solidFill>
                <a:schemeClr val="bg1"/>
              </a:solidFill>
            </a:endParaRPr>
          </a:p>
          <a:p>
            <a:r>
              <a:rPr lang="en-US" altLang="zh-CN" dirty="0">
                <a:solidFill>
                  <a:schemeClr val="bg1"/>
                </a:solidFill>
              </a:rPr>
              <a:t>6.3 </a:t>
            </a:r>
            <a:r>
              <a:rPr lang="zh-CN" altLang="en-US" dirty="0">
                <a:solidFill>
                  <a:schemeClr val="bg1"/>
                </a:solidFill>
              </a:rPr>
              <a:t>市政、水利、防灾</a:t>
            </a:r>
            <a:endParaRPr lang="en-US" altLang="zh-CN" dirty="0">
              <a:solidFill>
                <a:schemeClr val="bg1"/>
              </a:solidFill>
            </a:endParaRPr>
          </a:p>
          <a:p>
            <a:endParaRPr lang="zh-CN" altLang="en-US" dirty="0">
              <a:solidFill>
                <a:schemeClr val="bg1"/>
              </a:solidFill>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1644" r="1869"/>
          <a:stretch>
            <a:fillRect/>
          </a:stretch>
        </p:blipFill>
        <p:spPr>
          <a:xfrm>
            <a:off x="-12526" y="4977223"/>
            <a:ext cx="6889315" cy="494222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2D9799"/>
                </a:solidFill>
                <a:sym typeface="+mn-ea"/>
              </a:rPr>
              <a:t>6.1 综合交通体系</a:t>
            </a:r>
            <a:endParaRPr lang="zh-CN" altLang="en-US" dirty="0">
              <a:solidFill>
                <a:srgbClr val="2D9799"/>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grpSp>
        <p:nvGrpSpPr>
          <p:cNvPr id="10" name="组合 9"/>
          <p:cNvGrpSpPr/>
          <p:nvPr/>
        </p:nvGrpSpPr>
        <p:grpSpPr>
          <a:xfrm>
            <a:off x="354385" y="2480908"/>
            <a:ext cx="6279251" cy="2386330"/>
            <a:chOff x="453" y="3408"/>
            <a:chExt cx="9736" cy="3758"/>
          </a:xfrm>
        </p:grpSpPr>
        <p:sp>
          <p:nvSpPr>
            <p:cNvPr id="11" name="圆角矩形 10"/>
            <p:cNvSpPr/>
            <p:nvPr>
              <p:custDataLst>
                <p:tags r:id="rId1"/>
              </p:custDataLst>
            </p:nvPr>
          </p:nvSpPr>
          <p:spPr>
            <a:xfrm>
              <a:off x="473" y="6397"/>
              <a:ext cx="9595" cy="769"/>
            </a:xfrm>
            <a:prstGeom prst="roundRect">
              <a:avLst/>
            </a:prstGeom>
            <a:solidFill>
              <a:srgbClr val="35676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优化基层客运物流枢纽，构建集约高效公交服务线路</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圆角矩形 11"/>
            <p:cNvSpPr/>
            <p:nvPr>
              <p:custDataLst>
                <p:tags r:id="rId2"/>
              </p:custDataLst>
            </p:nvPr>
          </p:nvSpPr>
          <p:spPr>
            <a:xfrm>
              <a:off x="463" y="4556"/>
              <a:ext cx="3678" cy="788"/>
            </a:xfrm>
            <a:prstGeom prst="roundRect">
              <a:avLst/>
            </a:prstGeom>
            <a:solidFill>
              <a:srgbClr val="6E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zh-CN" altLang="en-US" sz="1400" b="1" dirty="0">
                  <a:solidFill>
                    <a:schemeClr val="bg1"/>
                  </a:solidFill>
                  <a:latin typeface="微软雅黑" panose="020B0503020204020204" pitchFamily="34" charset="-122"/>
                  <a:ea typeface="微软雅黑" panose="020B0503020204020204" pitchFamily="34" charset="-122"/>
                  <a:sym typeface="+mn-ea"/>
                </a:rPr>
                <a:t>“两横四纵”镇域干路网</a:t>
              </a:r>
              <a:endParaRPr lang="zh-CN" altLang="en-US" sz="1400" b="1" dirty="0">
                <a:solidFill>
                  <a:schemeClr val="bg1"/>
                </a:solidFill>
                <a:latin typeface="微软雅黑" panose="020B0503020204020204" pitchFamily="34" charset="-122"/>
                <a:ea typeface="微软雅黑" panose="020B0503020204020204" pitchFamily="34" charset="-122"/>
                <a:sym typeface="+mn-ea"/>
              </a:endParaRPr>
            </a:p>
          </p:txBody>
        </p:sp>
        <p:sp>
          <p:nvSpPr>
            <p:cNvPr id="14" name="圆角矩形 13"/>
            <p:cNvSpPr/>
            <p:nvPr>
              <p:custDataLst>
                <p:tags r:id="rId3"/>
              </p:custDataLst>
            </p:nvPr>
          </p:nvSpPr>
          <p:spPr>
            <a:xfrm>
              <a:off x="463" y="5551"/>
              <a:ext cx="9605" cy="769"/>
            </a:xfrm>
            <a:prstGeom prst="roundRect">
              <a:avLst/>
            </a:prstGeom>
            <a:solidFill>
              <a:srgbClr val="32A5A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提升乡村路网服务能力，布局乡村特色旅游交通设施</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圆角矩形 15"/>
            <p:cNvSpPr/>
            <p:nvPr>
              <p:custDataLst>
                <p:tags r:id="rId4"/>
              </p:custDataLst>
            </p:nvPr>
          </p:nvSpPr>
          <p:spPr>
            <a:xfrm>
              <a:off x="453" y="3552"/>
              <a:ext cx="3689" cy="742"/>
            </a:xfrm>
            <a:prstGeom prst="roundRect">
              <a:avLst/>
            </a:prstGeom>
            <a:solidFill>
              <a:srgbClr val="98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zh-CN" altLang="en-US" sz="1400" b="1" dirty="0">
                  <a:solidFill>
                    <a:schemeClr val="bg1"/>
                  </a:solidFill>
                  <a:latin typeface="微软雅黑" panose="020B0503020204020204" pitchFamily="34" charset="-122"/>
                  <a:ea typeface="微软雅黑" panose="020B0503020204020204" pitchFamily="34" charset="-122"/>
                  <a:sym typeface="+mn-ea"/>
                </a:rPr>
                <a:t>“五铁一高”对外交通格局</a:t>
              </a:r>
              <a:endParaRPr lang="zh-CN" altLang="en-US" sz="1400" b="1" dirty="0">
                <a:solidFill>
                  <a:schemeClr val="bg1"/>
                </a:solidFill>
                <a:latin typeface="微软雅黑" panose="020B0503020204020204" pitchFamily="34" charset="-122"/>
                <a:ea typeface="微软雅黑" panose="020B0503020204020204" pitchFamily="34" charset="-122"/>
                <a:sym typeface="+mn-ea"/>
              </a:endParaRPr>
            </a:p>
          </p:txBody>
        </p:sp>
        <p:sp>
          <p:nvSpPr>
            <p:cNvPr id="19" name="文本框 18"/>
            <p:cNvSpPr txBox="1"/>
            <p:nvPr/>
          </p:nvSpPr>
          <p:spPr>
            <a:xfrm>
              <a:off x="4266" y="3408"/>
              <a:ext cx="5923" cy="933"/>
            </a:xfrm>
            <a:prstGeom prst="rect">
              <a:avLst/>
            </a:prstGeom>
            <a:noFill/>
          </p:spPr>
          <p:txBody>
            <a:bodyPr wrap="square" rtlCol="0" anchor="t">
              <a:spAutoFit/>
            </a:bodyPr>
            <a:lstStyle/>
            <a:p>
              <a:pPr indent="0" algn="just" defTabSz="914400" fontAlgn="ctr">
                <a:lnSpc>
                  <a:spcPct val="125000"/>
                </a:lnSpc>
                <a:spcBef>
                  <a:spcPts val="0"/>
                </a:spcBef>
                <a:buClrTx/>
                <a:buSzTx/>
                <a:buFontTx/>
                <a:buNone/>
              </a:pPr>
              <a:r>
                <a:rPr lang="zh-CN" altLang="en-US" sz="13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京沪高铁、京沪铁路、亳蚌城际铁路、淮宿蚌城际铁路、沿淮城际铁路、徐蚌高速，新建蚌埠北站</a:t>
              </a:r>
              <a:endParaRPr lang="zh-CN" altLang="en-US" sz="13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文本框 19"/>
            <p:cNvSpPr txBox="1"/>
            <p:nvPr/>
          </p:nvSpPr>
          <p:spPr>
            <a:xfrm>
              <a:off x="4266" y="4421"/>
              <a:ext cx="5822" cy="958"/>
            </a:xfrm>
            <a:prstGeom prst="rect">
              <a:avLst/>
            </a:prstGeom>
            <a:noFill/>
          </p:spPr>
          <p:txBody>
            <a:bodyPr wrap="square" rtlCol="0" anchor="t">
              <a:spAutoFit/>
            </a:bodyPr>
            <a:lstStyle>
              <a:defPPr>
                <a:defRPr lang="zh-CN"/>
              </a:defPPr>
              <a:lvl1pPr algn="just">
                <a:lnSpc>
                  <a:spcPct val="150000"/>
                </a:lnSpc>
                <a:spcBef>
                  <a:spcPts val="300"/>
                </a:spcBef>
                <a:buClrTx/>
                <a:buSzTx/>
                <a:buFontTx/>
                <a:buNone/>
                <a:defRPr sz="1100">
                  <a:latin typeface="微软雅黑" panose="020B0503020204020204" pitchFamily="34" charset="-122"/>
                  <a:ea typeface="微软雅黑" panose="020B0503020204020204" pitchFamily="34" charset="-122"/>
                  <a:cs typeface="微软雅黑" panose="020B0503020204020204" pitchFamily="34" charset="-122"/>
                </a:defRPr>
              </a:lvl1pPr>
            </a:lstStyle>
            <a:p>
              <a:pPr indent="0" fontAlgn="auto">
                <a:lnSpc>
                  <a:spcPct val="125000"/>
                </a:lnSpc>
              </a:pPr>
              <a:r>
                <a:rPr lang="zh-CN" altLang="en-US" sz="1300" dirty="0">
                  <a:solidFill>
                    <a:srgbClr val="356769"/>
                  </a:solidFill>
                  <a:sym typeface="+mn-ea"/>
                </a:rPr>
                <a:t>两横：</a:t>
              </a:r>
              <a:r>
                <a:rPr lang="en-US" altLang="zh-CN" sz="1300" dirty="0">
                  <a:solidFill>
                    <a:srgbClr val="356769"/>
                  </a:solidFill>
                  <a:sym typeface="+mn-ea"/>
                </a:rPr>
                <a:t>S419,X045</a:t>
              </a:r>
              <a:r>
                <a:rPr lang="zh-CN" altLang="en-US" sz="1300" dirty="0">
                  <a:solidFill>
                    <a:srgbClr val="356769"/>
                  </a:solidFill>
                  <a:sym typeface="+mn-ea"/>
                </a:rPr>
                <a:t>（新）</a:t>
              </a:r>
              <a:endParaRPr lang="en-US" altLang="zh-CN" sz="1300" dirty="0">
                <a:solidFill>
                  <a:srgbClr val="356769"/>
                </a:solidFill>
                <a:sym typeface="+mn-ea"/>
              </a:endParaRPr>
            </a:p>
            <a:p>
              <a:pPr indent="0" fontAlgn="auto">
                <a:lnSpc>
                  <a:spcPct val="125000"/>
                </a:lnSpc>
              </a:pPr>
              <a:r>
                <a:rPr lang="zh-CN" altLang="en-US" sz="1300" dirty="0">
                  <a:solidFill>
                    <a:srgbClr val="356769"/>
                  </a:solidFill>
                  <a:sym typeface="+mn-ea"/>
                </a:rPr>
                <a:t>四纵：</a:t>
              </a:r>
              <a:r>
                <a:rPr lang="en-US" altLang="zh-CN" sz="1300" dirty="0">
                  <a:solidFill>
                    <a:srgbClr val="356769"/>
                  </a:solidFill>
                  <a:sym typeface="+mn-ea"/>
                </a:rPr>
                <a:t>S224</a:t>
              </a:r>
              <a:r>
                <a:rPr lang="zh-CN" altLang="en-US" sz="1300" dirty="0">
                  <a:solidFill>
                    <a:srgbClr val="356769"/>
                  </a:solidFill>
                  <a:sym typeface="+mn-ea"/>
                </a:rPr>
                <a:t>，</a:t>
              </a:r>
              <a:r>
                <a:rPr lang="en-US" altLang="zh-CN" sz="1300" dirty="0">
                  <a:solidFill>
                    <a:srgbClr val="356769"/>
                  </a:solidFill>
                  <a:sym typeface="+mn-ea"/>
                </a:rPr>
                <a:t>S101</a:t>
              </a:r>
              <a:r>
                <a:rPr lang="zh-CN" altLang="en-US" sz="1300" dirty="0">
                  <a:solidFill>
                    <a:srgbClr val="356769"/>
                  </a:solidFill>
                  <a:sym typeface="+mn-ea"/>
                </a:rPr>
                <a:t>，</a:t>
              </a:r>
              <a:r>
                <a:rPr lang="en-US" altLang="zh-CN" sz="1300" dirty="0">
                  <a:solidFill>
                    <a:srgbClr val="356769"/>
                  </a:solidFill>
                  <a:sym typeface="+mn-ea"/>
                </a:rPr>
                <a:t>X017</a:t>
              </a:r>
              <a:r>
                <a:rPr lang="zh-CN" altLang="en-US" sz="1300" dirty="0">
                  <a:solidFill>
                    <a:srgbClr val="356769"/>
                  </a:solidFill>
                  <a:sym typeface="+mn-ea"/>
                </a:rPr>
                <a:t>，延安北路</a:t>
              </a:r>
              <a:endParaRPr lang="zh-CN" altLang="en-US" sz="1300" dirty="0">
                <a:solidFill>
                  <a:srgbClr val="356769"/>
                </a:solidFill>
                <a:sym typeface="+mn-ea"/>
              </a:endParaRPr>
            </a:p>
          </p:txBody>
        </p:sp>
        <p:cxnSp>
          <p:nvCxnSpPr>
            <p:cNvPr id="22" name="直接连接符 21"/>
            <p:cNvCxnSpPr/>
            <p:nvPr/>
          </p:nvCxnSpPr>
          <p:spPr>
            <a:xfrm>
              <a:off x="463" y="4379"/>
              <a:ext cx="9595" cy="47"/>
            </a:xfrm>
            <a:prstGeom prst="line">
              <a:avLst/>
            </a:prstGeom>
            <a:ln w="12700">
              <a:solidFill>
                <a:srgbClr val="356769"/>
              </a:solidFill>
              <a:prstDash val="das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53" y="5401"/>
              <a:ext cx="9605" cy="0"/>
            </a:xfrm>
            <a:prstGeom prst="line">
              <a:avLst/>
            </a:prstGeom>
            <a:ln w="12700">
              <a:solidFill>
                <a:srgbClr val="356769"/>
              </a:solidFill>
              <a:prstDash val="dash"/>
            </a:ln>
          </p:spPr>
          <p:style>
            <a:lnRef idx="1">
              <a:schemeClr val="accent1"/>
            </a:lnRef>
            <a:fillRef idx="0">
              <a:schemeClr val="accent1"/>
            </a:fillRef>
            <a:effectRef idx="0">
              <a:schemeClr val="accent1"/>
            </a:effectRef>
            <a:fontRef idx="minor">
              <a:schemeClr val="tx1"/>
            </a:fontRef>
          </p:style>
        </p:cxnSp>
      </p:grpSp>
      <p:sp>
        <p:nvSpPr>
          <p:cNvPr id="26" name="剪去对角的矩形 25"/>
          <p:cNvSpPr/>
          <p:nvPr/>
        </p:nvSpPr>
        <p:spPr>
          <a:xfrm>
            <a:off x="293724" y="1505200"/>
            <a:ext cx="6339643" cy="961775"/>
          </a:xfrm>
          <a:prstGeom prst="snip2DiagRect">
            <a:avLst/>
          </a:prstGeom>
          <a:solidFill>
            <a:srgbClr val="FFFFFF">
              <a:alpha val="40000"/>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indent="323850">
              <a:lnSpc>
                <a:spcPct val="120000"/>
              </a:lnSpc>
            </a:pPr>
            <a:r>
              <a:rPr lang="zh-CN" altLang="en-US" sz="1400" b="1" kern="100" dirty="0">
                <a:solidFill>
                  <a:srgbClr val="2D9799"/>
                </a:solidFill>
                <a:latin typeface="微软雅黑" panose="020B0503020204020204" pitchFamily="34" charset="-122"/>
                <a:ea typeface="微软雅黑" panose="020B0503020204020204" pitchFamily="34" charset="-122"/>
                <a:cs typeface="Times New Roman" panose="02020603050405020304" pitchFamily="18" charset="0"/>
                <a:sym typeface="+mn-ea"/>
              </a:rPr>
              <a:t>充分融入区域性交通运输网络；提高东西向与梅桥、沫河口镇交通联系；强化南北向与固镇、蚌埠市中心城区交通联系；完善农村公路网络；构建蚌埠市北部门户地区</a:t>
            </a:r>
            <a:r>
              <a:rPr lang="zh-CN" altLang="en-US" sz="1600" b="1" dirty="0">
                <a:solidFill>
                  <a:schemeClr val="accent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换乘高效、出行便捷、运营安全</a:t>
            </a:r>
            <a:r>
              <a:rPr lang="zh-CN" altLang="en-US" sz="1400" b="1" kern="100" dirty="0">
                <a:solidFill>
                  <a:srgbClr val="2D9799"/>
                </a:solidFill>
                <a:latin typeface="微软雅黑" panose="020B0503020204020204" pitchFamily="34" charset="-122"/>
                <a:ea typeface="微软雅黑" panose="020B0503020204020204" pitchFamily="34" charset="-122"/>
                <a:cs typeface="Times New Roman" panose="02020603050405020304" pitchFamily="18" charset="0"/>
                <a:sym typeface="+mn-ea"/>
              </a:rPr>
              <a:t>的综合交通体系。</a:t>
            </a:r>
            <a:endParaRPr lang="zh-CN" altLang="en-US" sz="1400" b="1" kern="100" dirty="0">
              <a:solidFill>
                <a:srgbClr val="2D9799"/>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835" y="5020134"/>
            <a:ext cx="6198807" cy="4644789"/>
          </a:xfrm>
          <a:prstGeom prst="rect">
            <a:avLst/>
          </a:prstGeom>
          <a:ln>
            <a:noFill/>
          </a:ln>
          <a:effectLst>
            <a:softEdge rad="31750"/>
          </a:effectLst>
        </p:spPr>
      </p:pic>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284" y="7735718"/>
            <a:ext cx="1415796" cy="1857922"/>
          </a:xfrm>
          <a:prstGeom prst="rect">
            <a:avLst/>
          </a:prstGeom>
        </p:spPr>
      </p:pic>
      <p:sp>
        <p:nvSpPr>
          <p:cNvPr id="34" name="内容占位符 2"/>
          <p:cNvSpPr txBox="1"/>
          <p:nvPr>
            <p:custDataLst>
              <p:tags r:id="rId7"/>
            </p:custDataLst>
          </p:nvPr>
        </p:nvSpPr>
        <p:spPr>
          <a:xfrm>
            <a:off x="4888182" y="5034105"/>
            <a:ext cx="1608983" cy="356870"/>
          </a:xfrm>
          <a:prstGeom prst="rect">
            <a:avLst/>
          </a:prstGeom>
        </p:spPr>
        <p:txBody>
          <a:bodyPr vert="horz" lIns="91440" tIns="45720" rIns="91440" bIns="45720" rtlCol="0" anchor="ctr" anchorCtr="0">
            <a:normAutofit fontScale="85000" lnSpcReduction="10000"/>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2D9799"/>
                </a:solidFill>
              </a:rPr>
              <a:t>镇域综合交通规划图</a:t>
            </a:r>
            <a:endParaRPr lang="zh-CN" altLang="en-US" sz="1400" dirty="0">
              <a:solidFill>
                <a:srgbClr val="2D9799"/>
              </a:solidFill>
            </a:endParaRPr>
          </a:p>
        </p:txBody>
      </p:sp>
      <p:sp>
        <p:nvSpPr>
          <p:cNvPr id="25" name="文本框 24"/>
          <p:cNvSpPr txBox="1"/>
          <p:nvPr>
            <p:custDataLst>
              <p:tags r:id="rId8"/>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D9799"/>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表格 26"/>
          <p:cNvGraphicFramePr>
            <a:graphicFrameLocks noGrp="1"/>
          </p:cNvGraphicFramePr>
          <p:nvPr>
            <p:custDataLst>
              <p:tags r:id="rId1"/>
            </p:custDataLst>
          </p:nvPr>
        </p:nvGraphicFramePr>
        <p:xfrm>
          <a:off x="471170" y="2218055"/>
          <a:ext cx="5915025" cy="6831330"/>
        </p:xfrm>
        <a:graphic>
          <a:graphicData uri="http://schemas.openxmlformats.org/drawingml/2006/table">
            <a:tbl>
              <a:tblPr firstRow="1">
                <a:tableStyleId>{10A1B5D5-9B99-4C35-A422-299274C87663}</a:tableStyleId>
              </a:tblPr>
              <a:tblGrid>
                <a:gridCol w="913130"/>
                <a:gridCol w="1944116"/>
                <a:gridCol w="1764792"/>
                <a:gridCol w="1292987"/>
              </a:tblGrid>
              <a:tr h="680085">
                <a:tc>
                  <a:txBody>
                    <a:bodyPr/>
                    <a:lstStyle/>
                    <a:p>
                      <a:pPr indent="0" algn="ctr" fontAlgn="auto">
                        <a:lnSpc>
                          <a:spcPct val="110000"/>
                        </a:lnSpc>
                        <a:spcAft>
                          <a:spcPts val="0"/>
                        </a:spcAft>
                      </a:pPr>
                      <a:r>
                        <a:rPr lang="zh-CN" altLang="en-US" sz="1400" b="1" kern="100" dirty="0">
                          <a:solidFill>
                            <a:schemeClr val="bg1"/>
                          </a:solidFill>
                          <a:effectLst/>
                          <a:latin typeface="微软雅黑" panose="020B0503020204020204" pitchFamily="34" charset="-122"/>
                          <a:ea typeface="微软雅黑" panose="020B0503020204020204" pitchFamily="34" charset="-122"/>
                        </a:rPr>
                        <a:t>设施类型</a:t>
                      </a:r>
                      <a:endParaRPr lang="zh-CN" altLang="en-US" sz="14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356769"/>
                    </a:solidFill>
                  </a:tcPr>
                </a:tc>
                <a:tc>
                  <a:txBody>
                    <a:bodyPr/>
                    <a:lstStyle/>
                    <a:p>
                      <a:pPr indent="0" algn="ctr" fontAlgn="auto">
                        <a:lnSpc>
                          <a:spcPct val="110000"/>
                        </a:lnSpc>
                        <a:spcAft>
                          <a:spcPts val="0"/>
                        </a:spcAft>
                      </a:pPr>
                      <a:r>
                        <a:rPr lang="zh-CN" altLang="en-US" sz="1400" b="1" kern="100" dirty="0">
                          <a:solidFill>
                            <a:schemeClr val="bg1"/>
                          </a:solidFill>
                          <a:effectLst/>
                          <a:latin typeface="微软雅黑" panose="020B0503020204020204" pitchFamily="34" charset="-122"/>
                          <a:ea typeface="微软雅黑" panose="020B0503020204020204" pitchFamily="34" charset="-122"/>
                        </a:rPr>
                        <a:t>镇级</a:t>
                      </a:r>
                      <a:endParaRPr lang="zh-CN" altLang="en-US" sz="14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356769"/>
                    </a:solidFill>
                  </a:tcPr>
                </a:tc>
                <a:tc>
                  <a:txBody>
                    <a:bodyPr/>
                    <a:lstStyle/>
                    <a:p>
                      <a:pPr indent="0" algn="ctr" fontAlgn="auto">
                        <a:lnSpc>
                          <a:spcPct val="110000"/>
                        </a:lnSpc>
                        <a:spcAft>
                          <a:spcPts val="0"/>
                        </a:spcAft>
                      </a:pPr>
                      <a:r>
                        <a:rPr lang="zh-CN" altLang="en-US" sz="1400" b="1" kern="100" dirty="0">
                          <a:solidFill>
                            <a:schemeClr val="bg1"/>
                          </a:solidFill>
                          <a:effectLst/>
                          <a:latin typeface="微软雅黑" panose="020B0503020204020204" pitchFamily="34" charset="-122"/>
                          <a:ea typeface="微软雅黑" panose="020B0503020204020204" pitchFamily="34" charset="-122"/>
                        </a:rPr>
                        <a:t>中心村级（</a:t>
                      </a:r>
                      <a:r>
                        <a:rPr lang="en-US" altLang="zh-CN" sz="1400" b="1" kern="100" dirty="0">
                          <a:solidFill>
                            <a:schemeClr val="bg1"/>
                          </a:solidFill>
                          <a:effectLst/>
                          <a:latin typeface="微软雅黑" panose="020B0503020204020204" pitchFamily="34" charset="-122"/>
                          <a:ea typeface="微软雅黑" panose="020B0503020204020204" pitchFamily="34" charset="-122"/>
                        </a:rPr>
                        <a:t>5-10</a:t>
                      </a:r>
                      <a:r>
                        <a:rPr lang="zh-CN" altLang="en-US" sz="1400" b="1" kern="100" dirty="0">
                          <a:solidFill>
                            <a:schemeClr val="bg1"/>
                          </a:solidFill>
                          <a:effectLst/>
                          <a:latin typeface="微软雅黑" panose="020B0503020204020204" pitchFamily="34" charset="-122"/>
                          <a:ea typeface="微软雅黑" panose="020B0503020204020204" pitchFamily="34" charset="-122"/>
                        </a:rPr>
                        <a:t>分钟生活圈）</a:t>
                      </a:r>
                      <a:endParaRPr lang="zh-CN" altLang="en-US" sz="14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356769"/>
                    </a:solidFill>
                  </a:tcPr>
                </a:tc>
                <a:tc>
                  <a:txBody>
                    <a:bodyPr/>
                    <a:lstStyle/>
                    <a:p>
                      <a:pPr indent="0" algn="ctr" fontAlgn="auto">
                        <a:lnSpc>
                          <a:spcPct val="110000"/>
                        </a:lnSpc>
                        <a:spcAft>
                          <a:spcPts val="0"/>
                        </a:spcAft>
                      </a:pPr>
                      <a:r>
                        <a:rPr lang="zh-CN" altLang="en-US" sz="1400" b="1" kern="100" dirty="0">
                          <a:solidFill>
                            <a:schemeClr val="bg1"/>
                          </a:solidFill>
                          <a:effectLst/>
                          <a:latin typeface="微软雅黑" panose="020B0503020204020204" pitchFamily="34" charset="-122"/>
                          <a:ea typeface="微软雅黑" panose="020B0503020204020204" pitchFamily="34" charset="-122"/>
                        </a:rPr>
                        <a:t>自然村级（</a:t>
                      </a:r>
                      <a:r>
                        <a:rPr lang="en-US" altLang="zh-CN" sz="1400" b="1" kern="100" dirty="0">
                          <a:solidFill>
                            <a:schemeClr val="bg1"/>
                          </a:solidFill>
                          <a:effectLst/>
                          <a:latin typeface="微软雅黑" panose="020B0503020204020204" pitchFamily="34" charset="-122"/>
                          <a:ea typeface="微软雅黑" panose="020B0503020204020204" pitchFamily="34" charset="-122"/>
                        </a:rPr>
                        <a:t>5</a:t>
                      </a:r>
                      <a:r>
                        <a:rPr lang="zh-CN" altLang="en-US" sz="1400" b="1" kern="100" dirty="0">
                          <a:solidFill>
                            <a:schemeClr val="bg1"/>
                          </a:solidFill>
                          <a:effectLst/>
                          <a:latin typeface="微软雅黑" panose="020B0503020204020204" pitchFamily="34" charset="-122"/>
                          <a:ea typeface="微软雅黑" panose="020B0503020204020204" pitchFamily="34" charset="-122"/>
                        </a:rPr>
                        <a:t>分钟生活圈）</a:t>
                      </a:r>
                      <a:endParaRPr lang="zh-CN" altLang="zh-CN" sz="1400" b="1" kern="100" dirty="0">
                        <a:solidFill>
                          <a:schemeClr val="bg1"/>
                        </a:solidFill>
                        <a:effectLst/>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356769"/>
                    </a:solidFill>
                  </a:tcPr>
                </a:tc>
              </a:tr>
              <a:tr h="1010920">
                <a:tc>
                  <a:txBody>
                    <a:bodyPr/>
                    <a:lstStyle/>
                    <a:p>
                      <a:pPr indent="0" algn="ctr" fontAlgn="auto">
                        <a:lnSpc>
                          <a:spcPct val="150000"/>
                        </a:lnSpc>
                        <a:spcAft>
                          <a:spcPts val="0"/>
                        </a:spcAft>
                      </a:pPr>
                      <a:r>
                        <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提升完善教育设施</a:t>
                      </a:r>
                      <a:endParaRPr lang="en-US" altLang="zh-CN"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50000"/>
                        </a:lnSpc>
                        <a:spcAft>
                          <a:spcPts val="0"/>
                        </a:spcAft>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保留蚌埠美佛儿中学、曹老集中学，扩建曹老集中心学校、第二实验小学，新建第三小学</a:t>
                      </a:r>
                      <a:endPar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50000"/>
                        </a:lnSpc>
                        <a:buNone/>
                      </a:pPr>
                      <a:r>
                        <a:rPr lang="zh-CN" altLang="en-US" sz="1200" b="0" dirty="0">
                          <a:solidFill>
                            <a:srgbClr val="356769"/>
                          </a:solidFill>
                          <a:latin typeface="微软雅黑" panose="020B0503020204020204" pitchFamily="34" charset="-122"/>
                          <a:ea typeface="微软雅黑" panose="020B0503020204020204" pitchFamily="34" charset="-122"/>
                        </a:rPr>
                        <a:t>高吴小学、杨湖小学、清河小学、周集小学等小学及幼儿园</a:t>
                      </a:r>
                      <a:endParaRPr lang="en-US" altLang="en-US" sz="1200" b="0" dirty="0">
                        <a:solidFill>
                          <a:srgbClr val="356769"/>
                        </a:solidFill>
                        <a:latin typeface="微软雅黑" panose="020B0503020204020204" pitchFamily="34" charset="-122"/>
                        <a:ea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50000"/>
                        </a:lnSpc>
                        <a:buNone/>
                      </a:pPr>
                      <a:r>
                        <a:rPr lang="zh-CN" altLang="en-US" sz="1200" b="0" kern="12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rPr>
                        <a:t>保留现状小学，适当增设幼儿园</a:t>
                      </a:r>
                      <a:endParaRPr lang="en-US" altLang="zh-CN" sz="1200" b="0" kern="12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r>
              <a:tr h="1346835">
                <a:tc>
                  <a:txBody>
                    <a:bodyPr/>
                    <a:lstStyle/>
                    <a:p>
                      <a:pPr indent="0" algn="ctr" fontAlgn="auto">
                        <a:lnSpc>
                          <a:spcPct val="150000"/>
                        </a:lnSpc>
                        <a:spcAft>
                          <a:spcPts val="0"/>
                        </a:spcAft>
                      </a:pPr>
                      <a:r>
                        <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优化完善医疗卫生设施</a:t>
                      </a:r>
                      <a:endPar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c>
                  <a:txBody>
                    <a:bodyPr/>
                    <a:lstStyle/>
                    <a:p>
                      <a:pPr indent="0" algn="ctr" fontAlgn="auto">
                        <a:lnSpc>
                          <a:spcPct val="150000"/>
                        </a:lnSpc>
                        <a:spcAft>
                          <a:spcPts val="0"/>
                        </a:spcAft>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保留曹老集镇中心医院作为分院，新建曹老集镇中心卫生医院（急救分站及采血点）</a:t>
                      </a:r>
                      <a:endPar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c>
                  <a:txBody>
                    <a:bodyPr/>
                    <a:lstStyle/>
                    <a:p>
                      <a:pPr indent="0" algn="ctr" fontAlgn="auto">
                        <a:lnSpc>
                          <a:spcPct val="150000"/>
                        </a:lnSpc>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清河村、周台村、周郢村等卫生室，金山湖村卫生室兼做乡村旅游医疗急救中心</a:t>
                      </a:r>
                      <a:endParaRPr lang="en-US"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c>
                  <a:txBody>
                    <a:bodyPr/>
                    <a:lstStyle/>
                    <a:p>
                      <a:pPr indent="0" algn="ctr" fontAlgn="auto">
                        <a:lnSpc>
                          <a:spcPct val="150000"/>
                        </a:lnSpc>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淝光村、高吴村、南营村等卫生室</a:t>
                      </a:r>
                      <a:endParaRPr lang="zh-CN" altLang="zh-CN"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r>
              <a:tr h="1011555">
                <a:tc>
                  <a:txBody>
                    <a:bodyPr/>
                    <a:lstStyle/>
                    <a:p>
                      <a:pPr indent="0" algn="ctr" fontAlgn="auto">
                        <a:lnSpc>
                          <a:spcPct val="150000"/>
                        </a:lnSpc>
                        <a:spcAft>
                          <a:spcPts val="0"/>
                        </a:spcAft>
                      </a:pPr>
                      <a:r>
                        <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建设优质社会福利设施</a:t>
                      </a:r>
                      <a:endPar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50000"/>
                        </a:lnSpc>
                        <a:spcAft>
                          <a:spcPts val="0"/>
                        </a:spcAft>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保留镇政府驻地现有养老服务中心，增设服务于淮上区的医养服务中心</a:t>
                      </a:r>
                      <a:endPar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50000"/>
                        </a:lnSpc>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各中心村新建日间照料中心及老年活动室</a:t>
                      </a:r>
                      <a:endParaRPr lang="en-US"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marR="0" lvl="0" indent="0" algn="ctr" defTabSz="914400" rtl="0" fontAlgn="auto">
                        <a:lnSpc>
                          <a:spcPct val="150000"/>
                        </a:lnSpc>
                        <a:spcBef>
                          <a:spcPts val="0"/>
                        </a:spcBef>
                        <a:spcAft>
                          <a:spcPts val="0"/>
                        </a:spcAft>
                        <a:buClrTx/>
                        <a:buSzTx/>
                        <a:buFontTx/>
                        <a:buNone/>
                        <a:defRPr/>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有条件的增设老年、儿童活动室</a:t>
                      </a:r>
                      <a:endPar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r>
              <a:tr h="674370">
                <a:tc>
                  <a:txBody>
                    <a:bodyPr/>
                    <a:lstStyle/>
                    <a:p>
                      <a:pPr indent="0" algn="ctr" fontAlgn="auto">
                        <a:lnSpc>
                          <a:spcPct val="150000"/>
                        </a:lnSpc>
                        <a:spcAft>
                          <a:spcPts val="0"/>
                        </a:spcAft>
                        <a:buNone/>
                      </a:pPr>
                      <a:r>
                        <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提高完善公共文化设施</a:t>
                      </a:r>
                      <a:endPar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c>
                  <a:txBody>
                    <a:bodyPr/>
                    <a:lstStyle/>
                    <a:p>
                      <a:pPr indent="0" algn="ctr"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完善镇政府驻地综合文化服务中心建设</a:t>
                      </a:r>
                      <a:endParaRPr lang="zh-CN" altLang="zh-CN"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c>
                  <a:txBody>
                    <a:bodyPr/>
                    <a:lstStyle/>
                    <a:p>
                      <a:pPr indent="0" algn="ctr"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提升文化活动室配套设施，增设农家书屋</a:t>
                      </a:r>
                      <a:endParaRPr lang="en-US"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c>
                  <a:txBody>
                    <a:bodyPr/>
                    <a:lstStyle/>
                    <a:p>
                      <a:pPr indent="0" algn="ctr" defTabSz="914400" rtl="0"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文化活动室、农家书屋等</a:t>
                      </a:r>
                      <a:endParaRPr lang="zh-CN" altLang="zh-CN"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tcPr>
                </a:tc>
              </a:tr>
              <a:tr h="673100">
                <a:tc>
                  <a:txBody>
                    <a:bodyPr/>
                    <a:lstStyle/>
                    <a:p>
                      <a:pPr indent="0" algn="ctr" fontAlgn="auto">
                        <a:lnSpc>
                          <a:spcPct val="150000"/>
                        </a:lnSpc>
                        <a:spcAft>
                          <a:spcPts val="0"/>
                        </a:spcAft>
                        <a:buNone/>
                      </a:pPr>
                      <a:r>
                        <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加大体育设施建设力度</a:t>
                      </a:r>
                      <a:endPar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镇政府驻地新建全民建设中心</a:t>
                      </a:r>
                      <a:endParaRPr lang="zh-CN" altLang="zh-CN"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各中心村保留及新建篮球场、健身广场</a:t>
                      </a:r>
                      <a:endParaRPr lang="en-US"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defTabSz="914400" rtl="0"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健身广场</a:t>
                      </a:r>
                      <a:endParaRPr lang="zh-CN" altLang="zh-CN"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r>
              <a:tr h="674370">
                <a:tc>
                  <a:txBody>
                    <a:bodyPr/>
                    <a:lstStyle/>
                    <a:p>
                      <a:pPr indent="0" algn="ctr" fontAlgn="auto">
                        <a:lnSpc>
                          <a:spcPct val="150000"/>
                        </a:lnSpc>
                        <a:spcAft>
                          <a:spcPts val="0"/>
                        </a:spcAft>
                        <a:buNone/>
                      </a:pPr>
                      <a:r>
                        <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构建公共管理设施网络</a:t>
                      </a:r>
                      <a:endPar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FFFFFF"/>
                    </a:solidFill>
                  </a:tcPr>
                </a:tc>
                <a:tc>
                  <a:txBody>
                    <a:bodyPr/>
                    <a:lstStyle/>
                    <a:p>
                      <a:pPr indent="0" algn="ctr"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保留完善镇政府功能</a:t>
                      </a:r>
                      <a:endParaRPr lang="zh-CN" altLang="zh-CN"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FFFFFF"/>
                    </a:solidFill>
                  </a:tcPr>
                </a:tc>
                <a:tc>
                  <a:txBody>
                    <a:bodyPr/>
                    <a:lstStyle/>
                    <a:p>
                      <a:pPr indent="0" algn="ctr"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便民服务站，有条件中心村增设警务室</a:t>
                      </a:r>
                      <a:endParaRPr lang="en-US"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FFFFFF"/>
                    </a:solidFill>
                  </a:tcPr>
                </a:tc>
                <a:tc>
                  <a:txBody>
                    <a:bodyPr/>
                    <a:lstStyle/>
                    <a:p>
                      <a:pPr indent="0" algn="ctr" defTabSz="914400" rtl="0"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便民服务站</a:t>
                      </a:r>
                      <a:endParaRPr lang="zh-CN" altLang="zh-CN"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FFFFFF"/>
                    </a:solidFill>
                  </a:tcPr>
                </a:tc>
              </a:tr>
              <a:tr h="673735">
                <a:tc>
                  <a:txBody>
                    <a:bodyPr/>
                    <a:lstStyle/>
                    <a:p>
                      <a:pPr indent="0" algn="ctr" fontAlgn="auto">
                        <a:lnSpc>
                          <a:spcPct val="150000"/>
                        </a:lnSpc>
                        <a:spcAft>
                          <a:spcPts val="0"/>
                        </a:spcAft>
                        <a:buNone/>
                      </a:pPr>
                      <a:r>
                        <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便利优质商业服务设施</a:t>
                      </a:r>
                      <a:endParaRPr lang="zh-CN" altLang="en-US" sz="1200" b="1" kern="10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物流综合服务中心</a:t>
                      </a:r>
                      <a:endParaRPr lang="zh-CN" altLang="zh-CN"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fontAlgn="auto">
                        <a:lnSpc>
                          <a:spcPct val="150000"/>
                        </a:lnSpc>
                        <a:spcAft>
                          <a:spcPts val="0"/>
                        </a:spcAft>
                        <a:buNone/>
                      </a:pPr>
                      <a:r>
                        <a:rPr lang="en-US" altLang="zh-CN"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个仓储物流设施中心及电商物流配送点</a:t>
                      </a:r>
                      <a:endParaRPr lang="en-US"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c>
                  <a:txBody>
                    <a:bodyPr/>
                    <a:lstStyle/>
                    <a:p>
                      <a:pPr indent="0" algn="ctr" defTabSz="914400" rtl="0" fontAlgn="auto">
                        <a:lnSpc>
                          <a:spcPct val="150000"/>
                        </a:lnSpc>
                        <a:spcAft>
                          <a:spcPts val="0"/>
                        </a:spcAft>
                        <a:buNone/>
                      </a:pPr>
                      <a:r>
                        <a:rPr lang="zh-CN" altLang="en-US"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rPr>
                        <a:t>根据需求设电商物流配送点</a:t>
                      </a:r>
                      <a:endParaRPr lang="zh-CN" altLang="zh-CN" sz="1200" b="0" kern="0" dirty="0">
                        <a:solidFill>
                          <a:srgbClr val="356769"/>
                        </a:solidFill>
                        <a:effectLst/>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lnL>
                      <a:noFill/>
                    </a:lnL>
                    <a:lnR>
                      <a:noFill/>
                    </a:lnR>
                    <a:lnT>
                      <a:noFill/>
                    </a:lnT>
                    <a:lnB>
                      <a:noFill/>
                    </a:lnB>
                    <a:lnTlToBr>
                      <a:noFill/>
                    </a:lnTlToBr>
                    <a:lnBlToTr>
                      <a:noFill/>
                    </a:lnBlToTr>
                    <a:solidFill>
                      <a:srgbClr val="C9DFE0"/>
                    </a:solidFill>
                  </a:tcPr>
                </a:tc>
              </a:tr>
            </a:tbl>
          </a:graphicData>
        </a:graphic>
      </p:graphicFrame>
      <p:sp>
        <p:nvSpPr>
          <p:cNvPr id="18" name="燕尾形 17"/>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2D9799"/>
                </a:solidFill>
                <a:sym typeface="+mn-ea"/>
              </a:rPr>
              <a:t>6.2 </a:t>
            </a:r>
            <a:r>
              <a:rPr lang="zh-CN" altLang="en-US" dirty="0">
                <a:solidFill>
                  <a:srgbClr val="2D9799"/>
                </a:solidFill>
                <a:sym typeface="+mn-ea"/>
              </a:rPr>
              <a:t>公共服务设施</a:t>
            </a:r>
            <a:endParaRPr lang="zh-CN" altLang="en-US" dirty="0">
              <a:solidFill>
                <a:srgbClr val="2D9799"/>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sp>
        <p:nvSpPr>
          <p:cNvPr id="25" name="内容占位符 7"/>
          <p:cNvSpPr>
            <a:spLocks noGrp="1"/>
          </p:cNvSpPr>
          <p:nvPr>
            <p:ph idx="1"/>
            <p:custDataLst>
              <p:tags r:id="rId2"/>
            </p:custDataLst>
          </p:nvPr>
        </p:nvSpPr>
        <p:spPr>
          <a:xfrm>
            <a:off x="530282" y="1711173"/>
            <a:ext cx="6207443" cy="409421"/>
          </a:xfrm>
          <a:noFill/>
        </p:spPr>
        <p:txBody>
          <a:bodyPr>
            <a:noAutofit/>
          </a:bodyPr>
          <a:lstStyle/>
          <a:p>
            <a:pPr marL="0" indent="0">
              <a:buNone/>
            </a:pPr>
            <a:r>
              <a:rPr lang="zh-CN" altLang="en-US" sz="1600" kern="100" dirty="0">
                <a:solidFill>
                  <a:srgbClr val="2D9799"/>
                </a:solidFill>
                <a:effectLst/>
                <a:cs typeface="Times New Roman" panose="02020603050405020304" pitchFamily="18" charset="0"/>
                <a:sym typeface="+mn-ea"/>
              </a:rPr>
              <a:t>构建</a:t>
            </a:r>
            <a:r>
              <a:rPr lang="zh-CN" altLang="en-US" sz="2000" kern="100" dirty="0">
                <a:solidFill>
                  <a:srgbClr val="2D9799"/>
                </a:solidFill>
                <a:effectLst/>
                <a:cs typeface="Times New Roman" panose="02020603050405020304" pitchFamily="18" charset="0"/>
                <a:sym typeface="+mn-ea"/>
              </a:rPr>
              <a:t>“</a:t>
            </a:r>
            <a:r>
              <a:rPr lang="zh-CN" altLang="en-US" kern="100" dirty="0">
                <a:gradFill>
                  <a:gsLst>
                    <a:gs pos="0">
                      <a:srgbClr val="D6613F"/>
                    </a:gs>
                    <a:gs pos="100000">
                      <a:srgbClr val="8E3A1D"/>
                    </a:gs>
                  </a:gsLst>
                  <a:lin scaled="1"/>
                </a:gradFill>
                <a:cs typeface="Times New Roman" panose="02020603050405020304" pitchFamily="18" charset="0"/>
                <a:sym typeface="+mn-ea"/>
              </a:rPr>
              <a:t>镇级</a:t>
            </a:r>
            <a:r>
              <a:rPr lang="en-US" altLang="zh-CN" kern="100" dirty="0">
                <a:gradFill>
                  <a:gsLst>
                    <a:gs pos="0">
                      <a:srgbClr val="D6613F"/>
                    </a:gs>
                    <a:gs pos="100000">
                      <a:srgbClr val="8E3A1D"/>
                    </a:gs>
                  </a:gsLst>
                  <a:lin scaled="1"/>
                </a:gradFill>
                <a:cs typeface="Times New Roman" panose="02020603050405020304" pitchFamily="18" charset="0"/>
                <a:sym typeface="+mn-ea"/>
              </a:rPr>
              <a:t>-</a:t>
            </a:r>
            <a:r>
              <a:rPr lang="zh-CN" altLang="en-US" kern="100" dirty="0">
                <a:gradFill>
                  <a:gsLst>
                    <a:gs pos="0">
                      <a:srgbClr val="D6613F"/>
                    </a:gs>
                    <a:gs pos="100000">
                      <a:srgbClr val="8E3A1D"/>
                    </a:gs>
                  </a:gsLst>
                  <a:lin scaled="1"/>
                </a:gradFill>
                <a:cs typeface="Times New Roman" panose="02020603050405020304" pitchFamily="18" charset="0"/>
                <a:sym typeface="+mn-ea"/>
              </a:rPr>
              <a:t>中心村级</a:t>
            </a:r>
            <a:r>
              <a:rPr lang="en-US" altLang="zh-CN" kern="100" dirty="0">
                <a:gradFill>
                  <a:gsLst>
                    <a:gs pos="0">
                      <a:srgbClr val="D6613F"/>
                    </a:gs>
                    <a:gs pos="100000">
                      <a:srgbClr val="8E3A1D"/>
                    </a:gs>
                  </a:gsLst>
                  <a:lin scaled="1"/>
                </a:gradFill>
                <a:cs typeface="Times New Roman" panose="02020603050405020304" pitchFamily="18" charset="0"/>
                <a:sym typeface="+mn-ea"/>
              </a:rPr>
              <a:t>-</a:t>
            </a:r>
            <a:r>
              <a:rPr lang="zh-CN" altLang="en-US" kern="100" dirty="0">
                <a:gradFill>
                  <a:gsLst>
                    <a:gs pos="0">
                      <a:srgbClr val="D6613F"/>
                    </a:gs>
                    <a:gs pos="100000">
                      <a:srgbClr val="8E3A1D"/>
                    </a:gs>
                  </a:gsLst>
                  <a:lin scaled="1"/>
                </a:gradFill>
                <a:cs typeface="Times New Roman" panose="02020603050405020304" pitchFamily="18" charset="0"/>
                <a:sym typeface="+mn-ea"/>
              </a:rPr>
              <a:t>自然村级</a:t>
            </a:r>
            <a:r>
              <a:rPr lang="zh-CN" altLang="en-US" sz="2000" kern="100" dirty="0">
                <a:solidFill>
                  <a:srgbClr val="2D9799"/>
                </a:solidFill>
                <a:effectLst/>
                <a:cs typeface="Times New Roman" panose="02020603050405020304" pitchFamily="18" charset="0"/>
                <a:sym typeface="+mn-ea"/>
              </a:rPr>
              <a:t>”</a:t>
            </a:r>
            <a:r>
              <a:rPr lang="zh-CN" altLang="en-US" sz="1600" kern="100" dirty="0">
                <a:solidFill>
                  <a:srgbClr val="2D9799"/>
                </a:solidFill>
                <a:effectLst/>
                <a:cs typeface="Times New Roman" panose="02020603050405020304" pitchFamily="18" charset="0"/>
                <a:sym typeface="+mn-ea"/>
              </a:rPr>
              <a:t>三级城乡生活圈</a:t>
            </a:r>
            <a:endParaRPr lang="zh-CN" altLang="en-US" sz="1600" b="0" kern="100" dirty="0">
              <a:solidFill>
                <a:srgbClr val="2D9799"/>
              </a:solidFill>
              <a:effectLst/>
              <a:cs typeface="Times New Roman" panose="02020603050405020304" pitchFamily="18" charset="0"/>
              <a:sym typeface="+mn-ea"/>
            </a:endParaRPr>
          </a:p>
        </p:txBody>
      </p:sp>
      <p:sp>
        <p:nvSpPr>
          <p:cNvPr id="11" name="文本框 10"/>
          <p:cNvSpPr txBox="1"/>
          <p:nvPr>
            <p:custDataLst>
              <p:tags r:id="rId3"/>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D9799"/>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燕尾形 17"/>
          <p:cNvSpPr/>
          <p:nvPr/>
        </p:nvSpPr>
        <p:spPr>
          <a:xfrm rot="10800000">
            <a:off x="5913120" y="241078"/>
            <a:ext cx="1176528" cy="576419"/>
          </a:xfrm>
          <a:prstGeom prst="chevron">
            <a:avLst>
              <a:gd name="adj" fmla="val 29518"/>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标题 5"/>
          <p:cNvSpPr>
            <a:spLocks noGrp="1"/>
          </p:cNvSpPr>
          <p:nvPr>
            <p:ph type="title"/>
          </p:nvPr>
        </p:nvSpPr>
        <p:spPr>
          <a:xfrm>
            <a:off x="471487" y="735318"/>
            <a:ext cx="5915025" cy="975720"/>
          </a:xfrm>
        </p:spPr>
        <p:txBody>
          <a:bodyPr/>
          <a:lstStyle/>
          <a:p>
            <a:r>
              <a:rPr lang="en-US" dirty="0">
                <a:solidFill>
                  <a:srgbClr val="2D9799"/>
                </a:solidFill>
                <a:sym typeface="+mn-ea"/>
              </a:rPr>
              <a:t>6.3 市政、水利、防灾</a:t>
            </a:r>
            <a:endParaRPr lang="en-US" dirty="0">
              <a:solidFill>
                <a:srgbClr val="2D9799"/>
              </a:solidFill>
            </a:endParaRPr>
          </a:p>
        </p:txBody>
      </p:sp>
      <p:sp>
        <p:nvSpPr>
          <p:cNvPr id="15" name="灯片编号占位符 14"/>
          <p:cNvSpPr>
            <a:spLocks noGrp="1"/>
          </p:cNvSpPr>
          <p:nvPr>
            <p:ph type="sldNum" sz="quarter" idx="12"/>
          </p:nvPr>
        </p:nvSpPr>
        <p:spPr/>
        <p:txBody>
          <a:bodyPr/>
          <a:lstStyle/>
          <a:p>
            <a:fld id="{8886FA7B-F871-4E12-A366-D771B5170A55}" type="slidenum">
              <a:rPr lang="zh-CN" altLang="en-US" smtClean="0"/>
            </a:fld>
            <a:endParaRPr lang="zh-CN" altLang="en-US" dirty="0"/>
          </a:p>
        </p:txBody>
      </p:sp>
      <p:grpSp>
        <p:nvGrpSpPr>
          <p:cNvPr id="11" name="组合 10"/>
          <p:cNvGrpSpPr/>
          <p:nvPr/>
        </p:nvGrpSpPr>
        <p:grpSpPr>
          <a:xfrm>
            <a:off x="23458" y="1467506"/>
            <a:ext cx="4210685" cy="3663950"/>
            <a:chOff x="0" y="2730"/>
            <a:chExt cx="6631" cy="5770"/>
          </a:xfrm>
        </p:grpSpPr>
        <p:grpSp>
          <p:nvGrpSpPr>
            <p:cNvPr id="13" name="组合 12"/>
            <p:cNvGrpSpPr/>
            <p:nvPr/>
          </p:nvGrpSpPr>
          <p:grpSpPr>
            <a:xfrm>
              <a:off x="0" y="2730"/>
              <a:ext cx="6426" cy="1110"/>
              <a:chOff x="0" y="3080"/>
              <a:chExt cx="6426" cy="900"/>
            </a:xfrm>
          </p:grpSpPr>
          <p:sp>
            <p:nvSpPr>
              <p:cNvPr id="16" name="右箭头 15"/>
              <p:cNvSpPr/>
              <p:nvPr/>
            </p:nvSpPr>
            <p:spPr>
              <a:xfrm>
                <a:off x="0" y="3080"/>
                <a:ext cx="6426" cy="900"/>
              </a:xfrm>
              <a:prstGeom prst="rightArrow">
                <a:avLst>
                  <a:gd name="adj1" fmla="val 50000"/>
                  <a:gd name="adj2" fmla="val 3925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57" y="3365"/>
                <a:ext cx="5797" cy="368"/>
              </a:xfrm>
              <a:prstGeom prst="rect">
                <a:avLst/>
              </a:prstGeom>
              <a:noFill/>
            </p:spPr>
            <p:txBody>
              <a:bodyPr wrap="square" rtlCol="0">
                <a:spAutoFit/>
              </a:bodyPr>
              <a:lstStyle/>
              <a:p>
                <a:pPr defTabSz="1625600">
                  <a:lnSpc>
                    <a:spcPct val="80000"/>
                  </a:lnSpc>
                  <a:spcBef>
                    <a:spcPts val="1780"/>
                  </a:spcBef>
                </a:pPr>
                <a:r>
                  <a:rPr lang="zh-CN" altLang="en-US" sz="1600" b="1" dirty="0">
                    <a:solidFill>
                      <a:schemeClr val="bg1"/>
                    </a:solidFill>
                    <a:latin typeface="微软雅黑" panose="020B0503020204020204" pitchFamily="34" charset="-122"/>
                    <a:ea typeface="微软雅黑" panose="020B0503020204020204" pitchFamily="34" charset="-122"/>
                  </a:rPr>
                  <a:t>推动市政公用及基础设施建设</a:t>
                </a:r>
                <a:endParaRPr lang="zh-CN" altLang="zh-CN" sz="1600" b="1" dirty="0">
                  <a:solidFill>
                    <a:schemeClr val="bg1"/>
                  </a:solidFill>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497" y="3602"/>
              <a:ext cx="6134" cy="4898"/>
            </a:xfrm>
            <a:prstGeom prst="rect">
              <a:avLst/>
            </a:prstGeom>
            <a:noFill/>
          </p:spPr>
          <p:txBody>
            <a:bodyPr wrap="square" rtlCol="0">
              <a:spAutoFit/>
            </a:bodyPr>
            <a:lstStyle/>
            <a:p>
              <a:pPr marL="185420" indent="-185420" defTabSz="1625600" fontAlgn="auto">
                <a:lnSpc>
                  <a:spcPct val="150000"/>
                </a:lnSpc>
                <a:spcBef>
                  <a:spcPts val="0"/>
                </a:spcBef>
                <a:buFont typeface="Arial" panose="020B0604020202020204" pitchFamily="34" charset="0"/>
                <a:buChar char="•"/>
              </a:pPr>
              <a:r>
                <a:rPr lang="zh-CN" altLang="en-US" sz="1300" b="1" kern="1100" dirty="0">
                  <a:solidFill>
                    <a:srgbClr val="C55A11"/>
                  </a:solidFill>
                  <a:latin typeface="微软雅黑" panose="020B0503020204020204" pitchFamily="34" charset="-122"/>
                  <a:ea typeface="微软雅黑" panose="020B0503020204020204" pitchFamily="34" charset="-122"/>
                </a:rPr>
                <a:t>实现城乡一体化供水，加强给水保障。</a:t>
              </a:r>
              <a:endParaRPr lang="en-US" altLang="zh-CN" sz="1300" b="1" kern="1100" dirty="0">
                <a:solidFill>
                  <a:srgbClr val="C55A11"/>
                </a:solidFill>
                <a:latin typeface="微软雅黑" panose="020B0503020204020204" pitchFamily="34" charset="-122"/>
                <a:ea typeface="微软雅黑" panose="020B0503020204020204" pitchFamily="34" charset="-122"/>
              </a:endParaRPr>
            </a:p>
            <a:p>
              <a:pPr marL="185420" indent="-185420" defTabSz="1625600" fontAlgn="auto">
                <a:lnSpc>
                  <a:spcPct val="150000"/>
                </a:lnSpc>
                <a:spcBef>
                  <a:spcPts val="0"/>
                </a:spcBef>
                <a:buFont typeface="Arial" panose="020B0604020202020204" pitchFamily="34" charset="0"/>
                <a:buChar char="•"/>
              </a:pPr>
              <a:r>
                <a:rPr lang="zh-CN" altLang="en-US" sz="1300" b="1" kern="1100" dirty="0">
                  <a:solidFill>
                    <a:srgbClr val="C55A11"/>
                  </a:solidFill>
                  <a:latin typeface="微软雅黑" panose="020B0503020204020204" pitchFamily="34" charset="-122"/>
                  <a:ea typeface="微软雅黑" panose="020B0503020204020204" pitchFamily="34" charset="-122"/>
                </a:rPr>
                <a:t>加快污水处理设施建设，提高污水处理标准。</a:t>
              </a:r>
              <a:endParaRPr lang="en-US" altLang="zh-CN" sz="1300" b="1" kern="1100" dirty="0">
                <a:solidFill>
                  <a:srgbClr val="C55A11"/>
                </a:solidFill>
                <a:latin typeface="微软雅黑" panose="020B0503020204020204" pitchFamily="34" charset="-122"/>
                <a:ea typeface="微软雅黑" panose="020B0503020204020204" pitchFamily="34" charset="-122"/>
              </a:endParaRPr>
            </a:p>
            <a:p>
              <a:pPr marL="185420" indent="-185420" defTabSz="1625600" fontAlgn="auto">
                <a:lnSpc>
                  <a:spcPct val="150000"/>
                </a:lnSpc>
                <a:spcBef>
                  <a:spcPts val="0"/>
                </a:spcBef>
                <a:buFont typeface="Arial" panose="020B0604020202020204" pitchFamily="34" charset="0"/>
                <a:buChar char="•"/>
              </a:pPr>
              <a:r>
                <a:rPr lang="zh-CN" altLang="en-US" sz="1300" b="1" kern="1100" dirty="0">
                  <a:solidFill>
                    <a:srgbClr val="C55A11"/>
                  </a:solidFill>
                  <a:latin typeface="微软雅黑" panose="020B0503020204020204" pitchFamily="34" charset="-122"/>
                  <a:ea typeface="微软雅黑" panose="020B0503020204020204" pitchFamily="34" charset="-122"/>
                </a:rPr>
                <a:t>畅通雨水排放，加强水系综合治理。</a:t>
              </a:r>
              <a:endParaRPr lang="en-US" altLang="zh-CN" sz="1300" b="1" kern="1100" dirty="0">
                <a:solidFill>
                  <a:srgbClr val="C55A11"/>
                </a:solidFill>
                <a:latin typeface="微软雅黑" panose="020B0503020204020204" pitchFamily="34" charset="-122"/>
                <a:ea typeface="微软雅黑" panose="020B0503020204020204" pitchFamily="34" charset="-122"/>
              </a:endParaRPr>
            </a:p>
            <a:p>
              <a:pPr marL="185420" indent="-185420" defTabSz="1625600" fontAlgn="auto">
                <a:lnSpc>
                  <a:spcPct val="150000"/>
                </a:lnSpc>
                <a:spcBef>
                  <a:spcPts val="0"/>
                </a:spcBef>
                <a:buFont typeface="Arial" panose="020B0604020202020204" pitchFamily="34" charset="0"/>
                <a:buChar char="•"/>
              </a:pPr>
              <a:r>
                <a:rPr lang="zh-CN" altLang="en-US" sz="1300" b="1" kern="1100" dirty="0">
                  <a:solidFill>
                    <a:srgbClr val="C55A11"/>
                  </a:solidFill>
                  <a:latin typeface="微软雅黑" panose="020B0503020204020204" pitchFamily="34" charset="-122"/>
                  <a:ea typeface="微软雅黑" panose="020B0503020204020204" pitchFamily="34" charset="-122"/>
                </a:rPr>
                <a:t>加快电力设施建设，提升电力保障能力。</a:t>
              </a:r>
              <a:endParaRPr lang="en-US" altLang="zh-CN" sz="1300" b="1" kern="1100" dirty="0">
                <a:solidFill>
                  <a:srgbClr val="C55A11"/>
                </a:solidFill>
                <a:latin typeface="微软雅黑" panose="020B0503020204020204" pitchFamily="34" charset="-122"/>
                <a:ea typeface="微软雅黑" panose="020B0503020204020204" pitchFamily="34" charset="-122"/>
              </a:endParaRPr>
            </a:p>
            <a:p>
              <a:pPr marL="185420" indent="-185420" defTabSz="1625600" fontAlgn="auto">
                <a:lnSpc>
                  <a:spcPct val="150000"/>
                </a:lnSpc>
                <a:spcBef>
                  <a:spcPts val="0"/>
                </a:spcBef>
                <a:buFont typeface="Arial" panose="020B0604020202020204" pitchFamily="34" charset="0"/>
                <a:buChar char="•"/>
              </a:pPr>
              <a:r>
                <a:rPr lang="zh-CN" altLang="en-US" sz="1300" b="1" kern="1100" dirty="0">
                  <a:solidFill>
                    <a:srgbClr val="C55A11"/>
                  </a:solidFill>
                  <a:latin typeface="微软雅黑" panose="020B0503020204020204" pitchFamily="34" charset="-122"/>
                  <a:ea typeface="微软雅黑" panose="020B0503020204020204" pitchFamily="34" charset="-122"/>
                </a:rPr>
                <a:t>加强天然气供气管网建设，提高燃气供应普及率。</a:t>
              </a:r>
              <a:endParaRPr lang="en-US" altLang="zh-CN" sz="1300" b="1" kern="1100" dirty="0">
                <a:solidFill>
                  <a:srgbClr val="C55A11"/>
                </a:solidFill>
                <a:latin typeface="微软雅黑" panose="020B0503020204020204" pitchFamily="34" charset="-122"/>
                <a:ea typeface="微软雅黑" panose="020B0503020204020204" pitchFamily="34" charset="-122"/>
              </a:endParaRPr>
            </a:p>
            <a:p>
              <a:pPr marL="185420" indent="-185420" defTabSz="1625600" fontAlgn="auto">
                <a:lnSpc>
                  <a:spcPct val="150000"/>
                </a:lnSpc>
                <a:spcBef>
                  <a:spcPts val="0"/>
                </a:spcBef>
                <a:buFont typeface="Arial" panose="020B0604020202020204" pitchFamily="34" charset="0"/>
                <a:buChar char="•"/>
              </a:pPr>
              <a:r>
                <a:rPr lang="zh-CN" altLang="en-US" sz="1300" b="1" kern="1100" dirty="0">
                  <a:solidFill>
                    <a:srgbClr val="C55A11"/>
                  </a:solidFill>
                  <a:latin typeface="微软雅黑" panose="020B0503020204020204" pitchFamily="34" charset="-122"/>
                  <a:ea typeface="微软雅黑" panose="020B0503020204020204" pitchFamily="34" charset="-122"/>
                </a:rPr>
                <a:t>完善镇村环卫基础设施建设，推进垃圾分类资源化处理。</a:t>
              </a:r>
              <a:endParaRPr lang="en-US" altLang="zh-CN" sz="1300" b="1" kern="1100" dirty="0">
                <a:solidFill>
                  <a:srgbClr val="C55A11"/>
                </a:solidFill>
                <a:latin typeface="微软雅黑" panose="020B0503020204020204" pitchFamily="34" charset="-122"/>
                <a:ea typeface="微软雅黑" panose="020B0503020204020204" pitchFamily="34" charset="-122"/>
              </a:endParaRPr>
            </a:p>
            <a:p>
              <a:pPr marL="185420" indent="-185420" defTabSz="1625600" fontAlgn="auto">
                <a:lnSpc>
                  <a:spcPct val="150000"/>
                </a:lnSpc>
                <a:spcBef>
                  <a:spcPts val="0"/>
                </a:spcBef>
                <a:buFont typeface="Arial" panose="020B0604020202020204" pitchFamily="34" charset="0"/>
                <a:buChar char="•"/>
              </a:pPr>
              <a:r>
                <a:rPr lang="zh-CN" altLang="en-US" sz="1300" b="1" kern="1100" dirty="0">
                  <a:solidFill>
                    <a:srgbClr val="C55A11"/>
                  </a:solidFill>
                  <a:latin typeface="微软雅黑" panose="020B0503020204020204" pitchFamily="34" charset="-122"/>
                  <a:ea typeface="微软雅黑" panose="020B0503020204020204" pitchFamily="34" charset="-122"/>
                </a:rPr>
                <a:t>适度超前建设“集约化”通信设施，促进“数字乡村”建设。</a:t>
              </a:r>
              <a:endParaRPr lang="en-US" altLang="zh-CN" sz="1300" b="1" kern="1100" dirty="0">
                <a:solidFill>
                  <a:srgbClr val="C55A11"/>
                </a:solidFill>
                <a:latin typeface="微软雅黑" panose="020B0503020204020204" pitchFamily="34" charset="-122"/>
                <a:ea typeface="微软雅黑" panose="020B0503020204020204" pitchFamily="34" charset="-122"/>
              </a:endParaRPr>
            </a:p>
            <a:p>
              <a:pPr marL="185420" indent="-185420" defTabSz="1625600" fontAlgn="auto">
                <a:lnSpc>
                  <a:spcPct val="150000"/>
                </a:lnSpc>
                <a:spcBef>
                  <a:spcPts val="0"/>
                </a:spcBef>
                <a:buFont typeface="Arial" panose="020B0604020202020204" pitchFamily="34" charset="0"/>
                <a:buChar char="•"/>
              </a:pPr>
              <a:endParaRPr lang="en-US" altLang="zh-CN" sz="1400" b="1" kern="1100" dirty="0">
                <a:solidFill>
                  <a:srgbClr val="C55A1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23458" y="4752152"/>
            <a:ext cx="4210685" cy="2781300"/>
            <a:chOff x="0" y="6497"/>
            <a:chExt cx="6631" cy="4380"/>
          </a:xfrm>
        </p:grpSpPr>
        <p:grpSp>
          <p:nvGrpSpPr>
            <p:cNvPr id="20" name="组合 19"/>
            <p:cNvGrpSpPr/>
            <p:nvPr/>
          </p:nvGrpSpPr>
          <p:grpSpPr>
            <a:xfrm>
              <a:off x="0" y="6497"/>
              <a:ext cx="6255" cy="1064"/>
              <a:chOff x="0" y="6781"/>
              <a:chExt cx="6255" cy="863"/>
            </a:xfrm>
          </p:grpSpPr>
          <p:sp>
            <p:nvSpPr>
              <p:cNvPr id="22" name="右箭头 21"/>
              <p:cNvSpPr/>
              <p:nvPr/>
            </p:nvSpPr>
            <p:spPr>
              <a:xfrm>
                <a:off x="0" y="6781"/>
                <a:ext cx="6255" cy="863"/>
              </a:xfrm>
              <a:prstGeom prst="rightArrow">
                <a:avLst>
                  <a:gd name="adj1" fmla="val 50000"/>
                  <a:gd name="adj2" fmla="val 39258"/>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618" y="7040"/>
                <a:ext cx="5253" cy="368"/>
              </a:xfrm>
              <a:prstGeom prst="rect">
                <a:avLst/>
              </a:prstGeom>
              <a:noFill/>
            </p:spPr>
            <p:txBody>
              <a:bodyPr wrap="square" rtlCol="0">
                <a:spAutoFit/>
              </a:bodyPr>
              <a:lstStyle/>
              <a:p>
                <a:pPr defTabSz="1625600">
                  <a:lnSpc>
                    <a:spcPct val="80000"/>
                  </a:lnSpc>
                  <a:spcBef>
                    <a:spcPts val="1780"/>
                  </a:spcBef>
                </a:pPr>
                <a:r>
                  <a:rPr lang="zh-CN" altLang="en-US" sz="1600" b="1" dirty="0">
                    <a:solidFill>
                      <a:schemeClr val="bg1"/>
                    </a:solidFill>
                    <a:latin typeface="微软雅黑" panose="020B0503020204020204" pitchFamily="34" charset="-122"/>
                    <a:ea typeface="微软雅黑" panose="020B0503020204020204" pitchFamily="34" charset="-122"/>
                  </a:rPr>
                  <a:t>加强水利设施建设</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457" y="7269"/>
              <a:ext cx="6174" cy="3608"/>
            </a:xfrm>
            <a:prstGeom prst="rect">
              <a:avLst/>
            </a:prstGeom>
            <a:noFill/>
          </p:spPr>
          <p:txBody>
            <a:bodyPr wrap="square" rtlCol="0">
              <a:noAutofit/>
            </a:bodyPr>
            <a:lstStyle/>
            <a:p>
              <a:pPr marL="176530" indent="-176530" defTabSz="1625600" fontAlgn="auto">
                <a:lnSpc>
                  <a:spcPct val="150000"/>
                </a:lnSpc>
                <a:spcBef>
                  <a:spcPts val="0"/>
                </a:spcBef>
                <a:buFont typeface="Arial" panose="020B0604020202020204" pitchFamily="34" charset="0"/>
                <a:buChar char="•"/>
              </a:pPr>
              <a:r>
                <a:rPr lang="zh-CN" altLang="en-US" sz="1300" b="1" kern="1100" dirty="0">
                  <a:solidFill>
                    <a:srgbClr val="BF9000"/>
                  </a:solidFill>
                  <a:latin typeface="微软雅黑" panose="020B0503020204020204" pitchFamily="34" charset="-122"/>
                  <a:ea typeface="微软雅黑" panose="020B0503020204020204" pitchFamily="34" charset="-122"/>
                </a:rPr>
                <a:t>北淝河下游南岸防洪标准达到</a:t>
              </a:r>
              <a:r>
                <a:rPr lang="en-US" altLang="zh-CN" sz="1300" b="1" kern="1100" dirty="0">
                  <a:solidFill>
                    <a:srgbClr val="BF9000"/>
                  </a:solidFill>
                  <a:latin typeface="微软雅黑" panose="020B0503020204020204" pitchFamily="34" charset="-122"/>
                  <a:ea typeface="微软雅黑" panose="020B0503020204020204" pitchFamily="34" charset="-122"/>
                </a:rPr>
                <a:t>100</a:t>
              </a:r>
              <a:r>
                <a:rPr lang="zh-CN" altLang="en-US" sz="1300" b="1" kern="1100" dirty="0">
                  <a:solidFill>
                    <a:srgbClr val="BF9000"/>
                  </a:solidFill>
                  <a:latin typeface="微软雅黑" panose="020B0503020204020204" pitchFamily="34" charset="-122"/>
                  <a:ea typeface="微软雅黑" panose="020B0503020204020204" pitchFamily="34" charset="-122"/>
                </a:rPr>
                <a:t>年一遇；</a:t>
              </a:r>
              <a:endParaRPr lang="zh-CN" altLang="en-US" sz="1300" b="1" kern="1100" dirty="0">
                <a:solidFill>
                  <a:srgbClr val="BF9000"/>
                </a:solidFill>
                <a:latin typeface="微软雅黑" panose="020B0503020204020204" pitchFamily="34" charset="-122"/>
                <a:ea typeface="微软雅黑" panose="020B0503020204020204" pitchFamily="34" charset="-122"/>
              </a:endParaRPr>
            </a:p>
            <a:p>
              <a:pPr marL="176530" indent="-176530" defTabSz="1625600" fontAlgn="auto">
                <a:lnSpc>
                  <a:spcPct val="150000"/>
                </a:lnSpc>
                <a:spcBef>
                  <a:spcPts val="0"/>
                </a:spcBef>
                <a:buFont typeface="Arial" panose="020B0604020202020204" pitchFamily="34" charset="0"/>
                <a:buChar char="•"/>
              </a:pPr>
              <a:r>
                <a:rPr lang="zh-CN" altLang="en-US" sz="1300" b="1" kern="1100" dirty="0">
                  <a:solidFill>
                    <a:srgbClr val="BF9000"/>
                  </a:solidFill>
                  <a:latin typeface="微软雅黑" panose="020B0503020204020204" pitchFamily="34" charset="-122"/>
                  <a:ea typeface="微软雅黑" panose="020B0503020204020204" pitchFamily="34" charset="-122"/>
                </a:rPr>
                <a:t>北淝河北岸防洪标准达到</a:t>
              </a:r>
              <a:r>
                <a:rPr lang="en-US" altLang="zh-CN" sz="1300" b="1" kern="1100" dirty="0">
                  <a:solidFill>
                    <a:srgbClr val="BF9000"/>
                  </a:solidFill>
                  <a:latin typeface="微软雅黑" panose="020B0503020204020204" pitchFamily="34" charset="-122"/>
                  <a:ea typeface="微软雅黑" panose="020B0503020204020204" pitchFamily="34" charset="-122"/>
                </a:rPr>
                <a:t>50</a:t>
              </a:r>
              <a:r>
                <a:rPr lang="zh-CN" altLang="en-US" sz="1300" b="1" kern="1100" dirty="0">
                  <a:solidFill>
                    <a:srgbClr val="BF9000"/>
                  </a:solidFill>
                  <a:latin typeface="微软雅黑" panose="020B0503020204020204" pitchFamily="34" charset="-122"/>
                  <a:ea typeface="微软雅黑" panose="020B0503020204020204" pitchFamily="34" charset="-122"/>
                </a:rPr>
                <a:t>年一遇；</a:t>
              </a:r>
              <a:endParaRPr lang="zh-CN" altLang="en-US" sz="1300" b="1" kern="1100" dirty="0">
                <a:solidFill>
                  <a:srgbClr val="BF9000"/>
                </a:solidFill>
                <a:latin typeface="微软雅黑" panose="020B0503020204020204" pitchFamily="34" charset="-122"/>
                <a:ea typeface="微软雅黑" panose="020B0503020204020204" pitchFamily="34" charset="-122"/>
              </a:endParaRPr>
            </a:p>
            <a:p>
              <a:pPr marL="176530" indent="-176530" defTabSz="1625600" fontAlgn="auto">
                <a:lnSpc>
                  <a:spcPct val="150000"/>
                </a:lnSpc>
                <a:spcBef>
                  <a:spcPts val="0"/>
                </a:spcBef>
                <a:buFont typeface="Arial" panose="020B0604020202020204" pitchFamily="34" charset="0"/>
                <a:buChar char="•"/>
              </a:pPr>
              <a:r>
                <a:rPr lang="zh-CN" altLang="en-US" sz="1300" b="1" kern="1100" dirty="0">
                  <a:solidFill>
                    <a:srgbClr val="BF9000"/>
                  </a:solidFill>
                  <a:latin typeface="微软雅黑" panose="020B0503020204020204" pitchFamily="34" charset="-122"/>
                  <a:ea typeface="微软雅黑" panose="020B0503020204020204" pitchFamily="34" charset="-122"/>
                </a:rPr>
                <a:t>曹老集圩设计防洪标准达到</a:t>
              </a:r>
              <a:r>
                <a:rPr lang="en-US" altLang="zh-CN" sz="1300" b="1" kern="1100" dirty="0">
                  <a:solidFill>
                    <a:srgbClr val="BF9000"/>
                  </a:solidFill>
                  <a:latin typeface="微软雅黑" panose="020B0503020204020204" pitchFamily="34" charset="-122"/>
                  <a:ea typeface="微软雅黑" panose="020B0503020204020204" pitchFamily="34" charset="-122"/>
                </a:rPr>
                <a:t>20</a:t>
              </a:r>
              <a:r>
                <a:rPr lang="zh-CN" altLang="en-US" sz="1300" b="1" kern="1100" dirty="0">
                  <a:solidFill>
                    <a:srgbClr val="BF9000"/>
                  </a:solidFill>
                  <a:latin typeface="微软雅黑" panose="020B0503020204020204" pitchFamily="34" charset="-122"/>
                  <a:ea typeface="微软雅黑" panose="020B0503020204020204" pitchFamily="34" charset="-122"/>
                </a:rPr>
                <a:t>年一遇；</a:t>
              </a:r>
              <a:endParaRPr lang="zh-CN" altLang="en-US" sz="1300" b="1" kern="1100" dirty="0">
                <a:solidFill>
                  <a:srgbClr val="BF9000"/>
                </a:solidFill>
                <a:latin typeface="微软雅黑" panose="020B0503020204020204" pitchFamily="34" charset="-122"/>
                <a:ea typeface="微软雅黑" panose="020B0503020204020204" pitchFamily="34" charset="-122"/>
              </a:endParaRPr>
            </a:p>
            <a:p>
              <a:pPr marL="176530" indent="-176530" defTabSz="1625600" fontAlgn="auto">
                <a:lnSpc>
                  <a:spcPct val="150000"/>
                </a:lnSpc>
                <a:spcBef>
                  <a:spcPts val="0"/>
                </a:spcBef>
                <a:buFont typeface="Arial" panose="020B0604020202020204" pitchFamily="34" charset="0"/>
                <a:buChar char="•"/>
              </a:pPr>
              <a:r>
                <a:rPr lang="zh-CN" altLang="en-US" sz="1300" b="1" kern="1100" dirty="0">
                  <a:solidFill>
                    <a:srgbClr val="BF9000"/>
                  </a:solidFill>
                  <a:latin typeface="微软雅黑" panose="020B0503020204020204" pitchFamily="34" charset="-122"/>
                  <a:ea typeface="微软雅黑" panose="020B0503020204020204" pitchFamily="34" charset="-122"/>
                </a:rPr>
                <a:t>镇政府驻地排涝标准达到</a:t>
              </a:r>
              <a:r>
                <a:rPr lang="en-US" altLang="zh-CN" sz="1300" b="1" kern="1100" dirty="0">
                  <a:solidFill>
                    <a:srgbClr val="BF9000"/>
                  </a:solidFill>
                  <a:latin typeface="微软雅黑" panose="020B0503020204020204" pitchFamily="34" charset="-122"/>
                  <a:ea typeface="微软雅黑" panose="020B0503020204020204" pitchFamily="34" charset="-122"/>
                </a:rPr>
                <a:t>20</a:t>
              </a:r>
              <a:r>
                <a:rPr lang="zh-CN" altLang="en-US" sz="1300" b="1" kern="1100" dirty="0">
                  <a:solidFill>
                    <a:srgbClr val="BF9000"/>
                  </a:solidFill>
                  <a:latin typeface="微软雅黑" panose="020B0503020204020204" pitchFamily="34" charset="-122"/>
                  <a:ea typeface="微软雅黑" panose="020B0503020204020204" pitchFamily="34" charset="-122"/>
                </a:rPr>
                <a:t>年一遇，远期达到</a:t>
              </a:r>
              <a:r>
                <a:rPr lang="en-US" altLang="zh-CN" sz="1300" b="1" kern="1100" dirty="0">
                  <a:solidFill>
                    <a:srgbClr val="BF9000"/>
                  </a:solidFill>
                  <a:latin typeface="微软雅黑" panose="020B0503020204020204" pitchFamily="34" charset="-122"/>
                  <a:ea typeface="微软雅黑" panose="020B0503020204020204" pitchFamily="34" charset="-122"/>
                </a:rPr>
                <a:t>50</a:t>
              </a:r>
              <a:r>
                <a:rPr lang="zh-CN" altLang="en-US" sz="1300" b="1" kern="1100" dirty="0">
                  <a:solidFill>
                    <a:srgbClr val="BF9000"/>
                  </a:solidFill>
                  <a:latin typeface="微软雅黑" panose="020B0503020204020204" pitchFamily="34" charset="-122"/>
                  <a:ea typeface="微软雅黑" panose="020B0503020204020204" pitchFamily="34" charset="-122"/>
                </a:rPr>
                <a:t>年一遇；</a:t>
              </a:r>
              <a:endParaRPr lang="zh-CN" altLang="en-US" sz="1300" b="1" kern="1100" dirty="0">
                <a:solidFill>
                  <a:srgbClr val="BF9000"/>
                </a:solidFill>
                <a:latin typeface="微软雅黑" panose="020B0503020204020204" pitchFamily="34" charset="-122"/>
                <a:ea typeface="微软雅黑" panose="020B0503020204020204" pitchFamily="34" charset="-122"/>
              </a:endParaRPr>
            </a:p>
            <a:p>
              <a:pPr marL="176530" indent="-176530" defTabSz="1625600" fontAlgn="auto">
                <a:lnSpc>
                  <a:spcPct val="150000"/>
                </a:lnSpc>
                <a:spcBef>
                  <a:spcPts val="0"/>
                </a:spcBef>
                <a:buFont typeface="Arial" panose="020B0604020202020204" pitchFamily="34" charset="0"/>
                <a:buChar char="•"/>
              </a:pPr>
              <a:r>
                <a:rPr lang="zh-CN" altLang="en-US" sz="1300" b="1" kern="1100" dirty="0">
                  <a:solidFill>
                    <a:srgbClr val="BF9000"/>
                  </a:solidFill>
                  <a:latin typeface="微软雅黑" panose="020B0503020204020204" pitchFamily="34" charset="-122"/>
                  <a:ea typeface="微软雅黑" panose="020B0503020204020204" pitchFamily="34" charset="-122"/>
                </a:rPr>
                <a:t>中心村防洪标准为</a:t>
              </a:r>
              <a:r>
                <a:rPr lang="en-US" altLang="zh-CN" sz="1300" b="1" kern="1100" dirty="0">
                  <a:solidFill>
                    <a:srgbClr val="BF9000"/>
                  </a:solidFill>
                  <a:latin typeface="微软雅黑" panose="020B0503020204020204" pitchFamily="34" charset="-122"/>
                  <a:ea typeface="微软雅黑" panose="020B0503020204020204" pitchFamily="34" charset="-122"/>
                </a:rPr>
                <a:t>20</a:t>
              </a:r>
              <a:r>
                <a:rPr lang="zh-CN" altLang="en-US" sz="1300" b="1" kern="1100" dirty="0">
                  <a:solidFill>
                    <a:srgbClr val="BF9000"/>
                  </a:solidFill>
                  <a:latin typeface="微软雅黑" panose="020B0503020204020204" pitchFamily="34" charset="-122"/>
                  <a:ea typeface="微软雅黑" panose="020B0503020204020204" pitchFamily="34" charset="-122"/>
                </a:rPr>
                <a:t>年一遇防洪标准加固堤防；</a:t>
              </a:r>
              <a:endParaRPr lang="zh-CN" altLang="en-US" sz="1300" b="1" kern="1100" dirty="0">
                <a:solidFill>
                  <a:srgbClr val="BF9000"/>
                </a:solidFill>
                <a:latin typeface="微软雅黑" panose="020B0503020204020204" pitchFamily="34" charset="-122"/>
                <a:ea typeface="微软雅黑" panose="020B0503020204020204" pitchFamily="34" charset="-122"/>
              </a:endParaRPr>
            </a:p>
            <a:p>
              <a:pPr marL="176530" indent="-176530" defTabSz="1625600" fontAlgn="auto">
                <a:lnSpc>
                  <a:spcPct val="150000"/>
                </a:lnSpc>
                <a:spcBef>
                  <a:spcPts val="0"/>
                </a:spcBef>
                <a:buFont typeface="Arial" panose="020B0604020202020204" pitchFamily="34" charset="0"/>
                <a:buChar char="•"/>
              </a:pPr>
              <a:r>
                <a:rPr lang="zh-CN" altLang="en-US" sz="1300" b="1" kern="1100" dirty="0">
                  <a:solidFill>
                    <a:srgbClr val="BF9000"/>
                  </a:solidFill>
                  <a:latin typeface="微软雅黑" panose="020B0503020204020204" pitchFamily="34" charset="-122"/>
                  <a:ea typeface="微软雅黑" panose="020B0503020204020204" pitchFamily="34" charset="-122"/>
                </a:rPr>
                <a:t>高标准农田除涝标准达到农田</a:t>
              </a:r>
              <a:r>
                <a:rPr lang="en-US" altLang="zh-CN" sz="1300" b="1" kern="1100" dirty="0">
                  <a:solidFill>
                    <a:srgbClr val="BF9000"/>
                  </a:solidFill>
                  <a:latin typeface="微软雅黑" panose="020B0503020204020204" pitchFamily="34" charset="-122"/>
                  <a:ea typeface="微软雅黑" panose="020B0503020204020204" pitchFamily="34" charset="-122"/>
                </a:rPr>
                <a:t>10</a:t>
              </a:r>
              <a:r>
                <a:rPr lang="zh-CN" altLang="en-US" sz="1300" b="1" kern="1100" dirty="0">
                  <a:solidFill>
                    <a:srgbClr val="BF9000"/>
                  </a:solidFill>
                  <a:latin typeface="微软雅黑" panose="020B0503020204020204" pitchFamily="34" charset="-122"/>
                  <a:ea typeface="微软雅黑" panose="020B0503020204020204" pitchFamily="34" charset="-122"/>
                </a:rPr>
                <a:t>年一遇。</a:t>
              </a:r>
              <a:endParaRPr lang="zh-CN" altLang="en-US" sz="1300" b="1" kern="1100" dirty="0">
                <a:solidFill>
                  <a:srgbClr val="BF9000"/>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23458" y="7295391"/>
            <a:ext cx="4080510" cy="2403475"/>
            <a:chOff x="0" y="10241"/>
            <a:chExt cx="6426" cy="3785"/>
          </a:xfrm>
        </p:grpSpPr>
        <p:grpSp>
          <p:nvGrpSpPr>
            <p:cNvPr id="25" name="组合 24"/>
            <p:cNvGrpSpPr/>
            <p:nvPr/>
          </p:nvGrpSpPr>
          <p:grpSpPr>
            <a:xfrm>
              <a:off x="0" y="10241"/>
              <a:ext cx="6426" cy="1068"/>
              <a:chOff x="0" y="10658"/>
              <a:chExt cx="5376" cy="865"/>
            </a:xfrm>
          </p:grpSpPr>
          <p:sp>
            <p:nvSpPr>
              <p:cNvPr id="27" name="右箭头 26"/>
              <p:cNvSpPr/>
              <p:nvPr/>
            </p:nvSpPr>
            <p:spPr>
              <a:xfrm>
                <a:off x="0" y="10658"/>
                <a:ext cx="5376" cy="865"/>
              </a:xfrm>
              <a:prstGeom prst="rightArrow">
                <a:avLst>
                  <a:gd name="adj1" fmla="val 50000"/>
                  <a:gd name="adj2" fmla="val 3925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841" y="10902"/>
                <a:ext cx="3991" cy="368"/>
              </a:xfrm>
              <a:prstGeom prst="rect">
                <a:avLst/>
              </a:prstGeom>
              <a:noFill/>
            </p:spPr>
            <p:txBody>
              <a:bodyPr wrap="square" rtlCol="0">
                <a:spAutoFit/>
              </a:bodyPr>
              <a:lstStyle/>
              <a:p>
                <a:pPr defTabSz="1625600">
                  <a:lnSpc>
                    <a:spcPct val="80000"/>
                  </a:lnSpc>
                  <a:spcBef>
                    <a:spcPts val="1780"/>
                  </a:spcBef>
                </a:pPr>
                <a:r>
                  <a:rPr lang="zh-CN" altLang="en-US" sz="1600" b="1" dirty="0">
                    <a:solidFill>
                      <a:schemeClr val="bg1"/>
                    </a:solidFill>
                    <a:latin typeface="微软雅黑" panose="020B0503020204020204" pitchFamily="34" charset="-122"/>
                    <a:ea typeface="微软雅黑" panose="020B0503020204020204" pitchFamily="34" charset="-122"/>
                  </a:rPr>
                  <a:t>提升安全韧性与防灾能力</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sp>
          <p:nvSpPr>
            <p:cNvPr id="26" name="文本框 25"/>
            <p:cNvSpPr txBox="1"/>
            <p:nvPr/>
          </p:nvSpPr>
          <p:spPr>
            <a:xfrm>
              <a:off x="458" y="10995"/>
              <a:ext cx="5968" cy="3031"/>
            </a:xfrm>
            <a:prstGeom prst="rect">
              <a:avLst/>
            </a:prstGeom>
            <a:noFill/>
          </p:spPr>
          <p:txBody>
            <a:bodyPr wrap="square" rtlCol="0">
              <a:noAutofit/>
            </a:bodyPr>
            <a:lstStyle/>
            <a:p>
              <a:pPr marL="175895" lvl="0" indent="-175895" fontAlgn="auto">
                <a:lnSpc>
                  <a:spcPct val="150000"/>
                </a:lnSpc>
                <a:buFont typeface="Arial" panose="020B0604020202020204" pitchFamily="34" charset="0"/>
                <a:buChar char="•"/>
              </a:pPr>
              <a:r>
                <a:rPr lang="zh-CN" altLang="en-US" sz="1300" b="1" kern="1100" dirty="0">
                  <a:solidFill>
                    <a:srgbClr val="548235"/>
                  </a:solidFill>
                  <a:latin typeface="微软雅黑" panose="020B0503020204020204" pitchFamily="34" charset="-122"/>
                  <a:ea typeface="微软雅黑" panose="020B0503020204020204" pitchFamily="34" charset="-122"/>
                </a:rPr>
                <a:t>基本建成镇政府驻地</a:t>
              </a:r>
              <a:r>
                <a:rPr lang="en-US" altLang="zh-CN" sz="1300" b="1" kern="1100" dirty="0">
                  <a:solidFill>
                    <a:srgbClr val="548235"/>
                  </a:solidFill>
                  <a:latin typeface="微软雅黑" panose="020B0503020204020204" pitchFamily="34" charset="-122"/>
                  <a:ea typeface="微软雅黑" panose="020B0503020204020204" pitchFamily="34" charset="-122"/>
                </a:rPr>
                <a:t>1</a:t>
              </a:r>
              <a:r>
                <a:rPr lang="zh-CN" altLang="en-US" sz="1300" b="1" kern="1100" dirty="0">
                  <a:solidFill>
                    <a:srgbClr val="548235"/>
                  </a:solidFill>
                  <a:latin typeface="微软雅黑" panose="020B0503020204020204" pitchFamily="34" charset="-122"/>
                  <a:ea typeface="微软雅黑" panose="020B0503020204020204" pitchFamily="34" charset="-122"/>
                </a:rPr>
                <a:t>座消防站为主力，各中心村微型消防站及应急分队为辅助的“主辅”基层应急力量体系。</a:t>
              </a:r>
              <a:endParaRPr lang="en-US" altLang="zh-CN" sz="1300" b="1" kern="1100" dirty="0">
                <a:solidFill>
                  <a:srgbClr val="548235"/>
                </a:solidFill>
                <a:latin typeface="微软雅黑" panose="020B0503020204020204" pitchFamily="34" charset="-122"/>
                <a:ea typeface="微软雅黑" panose="020B0503020204020204" pitchFamily="34" charset="-122"/>
              </a:endParaRPr>
            </a:p>
            <a:p>
              <a:pPr marL="175895" lvl="0" indent="-175895" fontAlgn="auto">
                <a:lnSpc>
                  <a:spcPct val="150000"/>
                </a:lnSpc>
                <a:buFont typeface="Arial" panose="020B0604020202020204" pitchFamily="34" charset="0"/>
                <a:buChar char="•"/>
              </a:pPr>
              <a:r>
                <a:rPr lang="zh-CN" altLang="en-US" sz="1300" b="1" kern="1100" dirty="0">
                  <a:solidFill>
                    <a:srgbClr val="548235"/>
                  </a:solidFill>
                  <a:latin typeface="微软雅黑" panose="020B0503020204020204" pitchFamily="34" charset="-122"/>
                  <a:ea typeface="微软雅黑" panose="020B0503020204020204" pitchFamily="34" charset="-122"/>
                </a:rPr>
                <a:t>曹老集镇抗震烈度按</a:t>
              </a:r>
              <a:r>
                <a:rPr lang="en-US" altLang="zh-CN" sz="1300" b="1" kern="1100" dirty="0">
                  <a:solidFill>
                    <a:srgbClr val="548235"/>
                  </a:solidFill>
                  <a:latin typeface="微软雅黑" panose="020B0503020204020204" pitchFamily="34" charset="-122"/>
                  <a:ea typeface="微软雅黑" panose="020B0503020204020204" pitchFamily="34" charset="-122"/>
                </a:rPr>
                <a:t>Ⅶ</a:t>
              </a:r>
              <a:r>
                <a:rPr lang="zh-CN" altLang="en-US" sz="1300" b="1" kern="1100" dirty="0">
                  <a:solidFill>
                    <a:srgbClr val="548235"/>
                  </a:solidFill>
                  <a:latin typeface="微软雅黑" panose="020B0503020204020204" pitchFamily="34" charset="-122"/>
                  <a:ea typeface="微软雅黑" panose="020B0503020204020204" pitchFamily="34" charset="-122"/>
                </a:rPr>
                <a:t>度设防。</a:t>
              </a:r>
              <a:endParaRPr lang="zh-CN" altLang="en-US" sz="1300" b="1" kern="1100" dirty="0">
                <a:solidFill>
                  <a:srgbClr val="548235"/>
                </a:solidFill>
                <a:latin typeface="微软雅黑" panose="020B0503020204020204" pitchFamily="34" charset="-122"/>
                <a:ea typeface="微软雅黑" panose="020B0503020204020204" pitchFamily="34" charset="-122"/>
              </a:endParaRPr>
            </a:p>
            <a:p>
              <a:pPr marL="175895" lvl="0" indent="-175895" fontAlgn="auto">
                <a:lnSpc>
                  <a:spcPct val="150000"/>
                </a:lnSpc>
                <a:buFont typeface="Arial" panose="020B0604020202020204" pitchFamily="34" charset="0"/>
                <a:buChar char="•"/>
              </a:pPr>
              <a:r>
                <a:rPr lang="zh-CN" altLang="en-US" sz="1300" b="1" kern="1100" dirty="0">
                  <a:solidFill>
                    <a:srgbClr val="548235"/>
                  </a:solidFill>
                  <a:latin typeface="微软雅黑" panose="020B0503020204020204" pitchFamily="34" charset="-122"/>
                  <a:ea typeface="微软雅黑" panose="020B0503020204020204" pitchFamily="34" charset="-122"/>
                </a:rPr>
                <a:t>完善人防工程设施建设。镇政府驻地人均人防工程有效面积为</a:t>
              </a:r>
              <a:r>
                <a:rPr lang="en-US" altLang="zh-CN" sz="1300" b="1" kern="1100" dirty="0">
                  <a:solidFill>
                    <a:srgbClr val="548235"/>
                  </a:solidFill>
                  <a:latin typeface="微软雅黑" panose="020B0503020204020204" pitchFamily="34" charset="-122"/>
                  <a:ea typeface="微软雅黑" panose="020B0503020204020204" pitchFamily="34" charset="-122"/>
                </a:rPr>
                <a:t>1.5</a:t>
              </a:r>
              <a:r>
                <a:rPr lang="zh-CN" altLang="en-US" sz="1300" b="1" kern="1100" dirty="0">
                  <a:solidFill>
                    <a:srgbClr val="548235"/>
                  </a:solidFill>
                  <a:latin typeface="微软雅黑" panose="020B0503020204020204" pitchFamily="34" charset="-122"/>
                  <a:ea typeface="微软雅黑" panose="020B0503020204020204" pitchFamily="34" charset="-122"/>
                </a:rPr>
                <a:t>平方米。</a:t>
              </a:r>
              <a:endParaRPr lang="zh-CN" altLang="zh-CN" sz="1400" b="1" kern="1100" dirty="0">
                <a:solidFill>
                  <a:srgbClr val="548235"/>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261743" y="1379589"/>
            <a:ext cx="2419259" cy="1170000"/>
          </a:xfrm>
          <a:prstGeom prst="ellipse">
            <a:avLst/>
          </a:prstGeom>
          <a:ln>
            <a:noFill/>
          </a:ln>
          <a:effectLst>
            <a:softEdge rad="63500"/>
          </a:effectLst>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1802" y="2581485"/>
            <a:ext cx="2419200" cy="1302128"/>
          </a:xfrm>
          <a:prstGeom prst="ellipse">
            <a:avLst/>
          </a:prstGeom>
          <a:ln>
            <a:noFill/>
          </a:ln>
          <a:effectLst>
            <a:softEdge rad="63500"/>
          </a:effectLst>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519" y="3954958"/>
            <a:ext cx="2412000" cy="1610010"/>
          </a:xfrm>
          <a:prstGeom prst="ellipse">
            <a:avLst/>
          </a:prstGeom>
          <a:ln>
            <a:noFill/>
          </a:ln>
          <a:effectLst>
            <a:softEdge rad="112500"/>
          </a:effectLst>
        </p:spPr>
      </p:pic>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5519" y="5461435"/>
            <a:ext cx="2412000" cy="1565567"/>
          </a:xfrm>
          <a:prstGeom prst="ellipse">
            <a:avLst/>
          </a:prstGeom>
          <a:ln>
            <a:noFill/>
          </a:ln>
          <a:effectLst>
            <a:softEdge rad="112500"/>
          </a:effectLst>
        </p:spPr>
      </p:pic>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1743" y="8331927"/>
            <a:ext cx="2412000" cy="1498137"/>
          </a:xfrm>
          <a:prstGeom prst="ellipse">
            <a:avLst/>
          </a:prstGeom>
          <a:ln>
            <a:noFill/>
          </a:ln>
          <a:effectLst>
            <a:softEdge rad="112500"/>
          </a:effectLst>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5519" y="6970337"/>
            <a:ext cx="2412000" cy="1302867"/>
          </a:xfrm>
          <a:prstGeom prst="ellipse">
            <a:avLst/>
          </a:prstGeom>
          <a:ln>
            <a:noFill/>
          </a:ln>
          <a:effectLst>
            <a:softEdge rad="112500"/>
          </a:effectLst>
        </p:spPr>
      </p:pic>
      <p:sp>
        <p:nvSpPr>
          <p:cNvPr id="33" name="文本框 32"/>
          <p:cNvSpPr txBox="1"/>
          <p:nvPr>
            <p:custDataLst>
              <p:tags r:id="rId7"/>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D9799"/>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4928777"/>
            <a:ext cx="6858000" cy="4977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标题 1"/>
          <p:cNvSpPr>
            <a:spLocks noGrp="1"/>
          </p:cNvSpPr>
          <p:nvPr>
            <p:ph type="title"/>
          </p:nvPr>
        </p:nvSpPr>
        <p:spPr>
          <a:xfrm>
            <a:off x="428797" y="5479855"/>
            <a:ext cx="2784385" cy="1431447"/>
          </a:xfrm>
        </p:spPr>
        <p:txBody>
          <a:bodyPr/>
          <a:lstStyle/>
          <a:p>
            <a:r>
              <a:rPr lang="en-US" altLang="zh-CN" dirty="0">
                <a:solidFill>
                  <a:schemeClr val="bg1"/>
                </a:solidFill>
              </a:rPr>
              <a:t>07</a:t>
            </a:r>
            <a:endParaRPr lang="zh-CN" altLang="en-US" dirty="0">
              <a:solidFill>
                <a:schemeClr val="bg1"/>
              </a:solidFill>
            </a:endParaRPr>
          </a:p>
        </p:txBody>
      </p:sp>
      <p:sp>
        <p:nvSpPr>
          <p:cNvPr id="20" name="内容占位符 2"/>
          <p:cNvSpPr>
            <a:spLocks noGrp="1"/>
          </p:cNvSpPr>
          <p:nvPr>
            <p:ph idx="1"/>
          </p:nvPr>
        </p:nvSpPr>
        <p:spPr>
          <a:xfrm>
            <a:off x="3611849" y="5751489"/>
            <a:ext cx="2847483" cy="1954059"/>
          </a:xfrm>
        </p:spPr>
        <p:txBody>
          <a:bodyPr/>
          <a:lstStyle/>
          <a:p>
            <a:r>
              <a:rPr lang="en-US" altLang="zh-CN" dirty="0">
                <a:solidFill>
                  <a:schemeClr val="bg1"/>
                </a:solidFill>
              </a:rPr>
              <a:t>7.1 </a:t>
            </a:r>
            <a:r>
              <a:rPr lang="zh-CN" altLang="en-US" dirty="0">
                <a:solidFill>
                  <a:schemeClr val="bg1"/>
                </a:solidFill>
              </a:rPr>
              <a:t>历史文化保护</a:t>
            </a:r>
            <a:endParaRPr lang="en-US" altLang="zh-CN" dirty="0">
              <a:solidFill>
                <a:schemeClr val="bg1"/>
              </a:solidFill>
            </a:endParaRPr>
          </a:p>
          <a:p>
            <a:r>
              <a:rPr lang="en-US" altLang="zh-CN" dirty="0">
                <a:solidFill>
                  <a:schemeClr val="bg1"/>
                </a:solidFill>
              </a:rPr>
              <a:t>7.2 </a:t>
            </a:r>
            <a:r>
              <a:rPr lang="zh-CN" altLang="en-US" dirty="0">
                <a:solidFill>
                  <a:schemeClr val="bg1"/>
                </a:solidFill>
              </a:rPr>
              <a:t>特色风貌塑造</a:t>
            </a:r>
            <a:endParaRPr lang="zh-CN" altLang="en-US" dirty="0">
              <a:solidFill>
                <a:schemeClr val="bg1"/>
              </a:solidFill>
            </a:endParaRPr>
          </a:p>
        </p:txBody>
      </p:sp>
      <p:sp>
        <p:nvSpPr>
          <p:cNvPr id="21" name="文本占位符 4"/>
          <p:cNvSpPr>
            <a:spLocks noGrp="1"/>
          </p:cNvSpPr>
          <p:nvPr>
            <p:ph type="body" sz="half" idx="13"/>
          </p:nvPr>
        </p:nvSpPr>
        <p:spPr>
          <a:xfrm>
            <a:off x="428538" y="7218310"/>
            <a:ext cx="5915025" cy="585593"/>
          </a:xfrm>
        </p:spPr>
        <p:txBody>
          <a:bodyPr/>
          <a:lstStyle/>
          <a:p>
            <a:r>
              <a:rPr lang="zh-CN" altLang="en-US" dirty="0">
                <a:solidFill>
                  <a:schemeClr val="accent1">
                    <a:lumMod val="75000"/>
                  </a:schemeClr>
                </a:solidFill>
                <a:sym typeface="+mn-ea"/>
              </a:rPr>
              <a:t>历史文化保护与特色风貌塑造</a:t>
            </a:r>
            <a:endParaRPr lang="zh-CN" altLang="en-US" dirty="0">
              <a:solidFill>
                <a:schemeClr val="accent1">
                  <a:lumMod val="75000"/>
                </a:schemeClr>
              </a:solidFill>
              <a:sym typeface="+mn-ea"/>
            </a:endParaRPr>
          </a:p>
        </p:txBody>
      </p:sp>
      <p:sp>
        <p:nvSpPr>
          <p:cNvPr id="22" name="矩形 21"/>
          <p:cNvSpPr/>
          <p:nvPr/>
        </p:nvSpPr>
        <p:spPr>
          <a:xfrm>
            <a:off x="-12192" y="5681337"/>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4711" t="5809" r="17365" b="19632"/>
          <a:stretch>
            <a:fillRect/>
          </a:stretch>
        </p:blipFill>
        <p:spPr>
          <a:xfrm>
            <a:off x="-12191" y="-11804"/>
            <a:ext cx="6882384" cy="493448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燕尾形 23"/>
          <p:cNvSpPr/>
          <p:nvPr/>
        </p:nvSpPr>
        <p:spPr>
          <a:xfrm rot="10800000">
            <a:off x="5913120" y="241078"/>
            <a:ext cx="1176528" cy="576419"/>
          </a:xfrm>
          <a:prstGeom prst="chevron">
            <a:avLst>
              <a:gd name="adj" fmla="val 29518"/>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26428"/>
            <a:ext cx="5915025" cy="975720"/>
          </a:xfrm>
        </p:spPr>
        <p:txBody>
          <a:bodyPr/>
          <a:lstStyle/>
          <a:p>
            <a:r>
              <a:rPr lang="en-US" altLang="zh-CN" dirty="0">
                <a:solidFill>
                  <a:schemeClr val="accent1">
                    <a:lumMod val="75000"/>
                  </a:schemeClr>
                </a:solidFill>
                <a:sym typeface="+mn-ea"/>
              </a:rPr>
              <a:t>7.1 </a:t>
            </a:r>
            <a:r>
              <a:rPr lang="zh-CN" altLang="en-US" dirty="0">
                <a:solidFill>
                  <a:schemeClr val="accent1">
                    <a:lumMod val="75000"/>
                  </a:schemeClr>
                </a:solidFill>
                <a:sym typeface="+mn-ea"/>
              </a:rPr>
              <a:t>历史文化保护</a:t>
            </a:r>
            <a:endParaRPr lang="zh-CN" altLang="en-US" dirty="0">
              <a:solidFill>
                <a:schemeClr val="accent1">
                  <a:lumMod val="75000"/>
                </a:schemeClr>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14" name="文本框 13"/>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chemeClr val="accent1">
                    <a:lumMod val="7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ln w="0"/>
                <a:solidFill>
                  <a:schemeClr val="accent1">
                    <a:lumMod val="7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chemeClr val="accent1">
                    <a:lumMod val="7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chemeClr val="accent1">
                  <a:lumMod val="7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custDataLst>
              <p:tags r:id="rId2"/>
            </p:custDataLst>
          </p:nvPr>
        </p:nvSpPr>
        <p:spPr>
          <a:xfrm>
            <a:off x="362737" y="1534030"/>
            <a:ext cx="6206132" cy="837250"/>
          </a:xfrm>
          <a:prstGeom prst="roundRect">
            <a:avLst/>
          </a:prstGeom>
          <a:noFill/>
          <a:ln>
            <a:noFill/>
            <a:prstDash val="dash"/>
          </a:ln>
        </p:spPr>
        <p:txBody>
          <a:bodyPr wrap="square" rtlCol="0">
            <a:spAutoFit/>
          </a:bodyPr>
          <a:lstStyle/>
          <a:p>
            <a:pPr indent="0" fontAlgn="auto">
              <a:lnSpc>
                <a:spcPct val="125000"/>
              </a:lnSpc>
            </a:pPr>
            <a:r>
              <a:rPr lang="zh-CN" altLang="en-US" sz="1600" b="1" dirty="0">
                <a:solidFill>
                  <a:srgbClr val="5B9BD5"/>
                </a:solidFill>
                <a:latin typeface="微软雅黑" panose="020B0503020204020204" pitchFamily="34" charset="-122"/>
                <a:ea typeface="微软雅黑" panose="020B0503020204020204" pitchFamily="34" charset="-122"/>
                <a:sym typeface="+mn-ea"/>
              </a:rPr>
              <a:t>严格按照相关规定保护</a:t>
            </a:r>
            <a:r>
              <a:rPr lang="zh-CN" altLang="en-US" sz="2000" b="1" dirty="0">
                <a:gradFill>
                  <a:gsLst>
                    <a:gs pos="0">
                      <a:srgbClr val="D6613F"/>
                    </a:gs>
                    <a:gs pos="100000">
                      <a:srgbClr val="8E3A1D"/>
                    </a:gs>
                  </a:gsLst>
                  <a:lin scaled="1"/>
                </a:gradFill>
                <a:latin typeface="微软雅黑" panose="020B0503020204020204" pitchFamily="34" charset="-122"/>
                <a:ea typeface="微软雅黑" panose="020B0503020204020204" pitchFamily="34" charset="-122"/>
                <a:sym typeface="+mn-ea"/>
              </a:rPr>
              <a:t>自然和历史文化遗产，</a:t>
            </a:r>
            <a:r>
              <a:rPr lang="zh-CN" altLang="en-US" sz="1600" b="1" dirty="0">
                <a:solidFill>
                  <a:srgbClr val="5B9BD5"/>
                </a:solidFill>
                <a:latin typeface="微软雅黑" panose="020B0503020204020204" pitchFamily="34" charset="-122"/>
                <a:ea typeface="微软雅黑" panose="020B0503020204020204" pitchFamily="34" charset="-122"/>
                <a:sym typeface="+mn-ea"/>
              </a:rPr>
              <a:t>防止破坏各类历史文化遗产和自然环境</a:t>
            </a:r>
            <a:endParaRPr lang="zh-CN" altLang="en-US" sz="1600" b="1" dirty="0">
              <a:solidFill>
                <a:srgbClr val="5B9BD5"/>
              </a:solidFill>
              <a:latin typeface="微软雅黑" panose="020B0503020204020204" pitchFamily="34" charset="-122"/>
              <a:ea typeface="微软雅黑" panose="020B0503020204020204" pitchFamily="34" charset="-122"/>
              <a:sym typeface="+mn-ea"/>
            </a:endParaRPr>
          </a:p>
        </p:txBody>
      </p:sp>
      <p:sp>
        <p:nvSpPr>
          <p:cNvPr id="36" name="文本框 35"/>
          <p:cNvSpPr txBox="1"/>
          <p:nvPr>
            <p:custDataLst>
              <p:tags r:id="rId3"/>
            </p:custDataLst>
          </p:nvPr>
        </p:nvSpPr>
        <p:spPr>
          <a:xfrm>
            <a:off x="393502" y="4064128"/>
            <a:ext cx="6183145" cy="1694042"/>
          </a:xfrm>
          <a:prstGeom prst="roundRect">
            <a:avLst>
              <a:gd name="adj" fmla="val 13241"/>
            </a:avLst>
          </a:prstGeom>
          <a:noFill/>
          <a:ln>
            <a:solidFill>
              <a:schemeClr val="accent6">
                <a:lumMod val="50000"/>
              </a:schemeClr>
            </a:solidFill>
            <a:prstDash val="dash"/>
          </a:ln>
          <a:extLst>
            <a:ext uri="{909E8E84-426E-40DD-AFC4-6F175D3DCCD1}">
              <a14:hiddenFill xmlns:a14="http://schemas.microsoft.com/office/drawing/2010/main">
                <a:solidFill>
                  <a:srgbClr val="7CC27A">
                    <a:alpha val="50000"/>
                  </a:srgbClr>
                </a:solidFill>
              </a14:hiddenFill>
            </a:ext>
          </a:extLst>
        </p:spPr>
        <p:txBody>
          <a:bodyPr wrap="square" rtlCol="0">
            <a:noAutofit/>
          </a:bodyPr>
          <a:lstStyle/>
          <a:p>
            <a:pPr marL="172720" indent="-172720" fontAlgn="auto">
              <a:lnSpc>
                <a:spcPts val="2400"/>
              </a:lnSpc>
              <a:buFont typeface="Arial" panose="020B0604020202020204" pitchFamily="34" charset="0"/>
              <a:buChar char="•"/>
            </a:pPr>
            <a:r>
              <a:rPr lang="zh-CN" altLang="en-US" b="1" dirty="0">
                <a:gradFill>
                  <a:gsLst>
                    <a:gs pos="0">
                      <a:srgbClr val="D6613F"/>
                    </a:gs>
                    <a:gs pos="100000">
                      <a:srgbClr val="8E3A1D"/>
                    </a:gs>
                  </a:gsLst>
                  <a:lin scaled="1"/>
                </a:gradFill>
                <a:latin typeface="微软雅黑" panose="020B0503020204020204" pitchFamily="34" charset="-122"/>
                <a:ea typeface="微软雅黑" panose="020B0503020204020204" pitchFamily="34" charset="-122"/>
              </a:rPr>
              <a:t>依法保护镇域古树名木</a:t>
            </a:r>
            <a:r>
              <a:rPr lang="zh-CN" altLang="zh-CN" sz="1400" dirty="0">
                <a:solidFill>
                  <a:srgbClr val="2E75B6"/>
                </a:solidFill>
                <a:latin typeface="微软雅黑" panose="020B0503020204020204" pitchFamily="34" charset="-122"/>
                <a:ea typeface="微软雅黑" panose="020B0503020204020204" pitchFamily="34" charset="-122"/>
              </a:rPr>
              <a:t>，</a:t>
            </a:r>
            <a:r>
              <a:rPr lang="zh-CN" altLang="en-US" sz="1400" dirty="0">
                <a:solidFill>
                  <a:srgbClr val="2E75B6"/>
                </a:solidFill>
                <a:latin typeface="微软雅黑" panose="020B0503020204020204" pitchFamily="34" charset="-122"/>
                <a:ea typeface="微软雅黑" panose="020B0503020204020204" pitchFamily="34" charset="-122"/>
              </a:rPr>
              <a:t>控制保护范围新建、改扩建活动，禁止对古树名木造成危害和影响的建设行为</a:t>
            </a:r>
            <a:endParaRPr lang="en-US" altLang="zh-CN" sz="1400" dirty="0">
              <a:solidFill>
                <a:srgbClr val="2E75B6"/>
              </a:solidFill>
              <a:latin typeface="微软雅黑" panose="020B0503020204020204" pitchFamily="34" charset="-122"/>
              <a:ea typeface="微软雅黑" panose="020B0503020204020204" pitchFamily="34" charset="-122"/>
            </a:endParaRPr>
          </a:p>
          <a:p>
            <a:pPr marL="172720" indent="-172720" fontAlgn="auto">
              <a:lnSpc>
                <a:spcPts val="2400"/>
              </a:lnSpc>
              <a:buFont typeface="Arial" panose="020B0604020202020204" pitchFamily="34" charset="0"/>
              <a:buChar char="•"/>
            </a:pPr>
            <a:r>
              <a:rPr lang="zh-CN" altLang="en-US" b="1" dirty="0">
                <a:gradFill>
                  <a:gsLst>
                    <a:gs pos="0">
                      <a:srgbClr val="D6613F"/>
                    </a:gs>
                    <a:gs pos="100000">
                      <a:srgbClr val="8E3A1D"/>
                    </a:gs>
                  </a:gsLst>
                  <a:lin scaled="1"/>
                </a:gradFill>
                <a:latin typeface="微软雅黑" panose="020B0503020204020204" pitchFamily="34" charset="-122"/>
                <a:ea typeface="微软雅黑" panose="020B0503020204020204" pitchFamily="34" charset="-122"/>
              </a:rPr>
              <a:t>定期评估并增补历史文物和非物质文化遗产</a:t>
            </a:r>
            <a:r>
              <a:rPr lang="zh-CN" altLang="zh-CN" sz="1400" dirty="0">
                <a:solidFill>
                  <a:srgbClr val="2E75B6"/>
                </a:solidFill>
                <a:latin typeface="微软雅黑" panose="020B0503020204020204" pitchFamily="34" charset="-122"/>
                <a:ea typeface="微软雅黑" panose="020B0503020204020204" pitchFamily="34" charset="-122"/>
              </a:rPr>
              <a:t>，</a:t>
            </a:r>
            <a:r>
              <a:rPr lang="zh-CN" altLang="en-US" sz="1400" dirty="0">
                <a:solidFill>
                  <a:srgbClr val="2E75B6"/>
                </a:solidFill>
                <a:latin typeface="微软雅黑" panose="020B0503020204020204" pitchFamily="34" charset="-122"/>
                <a:ea typeface="微软雅黑" panose="020B0503020204020204" pitchFamily="34" charset="-122"/>
              </a:rPr>
              <a:t>全面加大普查、摸清家底，挖掘历史文物和非物质文化，及时划定和标识历史文物保护范围和申报费物质文化遗产，依据相关法律法规执行相应保护要求</a:t>
            </a:r>
            <a:endParaRPr lang="zh-CN" altLang="zh-CN" sz="1400" dirty="0">
              <a:solidFill>
                <a:srgbClr val="2E75B6"/>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388778" y="2512394"/>
            <a:ext cx="1717231" cy="1339850"/>
          </a:xfrm>
          <a:prstGeom prst="round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spcBef>
                <a:spcPts val="600"/>
              </a:spcBef>
            </a:pPr>
            <a:r>
              <a:rPr lang="en-US" altLang="zh-CN" sz="1600" b="1" dirty="0">
                <a:latin typeface="微软雅黑" panose="020B0503020204020204" pitchFamily="34" charset="-122"/>
                <a:ea typeface="微软雅黑" panose="020B0503020204020204" pitchFamily="34" charset="-122"/>
                <a:sym typeface="+mn-ea"/>
              </a:rPr>
              <a:t>41</a:t>
            </a:r>
            <a:r>
              <a:rPr lang="zh-CN" altLang="en-US" sz="1600" b="1" dirty="0">
                <a:latin typeface="微软雅黑" panose="020B0503020204020204" pitchFamily="34" charset="-122"/>
                <a:ea typeface="微软雅黑" panose="020B0503020204020204" pitchFamily="34" charset="-122"/>
                <a:sym typeface="+mn-ea"/>
              </a:rPr>
              <a:t>处</a:t>
            </a:r>
            <a:endParaRPr lang="zh-CN" altLang="en-US" sz="1600" b="1" dirty="0">
              <a:latin typeface="微软雅黑" panose="020B0503020204020204" pitchFamily="34" charset="-122"/>
              <a:ea typeface="微软雅黑" panose="020B0503020204020204" pitchFamily="34" charset="-122"/>
              <a:sym typeface="+mn-ea"/>
            </a:endParaRPr>
          </a:p>
          <a:p>
            <a:pPr algn="ctr"/>
            <a:r>
              <a:rPr lang="zh-CN" altLang="en-US" sz="1600" b="1" dirty="0">
                <a:latin typeface="微软雅黑" panose="020B0503020204020204" pitchFamily="34" charset="-122"/>
                <a:ea typeface="微软雅黑" panose="020B0503020204020204" pitchFamily="34" charset="-122"/>
                <a:sym typeface="+mn-ea"/>
              </a:rPr>
              <a:t>不可移动文物</a:t>
            </a:r>
            <a:endParaRPr lang="zh-CN" altLang="en-US" sz="1600" b="1" dirty="0"/>
          </a:p>
        </p:txBody>
      </p:sp>
      <p:sp>
        <p:nvSpPr>
          <p:cNvPr id="16" name="圆角矩形 15"/>
          <p:cNvSpPr/>
          <p:nvPr/>
        </p:nvSpPr>
        <p:spPr>
          <a:xfrm>
            <a:off x="2220713" y="2973404"/>
            <a:ext cx="1973315" cy="370840"/>
          </a:xfrm>
          <a:prstGeom prst="roundRect">
            <a:avLst/>
          </a:prstGeom>
          <a:solidFill>
            <a:srgbClr val="B4C7E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2E75B6"/>
                </a:solidFill>
                <a:latin typeface="微软雅黑" panose="020B0503020204020204" pitchFamily="34" charset="-122"/>
                <a:ea typeface="微软雅黑" panose="020B0503020204020204" pitchFamily="34" charset="-122"/>
                <a:sym typeface="+mn-ea"/>
              </a:rPr>
              <a:t>寺庙遗址</a:t>
            </a:r>
            <a:r>
              <a:rPr lang="en-US" altLang="zh-CN" sz="1600" b="1" dirty="0">
                <a:solidFill>
                  <a:srgbClr val="2E75B6"/>
                </a:solidFill>
                <a:latin typeface="微软雅黑" panose="020B0503020204020204" pitchFamily="34" charset="-122"/>
                <a:ea typeface="微软雅黑" panose="020B0503020204020204" pitchFamily="34" charset="-122"/>
                <a:sym typeface="+mn-ea"/>
              </a:rPr>
              <a:t>2</a:t>
            </a:r>
            <a:r>
              <a:rPr lang="zh-CN" altLang="en-US" sz="1600" b="1" dirty="0">
                <a:solidFill>
                  <a:srgbClr val="2E75B6"/>
                </a:solidFill>
                <a:latin typeface="微软雅黑" panose="020B0503020204020204" pitchFamily="34" charset="-122"/>
                <a:ea typeface="微软雅黑" panose="020B0503020204020204" pitchFamily="34" charset="-122"/>
                <a:sym typeface="+mn-ea"/>
              </a:rPr>
              <a:t>处</a:t>
            </a:r>
            <a:endParaRPr lang="zh-CN" altLang="en-US" sz="1600" b="1" dirty="0">
              <a:solidFill>
                <a:srgbClr val="2E75B6"/>
              </a:solidFill>
              <a:latin typeface="微软雅黑" panose="020B0503020204020204" pitchFamily="34" charset="-122"/>
              <a:ea typeface="微软雅黑" panose="020B0503020204020204" pitchFamily="34" charset="-122"/>
              <a:sym typeface="+mn-ea"/>
            </a:endParaRPr>
          </a:p>
        </p:txBody>
      </p:sp>
      <p:sp>
        <p:nvSpPr>
          <p:cNvPr id="17" name="圆角矩形 16"/>
          <p:cNvSpPr/>
          <p:nvPr/>
        </p:nvSpPr>
        <p:spPr>
          <a:xfrm>
            <a:off x="4308065" y="2955624"/>
            <a:ext cx="2279415" cy="390525"/>
          </a:xfrm>
          <a:prstGeom prst="roundRect">
            <a:avLst/>
          </a:prstGeom>
          <a:solidFill>
            <a:srgbClr val="B4C7E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2E75B6"/>
                </a:solidFill>
                <a:latin typeface="微软雅黑" panose="020B0503020204020204" pitchFamily="34" charset="-122"/>
                <a:ea typeface="微软雅黑" panose="020B0503020204020204" pitchFamily="34" charset="-122"/>
                <a:sym typeface="+mn-ea"/>
              </a:rPr>
              <a:t>桥梁码头遗址</a:t>
            </a:r>
            <a:r>
              <a:rPr lang="en-US" altLang="zh-CN" sz="1600" b="1" dirty="0">
                <a:solidFill>
                  <a:srgbClr val="2E75B6"/>
                </a:solidFill>
                <a:latin typeface="微软雅黑" panose="020B0503020204020204" pitchFamily="34" charset="-122"/>
                <a:ea typeface="微软雅黑" panose="020B0503020204020204" pitchFamily="34" charset="-122"/>
                <a:sym typeface="+mn-ea"/>
              </a:rPr>
              <a:t>1</a:t>
            </a:r>
            <a:r>
              <a:rPr lang="zh-CN" altLang="en-US" sz="1600" b="1" dirty="0">
                <a:solidFill>
                  <a:srgbClr val="2E75B6"/>
                </a:solidFill>
                <a:latin typeface="微软雅黑" panose="020B0503020204020204" pitchFamily="34" charset="-122"/>
                <a:ea typeface="微软雅黑" panose="020B0503020204020204" pitchFamily="34" charset="-122"/>
                <a:sym typeface="+mn-ea"/>
              </a:rPr>
              <a:t>处</a:t>
            </a:r>
            <a:endParaRPr lang="zh-CN" altLang="en-US" sz="1600" b="1" dirty="0">
              <a:solidFill>
                <a:srgbClr val="2E75B6"/>
              </a:solidFill>
              <a:latin typeface="微软雅黑" panose="020B0503020204020204" pitchFamily="34" charset="-122"/>
              <a:ea typeface="微软雅黑" panose="020B0503020204020204" pitchFamily="34" charset="-122"/>
              <a:sym typeface="+mn-ea"/>
            </a:endParaRPr>
          </a:p>
        </p:txBody>
      </p:sp>
      <p:sp>
        <p:nvSpPr>
          <p:cNvPr id="18" name="圆角矩形 17"/>
          <p:cNvSpPr/>
          <p:nvPr/>
        </p:nvSpPr>
        <p:spPr>
          <a:xfrm>
            <a:off x="2220713" y="3443304"/>
            <a:ext cx="1973315" cy="408940"/>
          </a:xfrm>
          <a:prstGeom prst="roundRect">
            <a:avLst/>
          </a:prstGeom>
          <a:solidFill>
            <a:srgbClr val="B4C7E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2E75B6"/>
                </a:solidFill>
                <a:latin typeface="微软雅黑" panose="020B0503020204020204" pitchFamily="34" charset="-122"/>
                <a:ea typeface="微软雅黑" panose="020B0503020204020204" pitchFamily="34" charset="-122"/>
                <a:sym typeface="+mn-ea"/>
              </a:rPr>
              <a:t>普通墓葬</a:t>
            </a:r>
            <a:r>
              <a:rPr lang="en-US" altLang="zh-CN" sz="1600" b="1" dirty="0">
                <a:solidFill>
                  <a:srgbClr val="2E75B6"/>
                </a:solidFill>
                <a:latin typeface="微软雅黑" panose="020B0503020204020204" pitchFamily="34" charset="-122"/>
                <a:ea typeface="微软雅黑" panose="020B0503020204020204" pitchFamily="34" charset="-122"/>
                <a:sym typeface="+mn-ea"/>
              </a:rPr>
              <a:t>6</a:t>
            </a:r>
            <a:r>
              <a:rPr lang="zh-CN" altLang="en-US" sz="1600" b="1" dirty="0">
                <a:solidFill>
                  <a:srgbClr val="2E75B6"/>
                </a:solidFill>
                <a:latin typeface="微软雅黑" panose="020B0503020204020204" pitchFamily="34" charset="-122"/>
                <a:ea typeface="微软雅黑" panose="020B0503020204020204" pitchFamily="34" charset="-122"/>
                <a:sym typeface="+mn-ea"/>
              </a:rPr>
              <a:t>处</a:t>
            </a:r>
            <a:endParaRPr lang="zh-CN" altLang="en-US" sz="1600" b="1" dirty="0">
              <a:solidFill>
                <a:srgbClr val="2E75B6"/>
              </a:solidFill>
              <a:latin typeface="微软雅黑" panose="020B0503020204020204" pitchFamily="34" charset="-122"/>
              <a:ea typeface="微软雅黑" panose="020B0503020204020204" pitchFamily="34" charset="-122"/>
              <a:sym typeface="+mn-ea"/>
            </a:endParaRPr>
          </a:p>
        </p:txBody>
      </p:sp>
      <p:sp>
        <p:nvSpPr>
          <p:cNvPr id="19" name="圆角矩形 18"/>
          <p:cNvSpPr/>
          <p:nvPr/>
        </p:nvSpPr>
        <p:spPr>
          <a:xfrm>
            <a:off x="4308065" y="3447114"/>
            <a:ext cx="2279415" cy="390525"/>
          </a:xfrm>
          <a:prstGeom prst="roundRect">
            <a:avLst/>
          </a:prstGeom>
          <a:solidFill>
            <a:srgbClr val="B4C7E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2E75B6"/>
                </a:solidFill>
                <a:latin typeface="微软雅黑" panose="020B0503020204020204" pitchFamily="34" charset="-122"/>
                <a:ea typeface="微软雅黑" panose="020B0503020204020204" pitchFamily="34" charset="-122"/>
                <a:sym typeface="+mn-ea"/>
              </a:rPr>
              <a:t>聚落址</a:t>
            </a:r>
            <a:r>
              <a:rPr lang="en-US" altLang="zh-CN" sz="1600" b="1" dirty="0">
                <a:solidFill>
                  <a:srgbClr val="2E75B6"/>
                </a:solidFill>
                <a:latin typeface="微软雅黑" panose="020B0503020204020204" pitchFamily="34" charset="-122"/>
                <a:ea typeface="微软雅黑" panose="020B0503020204020204" pitchFamily="34" charset="-122"/>
                <a:sym typeface="+mn-ea"/>
              </a:rPr>
              <a:t>25</a:t>
            </a:r>
            <a:r>
              <a:rPr lang="zh-CN" altLang="en-US" sz="1600" b="1" dirty="0">
                <a:solidFill>
                  <a:srgbClr val="2E75B6"/>
                </a:solidFill>
                <a:latin typeface="微软雅黑" panose="020B0503020204020204" pitchFamily="34" charset="-122"/>
                <a:ea typeface="微软雅黑" panose="020B0503020204020204" pitchFamily="34" charset="-122"/>
                <a:sym typeface="+mn-ea"/>
              </a:rPr>
              <a:t>处</a:t>
            </a:r>
            <a:endParaRPr lang="zh-CN" altLang="en-US" sz="1600" b="1" dirty="0">
              <a:solidFill>
                <a:srgbClr val="2E75B6"/>
              </a:solidFill>
              <a:latin typeface="微软雅黑" panose="020B0503020204020204" pitchFamily="34" charset="-122"/>
              <a:ea typeface="微软雅黑" panose="020B0503020204020204" pitchFamily="34" charset="-122"/>
              <a:sym typeface="+mn-ea"/>
            </a:endParaRPr>
          </a:p>
        </p:txBody>
      </p:sp>
      <p:sp>
        <p:nvSpPr>
          <p:cNvPr id="37" name="圆角矩形 36"/>
          <p:cNvSpPr/>
          <p:nvPr/>
        </p:nvSpPr>
        <p:spPr>
          <a:xfrm>
            <a:off x="2220713" y="2512609"/>
            <a:ext cx="1973315" cy="388988"/>
          </a:xfrm>
          <a:prstGeom prst="roundRect">
            <a:avLst/>
          </a:prstGeom>
          <a:solidFill>
            <a:srgbClr val="B4C7E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2E75B6"/>
                </a:solidFill>
                <a:latin typeface="微软雅黑" panose="020B0503020204020204" pitchFamily="34" charset="-122"/>
                <a:ea typeface="微软雅黑" panose="020B0503020204020204" pitchFamily="34" charset="-122"/>
                <a:sym typeface="+mn-ea"/>
              </a:rPr>
              <a:t>池塘井池</a:t>
            </a:r>
            <a:r>
              <a:rPr lang="en-US" altLang="zh-CN" sz="2000" b="1" dirty="0">
                <a:solidFill>
                  <a:srgbClr val="2E75B6"/>
                </a:solidFill>
                <a:latin typeface="微软雅黑" panose="020B0503020204020204" pitchFamily="34" charset="-122"/>
                <a:ea typeface="微软雅黑" panose="020B0503020204020204" pitchFamily="34" charset="-122"/>
                <a:sym typeface="+mn-ea"/>
              </a:rPr>
              <a:t>6</a:t>
            </a:r>
            <a:r>
              <a:rPr lang="zh-CN" altLang="en-US" sz="2000" b="1" dirty="0">
                <a:solidFill>
                  <a:srgbClr val="2E75B6"/>
                </a:solidFill>
                <a:latin typeface="微软雅黑" panose="020B0503020204020204" pitchFamily="34" charset="-122"/>
                <a:ea typeface="微软雅黑" panose="020B0503020204020204" pitchFamily="34" charset="-122"/>
                <a:sym typeface="+mn-ea"/>
              </a:rPr>
              <a:t>处</a:t>
            </a:r>
            <a:endParaRPr lang="zh-CN" altLang="en-US" sz="2000" b="1" dirty="0">
              <a:solidFill>
                <a:srgbClr val="2E75B6"/>
              </a:solidFill>
              <a:latin typeface="微软雅黑" panose="020B0503020204020204" pitchFamily="34" charset="-122"/>
              <a:ea typeface="微软雅黑" panose="020B0503020204020204" pitchFamily="34" charset="-122"/>
              <a:sym typeface="+mn-ea"/>
            </a:endParaRPr>
          </a:p>
        </p:txBody>
      </p:sp>
      <p:sp>
        <p:nvSpPr>
          <p:cNvPr id="38" name="圆角矩形 37"/>
          <p:cNvSpPr/>
          <p:nvPr/>
        </p:nvSpPr>
        <p:spPr>
          <a:xfrm>
            <a:off x="4308066" y="2500848"/>
            <a:ext cx="2268581" cy="388988"/>
          </a:xfrm>
          <a:prstGeom prst="roundRect">
            <a:avLst/>
          </a:prstGeom>
          <a:solidFill>
            <a:srgbClr val="B4C7E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2E75B6"/>
                </a:solidFill>
                <a:latin typeface="微软雅黑" panose="020B0503020204020204" pitchFamily="34" charset="-122"/>
                <a:ea typeface="微软雅黑" panose="020B0503020204020204" pitchFamily="34" charset="-122"/>
                <a:sym typeface="+mn-ea"/>
              </a:rPr>
              <a:t>军事建筑及设施</a:t>
            </a:r>
            <a:r>
              <a:rPr lang="en-US" altLang="zh-CN" sz="2000" b="1" dirty="0">
                <a:solidFill>
                  <a:srgbClr val="2E75B6"/>
                </a:solidFill>
                <a:latin typeface="微软雅黑" panose="020B0503020204020204" pitchFamily="34" charset="-122"/>
                <a:ea typeface="微软雅黑" panose="020B0503020204020204" pitchFamily="34" charset="-122"/>
                <a:sym typeface="+mn-ea"/>
              </a:rPr>
              <a:t>1</a:t>
            </a:r>
            <a:r>
              <a:rPr lang="zh-CN" altLang="en-US" sz="2000" b="1" dirty="0">
                <a:solidFill>
                  <a:srgbClr val="2E75B6"/>
                </a:solidFill>
                <a:latin typeface="微软雅黑" panose="020B0503020204020204" pitchFamily="34" charset="-122"/>
                <a:ea typeface="微软雅黑" panose="020B0503020204020204" pitchFamily="34" charset="-122"/>
                <a:sym typeface="+mn-ea"/>
              </a:rPr>
              <a:t>处</a:t>
            </a:r>
            <a:endParaRPr lang="zh-CN" altLang="en-US" sz="2000" b="1" dirty="0">
              <a:solidFill>
                <a:srgbClr val="2E75B6"/>
              </a:solidFill>
              <a:latin typeface="微软雅黑" panose="020B0503020204020204" pitchFamily="34" charset="-122"/>
              <a:ea typeface="微软雅黑" panose="020B0503020204020204" pitchFamily="34" charset="-122"/>
              <a:sym typeface="+mn-ea"/>
            </a:endParaRPr>
          </a:p>
        </p:txBody>
      </p:sp>
      <p:grpSp>
        <p:nvGrpSpPr>
          <p:cNvPr id="2" name="组合 1"/>
          <p:cNvGrpSpPr/>
          <p:nvPr/>
        </p:nvGrpSpPr>
        <p:grpSpPr>
          <a:xfrm>
            <a:off x="362737" y="5970054"/>
            <a:ext cx="6216966" cy="3655157"/>
            <a:chOff x="362164" y="5828869"/>
            <a:chExt cx="6052985" cy="3465799"/>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2199" y="7930268"/>
              <a:ext cx="1932950" cy="1364400"/>
            </a:xfrm>
            <a:prstGeom prst="rect">
              <a:avLst/>
            </a:prstGeom>
          </p:spPr>
        </p:pic>
        <p:pic>
          <p:nvPicPr>
            <p:cNvPr id="1028" name="ID0EAAA" descr="8dc11eff-4e03-48ea-80f6-51156c719936"/>
            <p:cNvPicPr preferRelativeResize="0">
              <a:picLocks noChangeAspect="1" noChangeArrowheads="1"/>
            </p:cNvPicPr>
            <p:nvPr/>
          </p:nvPicPr>
          <p:blipFill rotWithShape="1">
            <a:blip r:embed="rId5" cstate="print">
              <a:extLst>
                <a:ext uri="{28A0092B-C50C-407E-A947-70E740481C1C}">
                  <a14:useLocalDpi xmlns:a14="http://schemas.microsoft.com/office/drawing/2010/main" val="0"/>
                </a:ext>
              </a:extLst>
            </a:blip>
            <a:srcRect l="2504" t="2850" r="2285" b="4029"/>
            <a:stretch>
              <a:fillRect/>
            </a:stretch>
          </p:blipFill>
          <p:spPr bwMode="auto">
            <a:xfrm>
              <a:off x="2419811" y="7918324"/>
              <a:ext cx="1904475" cy="1364400"/>
            </a:xfrm>
            <a:prstGeom prst="rect">
              <a:avLst/>
            </a:prstGeom>
            <a:solidFill>
              <a:srgbClr val="FFFFFF"/>
            </a:solidFill>
            <a:ln>
              <a:noFill/>
            </a:ln>
            <a:extLst>
              <a:ext uri="{91240B29-F687-4F45-9708-019B960494DF}">
                <a14:hiddenLine xmlns:a14="http://schemas.microsoft.com/office/drawing/2010/main" w="9525">
                  <a:solidFill>
                    <a:srgbClr val="000000"/>
                  </a:solidFill>
                  <a:round/>
                </a14:hiddenLine>
              </a:ext>
            </a:extLst>
          </p:spPr>
        </p:pic>
        <p:pic>
          <p:nvPicPr>
            <p:cNvPr id="1027" name="ID0EAAA" descr="29c5d20f-32f9-4f6c-9f1e-85f34c41a7c2"/>
            <p:cNvPicPr preferRelativeResize="0">
              <a:picLocks noChangeAspect="1" noChangeArrowheads="1"/>
            </p:cNvPicPr>
            <p:nvPr/>
          </p:nvPicPr>
          <p:blipFill rotWithShape="1">
            <a:blip r:embed="rId6" cstate="print">
              <a:extLst>
                <a:ext uri="{28A0092B-C50C-407E-A947-70E740481C1C}">
                  <a14:useLocalDpi xmlns:a14="http://schemas.microsoft.com/office/drawing/2010/main" val="0"/>
                </a:ext>
              </a:extLst>
            </a:blip>
            <a:srcRect l="2778" r="2958" b="3711"/>
            <a:stretch>
              <a:fillRect/>
            </a:stretch>
          </p:blipFill>
          <p:spPr bwMode="auto">
            <a:xfrm>
              <a:off x="383725" y="7930268"/>
              <a:ext cx="1887924" cy="1364400"/>
            </a:xfrm>
            <a:prstGeom prst="rect">
              <a:avLst/>
            </a:prstGeom>
            <a:solidFill>
              <a:srgbClr val="FFFFFF"/>
            </a:solidFill>
            <a:ln>
              <a:noFill/>
            </a:ln>
            <a:extLst>
              <a:ext uri="{91240B29-F687-4F45-9708-019B960494DF}">
                <a14:hiddenLine xmlns:a14="http://schemas.microsoft.com/office/drawing/2010/main" w="9525">
                  <a:solidFill>
                    <a:srgbClr val="000000"/>
                  </a:solidFill>
                  <a:round/>
                </a14:hiddenLine>
              </a:ext>
            </a:extLst>
          </p:spPr>
        </p:pic>
        <p:pic>
          <p:nvPicPr>
            <p:cNvPr id="1026" name="ID0EAAA" descr="e1d5e1b1-6ebe-4e80-a501-65157c3015bb"/>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164" y="6140218"/>
              <a:ext cx="1900554" cy="1292400"/>
            </a:xfrm>
            <a:prstGeom prst="rect">
              <a:avLst/>
            </a:prstGeom>
            <a:solidFill>
              <a:srgbClr val="FFFFFF"/>
            </a:solidFill>
            <a:ln>
              <a:noFill/>
            </a:ln>
            <a:extLst>
              <a:ext uri="{91240B29-F687-4F45-9708-019B960494DF}">
                <a14:hiddenLine xmlns:a14="http://schemas.microsoft.com/office/drawing/2010/main" w="9525">
                  <a:solidFill>
                    <a:srgbClr val="000000"/>
                  </a:solidFill>
                  <a:round/>
                </a14:hiddenLine>
              </a:ext>
            </a:extLst>
          </p:spPr>
        </p:pic>
        <p:grpSp>
          <p:nvGrpSpPr>
            <p:cNvPr id="20" name="组合 19"/>
            <p:cNvGrpSpPr/>
            <p:nvPr/>
          </p:nvGrpSpPr>
          <p:grpSpPr>
            <a:xfrm>
              <a:off x="381000" y="5828869"/>
              <a:ext cx="6034149" cy="2078029"/>
              <a:chOff x="415290" y="4825330"/>
              <a:chExt cx="6061710" cy="1994688"/>
            </a:xfrm>
            <a:solidFill>
              <a:schemeClr val="accent5">
                <a:lumMod val="40000"/>
                <a:lumOff val="60000"/>
              </a:schemeClr>
            </a:solidFill>
          </p:grpSpPr>
          <p:sp>
            <p:nvSpPr>
              <p:cNvPr id="29" name="文本框 28"/>
              <p:cNvSpPr txBox="1"/>
              <p:nvPr/>
            </p:nvSpPr>
            <p:spPr>
              <a:xfrm>
                <a:off x="415290" y="4825330"/>
                <a:ext cx="1899285" cy="265890"/>
              </a:xfrm>
              <a:prstGeom prst="rect">
                <a:avLst/>
              </a:prstGeom>
              <a:grpFill/>
            </p:spPr>
            <p:txBody>
              <a:bodyPr wrap="square" rtlCol="0">
                <a:spAutoFit/>
              </a:bodyPr>
              <a:lstStyle/>
              <a:p>
                <a:pPr algn="ctr"/>
                <a:r>
                  <a:rPr lang="zh-CN" altLang="en-US" sz="1200" b="1" dirty="0">
                    <a:solidFill>
                      <a:srgbClr val="385723"/>
                    </a:solidFill>
                    <a:latin typeface="微软雅黑" panose="020B0503020204020204" pitchFamily="34" charset="-122"/>
                    <a:ea typeface="微软雅黑" panose="020B0503020204020204" pitchFamily="34" charset="-122"/>
                  </a:rPr>
                  <a:t>老曹郢遗址</a:t>
                </a:r>
                <a:endParaRPr lang="zh-CN" altLang="en-US" sz="1200" b="1" dirty="0">
                  <a:solidFill>
                    <a:srgbClr val="385723"/>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2449616" y="4831120"/>
                <a:ext cx="1926970" cy="266499"/>
              </a:xfrm>
              <a:prstGeom prst="rect">
                <a:avLst/>
              </a:prstGeom>
              <a:grpFill/>
            </p:spPr>
            <p:txBody>
              <a:bodyPr wrap="square" rtlCol="0">
                <a:spAutoFit/>
              </a:bodyPr>
              <a:lstStyle/>
              <a:p>
                <a:pPr algn="ctr"/>
                <a:r>
                  <a:rPr lang="zh-CN" altLang="en-US" sz="1200" b="1" dirty="0">
                    <a:solidFill>
                      <a:srgbClr val="385723"/>
                    </a:solidFill>
                    <a:latin typeface="微软雅黑" panose="020B0503020204020204" pitchFamily="34" charset="-122"/>
                    <a:ea typeface="微软雅黑" panose="020B0503020204020204" pitchFamily="34" charset="-122"/>
                    <a:cs typeface="微软雅黑" panose="020B0503020204020204" pitchFamily="34" charset="-122"/>
                    <a:sym typeface="+mn-ea"/>
                  </a:rPr>
                  <a:t>荒孤堆遗址</a:t>
                </a:r>
                <a:endParaRPr lang="zh-CN" altLang="en-US" sz="1200" b="1" dirty="0">
                  <a:solidFill>
                    <a:srgbClr val="38572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文本框 30"/>
              <p:cNvSpPr txBox="1"/>
              <p:nvPr/>
            </p:nvSpPr>
            <p:spPr>
              <a:xfrm>
                <a:off x="4520602" y="4840981"/>
                <a:ext cx="1956398" cy="264537"/>
              </a:xfrm>
              <a:prstGeom prst="rect">
                <a:avLst/>
              </a:prstGeom>
              <a:grpFill/>
            </p:spPr>
            <p:txBody>
              <a:bodyPr wrap="square" rtlCol="0">
                <a:spAutoFit/>
              </a:bodyPr>
              <a:lstStyle/>
              <a:p>
                <a:pPr algn="ctr"/>
                <a:r>
                  <a:rPr lang="zh-CN" altLang="en-US" sz="1200" b="1" dirty="0">
                    <a:solidFill>
                      <a:srgbClr val="385723"/>
                    </a:solidFill>
                    <a:latin typeface="微软雅黑" panose="020B0503020204020204" pitchFamily="34" charset="-122"/>
                    <a:ea typeface="微软雅黑" panose="020B0503020204020204" pitchFamily="34" charset="-122"/>
                    <a:cs typeface="微软雅黑" panose="020B0503020204020204" pitchFamily="34" charset="-122"/>
                  </a:rPr>
                  <a:t>荒孤堆遗址陶器标本</a:t>
                </a:r>
                <a:endParaRPr lang="zh-CN" altLang="en-US" sz="1200" b="1" dirty="0">
                  <a:solidFill>
                    <a:srgbClr val="38572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文本框 31"/>
              <p:cNvSpPr txBox="1"/>
              <p:nvPr/>
            </p:nvSpPr>
            <p:spPr>
              <a:xfrm>
                <a:off x="416560" y="6555481"/>
                <a:ext cx="1898015" cy="264537"/>
              </a:xfrm>
              <a:prstGeom prst="rect">
                <a:avLst/>
              </a:prstGeom>
              <a:grpFill/>
            </p:spPr>
            <p:txBody>
              <a:bodyPr wrap="square" rtlCol="0">
                <a:spAutoFit/>
              </a:bodyPr>
              <a:lstStyle/>
              <a:p>
                <a:pPr algn="ctr"/>
                <a:r>
                  <a:rPr lang="zh-CN" altLang="en-US" sz="1200" b="1" dirty="0">
                    <a:solidFill>
                      <a:srgbClr val="385723"/>
                    </a:solidFill>
                    <a:latin typeface="微软雅黑" panose="020B0503020204020204" pitchFamily="34" charset="-122"/>
                    <a:ea typeface="微软雅黑" panose="020B0503020204020204" pitchFamily="34" charset="-122"/>
                  </a:rPr>
                  <a:t>荒孤堆遗址标本</a:t>
                </a:r>
                <a:endParaRPr lang="zh-CN" altLang="en-US" sz="1200" b="1" dirty="0">
                  <a:solidFill>
                    <a:srgbClr val="385723"/>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2449616" y="6555394"/>
                <a:ext cx="1926970" cy="264537"/>
              </a:xfrm>
              <a:prstGeom prst="rect">
                <a:avLst/>
              </a:prstGeom>
              <a:grpFill/>
            </p:spPr>
            <p:txBody>
              <a:bodyPr wrap="square" rtlCol="0">
                <a:spAutoFit/>
              </a:bodyPr>
              <a:lstStyle/>
              <a:p>
                <a:pPr algn="ctr"/>
                <a:r>
                  <a:rPr lang="zh-CN" altLang="en-US" sz="1200" b="1" dirty="0">
                    <a:solidFill>
                      <a:srgbClr val="385723"/>
                    </a:solidFill>
                    <a:latin typeface="微软雅黑" panose="020B0503020204020204" pitchFamily="34" charset="-122"/>
                    <a:ea typeface="微软雅黑" panose="020B0503020204020204" pitchFamily="34" charset="-122"/>
                  </a:rPr>
                  <a:t>荒孤堆遗址标本</a:t>
                </a:r>
                <a:endParaRPr lang="zh-CN" altLang="en-US" sz="1200" b="1" dirty="0">
                  <a:solidFill>
                    <a:srgbClr val="385723"/>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4535221" y="6555394"/>
                <a:ext cx="1941779" cy="264537"/>
              </a:xfrm>
              <a:prstGeom prst="rect">
                <a:avLst/>
              </a:prstGeom>
              <a:grpFill/>
            </p:spPr>
            <p:txBody>
              <a:bodyPr wrap="square" rtlCol="0">
                <a:spAutoFit/>
              </a:bodyPr>
              <a:lstStyle/>
              <a:p>
                <a:pPr algn="ctr"/>
                <a:r>
                  <a:rPr lang="zh-CN" altLang="en-US" sz="1200" b="1" dirty="0">
                    <a:solidFill>
                      <a:srgbClr val="385723"/>
                    </a:solidFill>
                    <a:latin typeface="微软雅黑" panose="020B0503020204020204" pitchFamily="34" charset="-122"/>
                    <a:ea typeface="微软雅黑" panose="020B0503020204020204" pitchFamily="34" charset="-122"/>
                  </a:rPr>
                  <a:t>曹操点将台</a:t>
                </a:r>
                <a:endParaRPr lang="zh-CN" altLang="en-US" sz="1200" b="1" dirty="0">
                  <a:solidFill>
                    <a:srgbClr val="385723"/>
                  </a:solidFill>
                  <a:latin typeface="微软雅黑" panose="020B0503020204020204" pitchFamily="34" charset="-122"/>
                  <a:ea typeface="微软雅黑" panose="020B0503020204020204" pitchFamily="34" charset="-122"/>
                </a:endParaRPr>
              </a:p>
            </p:txBody>
          </p:sp>
        </p:grpSp>
        <p:pic>
          <p:nvPicPr>
            <p:cNvPr id="39" name="ID0EAAA" descr="026dd739-39fc-4021-9d77-14774d15aa99"/>
            <p:cNvPicPr preferRelativeResize="0">
              <a:picLocks noChangeAspect="1" noChangeArrowheads="1"/>
            </p:cNvPicPr>
            <p:nvPr/>
          </p:nvPicPr>
          <p:blipFill rotWithShape="1">
            <a:blip r:embed="rId8" cstate="print">
              <a:extLst>
                <a:ext uri="{28A0092B-C50C-407E-A947-70E740481C1C}">
                  <a14:useLocalDpi xmlns:a14="http://schemas.microsoft.com/office/drawing/2010/main" val="0"/>
                </a:ext>
              </a:extLst>
            </a:blip>
            <a:srcRect b="10996"/>
            <a:stretch>
              <a:fillRect/>
            </a:stretch>
          </p:blipFill>
          <p:spPr bwMode="auto">
            <a:xfrm>
              <a:off x="4467646" y="6147893"/>
              <a:ext cx="1947503" cy="1278343"/>
            </a:xfrm>
            <a:prstGeom prst="rect">
              <a:avLst/>
            </a:prstGeom>
            <a:solidFill>
              <a:srgbClr val="FFFFFF"/>
            </a:solidFill>
            <a:ln>
              <a:noFill/>
            </a:ln>
            <a:extLst>
              <a:ext uri="{91240B29-F687-4F45-9708-019B960494DF}">
                <a14:hiddenLine xmlns:a14="http://schemas.microsoft.com/office/drawing/2010/main" w="9525">
                  <a:solidFill>
                    <a:srgbClr val="000000"/>
                  </a:solidFill>
                  <a:round/>
                </a14:hiddenLine>
              </a:ext>
            </a:extLst>
          </p:spPr>
        </p:pic>
        <p:pic>
          <p:nvPicPr>
            <p:cNvPr id="40" name="ID0EAAA" descr="fc374b83-b22f-4ecc-a6e7-b92632dcb5ff"/>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06077" y="6136249"/>
              <a:ext cx="1918209" cy="1285200"/>
            </a:xfrm>
            <a:prstGeom prst="rect">
              <a:avLst/>
            </a:prstGeom>
            <a:solidFill>
              <a:srgbClr val="FFFFFF"/>
            </a:solidFill>
            <a:ln>
              <a:noFill/>
            </a:ln>
            <a:extLst>
              <a:ext uri="{91240B29-F687-4F45-9708-019B960494DF}">
                <a14:hiddenLine xmlns:a14="http://schemas.microsoft.com/office/drawing/2010/main" w="9525">
                  <a:solidFill>
                    <a:srgbClr val="000000"/>
                  </a:solidFill>
                  <a:round/>
                </a14:hiddenLine>
              </a:ext>
            </a:ex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t="2351" r="253" b="2107"/>
          <a:stretch>
            <a:fillRect/>
          </a:stretch>
        </p:blipFill>
        <p:spPr>
          <a:xfrm>
            <a:off x="339493" y="5191132"/>
            <a:ext cx="6234476" cy="4462104"/>
          </a:xfrm>
          <a:prstGeom prst="rect">
            <a:avLst/>
          </a:prstGeom>
          <a:ln>
            <a:noFill/>
          </a:ln>
          <a:effectLst/>
        </p:spPr>
      </p:pic>
      <p:sp>
        <p:nvSpPr>
          <p:cNvPr id="24" name="燕尾形 23"/>
          <p:cNvSpPr/>
          <p:nvPr/>
        </p:nvSpPr>
        <p:spPr>
          <a:xfrm rot="10800000">
            <a:off x="5913120" y="241078"/>
            <a:ext cx="1176528" cy="576419"/>
          </a:xfrm>
          <a:prstGeom prst="chevron">
            <a:avLst>
              <a:gd name="adj" fmla="val 29518"/>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26428"/>
            <a:ext cx="5915025" cy="975720"/>
          </a:xfrm>
        </p:spPr>
        <p:txBody>
          <a:bodyPr/>
          <a:lstStyle/>
          <a:p>
            <a:r>
              <a:rPr lang="en-US" altLang="zh-CN" dirty="0">
                <a:solidFill>
                  <a:srgbClr val="2E75B6"/>
                </a:solidFill>
                <a:sym typeface="+mn-ea"/>
              </a:rPr>
              <a:t>7.2 </a:t>
            </a:r>
            <a:r>
              <a:rPr lang="zh-CN" altLang="en-US" dirty="0">
                <a:solidFill>
                  <a:srgbClr val="2E75B6"/>
                </a:solidFill>
                <a:sym typeface="+mn-ea"/>
              </a:rPr>
              <a:t>特色风貌塑造</a:t>
            </a:r>
            <a:endParaRPr lang="zh-CN" altLang="en-US" dirty="0">
              <a:solidFill>
                <a:srgbClr val="2E75B6"/>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11" name="文本框 10"/>
          <p:cNvSpPr txBox="1"/>
          <p:nvPr>
            <p:custDataLst>
              <p:tags r:id="rId2"/>
            </p:custDataLst>
          </p:nvPr>
        </p:nvSpPr>
        <p:spPr>
          <a:xfrm>
            <a:off x="379933" y="1511104"/>
            <a:ext cx="6246984" cy="752121"/>
          </a:xfrm>
          <a:prstGeom prst="roundRect">
            <a:avLst/>
          </a:prstGeom>
          <a:noFill/>
          <a:ln>
            <a:noFill/>
            <a:prstDash val="dash"/>
          </a:ln>
        </p:spPr>
        <p:txBody>
          <a:bodyPr wrap="square" rtlCol="0">
            <a:spAutoFit/>
          </a:bodyPr>
          <a:lstStyle/>
          <a:p>
            <a:pPr indent="0" fontAlgn="auto">
              <a:lnSpc>
                <a:spcPct val="125000"/>
              </a:lnSpc>
            </a:pPr>
            <a:r>
              <a:rPr lang="zh-CN" altLang="en-US" sz="1600" b="1" dirty="0">
                <a:solidFill>
                  <a:srgbClr val="5B9BD5"/>
                </a:solidFill>
                <a:latin typeface="微软雅黑" panose="020B0503020204020204" pitchFamily="34" charset="-122"/>
                <a:ea typeface="微软雅黑" panose="020B0503020204020204" pitchFamily="34" charset="-122"/>
                <a:sym typeface="+mn-ea"/>
              </a:rPr>
              <a:t>打造</a:t>
            </a:r>
            <a:r>
              <a:rPr lang="zh-CN" altLang="en-US" sz="1600" b="1" dirty="0">
                <a:solidFill>
                  <a:srgbClr val="CE5D3B"/>
                </a:solidFill>
                <a:latin typeface="微软雅黑" panose="020B0503020204020204" pitchFamily="34" charset="-122"/>
                <a:ea typeface="微软雅黑" panose="020B0503020204020204" pitchFamily="34" charset="-122"/>
                <a:sym typeface="+mn-ea"/>
              </a:rPr>
              <a:t>“湿地生态城、三国文化韵”</a:t>
            </a:r>
            <a:r>
              <a:rPr lang="zh-CN" altLang="en-US" sz="1600" b="1" dirty="0">
                <a:solidFill>
                  <a:srgbClr val="5B9BD5"/>
                </a:solidFill>
                <a:latin typeface="微软雅黑" panose="020B0503020204020204" pitchFamily="34" charset="-122"/>
                <a:ea typeface="微软雅黑" panose="020B0503020204020204" pitchFamily="34" charset="-122"/>
                <a:sym typeface="+mn-ea"/>
              </a:rPr>
              <a:t>总体风貌特色</a:t>
            </a:r>
            <a:endParaRPr lang="en-US" altLang="zh-CN" sz="1600" b="1" dirty="0">
              <a:solidFill>
                <a:srgbClr val="5B9BD5"/>
              </a:solidFill>
              <a:latin typeface="微软雅黑" panose="020B0503020204020204" pitchFamily="34" charset="-122"/>
              <a:ea typeface="微软雅黑" panose="020B0503020204020204" pitchFamily="34" charset="-122"/>
              <a:sym typeface="+mn-ea"/>
            </a:endParaRPr>
          </a:p>
          <a:p>
            <a:pPr indent="0" fontAlgn="auto">
              <a:lnSpc>
                <a:spcPct val="125000"/>
              </a:lnSpc>
            </a:pPr>
            <a:r>
              <a:rPr lang="zh-CN" altLang="en-US" sz="1600" b="1" dirty="0">
                <a:solidFill>
                  <a:srgbClr val="5B9BD5"/>
                </a:solidFill>
                <a:latin typeface="微软雅黑" panose="020B0503020204020204" pitchFamily="34" charset="-122"/>
                <a:ea typeface="微软雅黑" panose="020B0503020204020204" pitchFamily="34" charset="-122"/>
                <a:sym typeface="+mn-ea"/>
              </a:rPr>
              <a:t>构建</a:t>
            </a:r>
            <a:r>
              <a:rPr lang="zh-CN" altLang="en-US" sz="1600" b="1" dirty="0">
                <a:solidFill>
                  <a:srgbClr val="CE5D3B"/>
                </a:solidFill>
                <a:latin typeface="微软雅黑" panose="020B0503020204020204" pitchFamily="34" charset="-122"/>
                <a:ea typeface="微软雅黑" panose="020B0503020204020204" pitchFamily="34" charset="-122"/>
                <a:sym typeface="+mn-ea"/>
              </a:rPr>
              <a:t>“一带、一环、三轴、三区、多点” </a:t>
            </a:r>
            <a:r>
              <a:rPr lang="zh-CN" altLang="en-US" sz="1600" b="1" dirty="0">
                <a:solidFill>
                  <a:srgbClr val="5B9BD5"/>
                </a:solidFill>
                <a:latin typeface="微软雅黑" panose="020B0503020204020204" pitchFamily="34" charset="-122"/>
                <a:ea typeface="微软雅黑" panose="020B0503020204020204" pitchFamily="34" charset="-122"/>
                <a:sym typeface="+mn-ea"/>
              </a:rPr>
              <a:t>特色风貌体系</a:t>
            </a:r>
            <a:endParaRPr lang="zh-CN" altLang="en-US" sz="1600" b="1" dirty="0">
              <a:solidFill>
                <a:srgbClr val="5B9BD5"/>
              </a:solidFill>
              <a:latin typeface="微软雅黑" panose="020B0503020204020204" pitchFamily="34" charset="-122"/>
              <a:ea typeface="微软雅黑" panose="020B0503020204020204" pitchFamily="34" charset="-122"/>
              <a:sym typeface="+mn-ea"/>
            </a:endParaRPr>
          </a:p>
        </p:txBody>
      </p:sp>
      <p:grpSp>
        <p:nvGrpSpPr>
          <p:cNvPr id="3" name="组合 2"/>
          <p:cNvGrpSpPr/>
          <p:nvPr/>
        </p:nvGrpSpPr>
        <p:grpSpPr>
          <a:xfrm>
            <a:off x="339493" y="2299311"/>
            <a:ext cx="6364051" cy="2653689"/>
            <a:chOff x="330384" y="2430471"/>
            <a:chExt cx="6220931" cy="2753784"/>
          </a:xfrm>
        </p:grpSpPr>
        <p:grpSp>
          <p:nvGrpSpPr>
            <p:cNvPr id="13" name="组合 12"/>
            <p:cNvGrpSpPr/>
            <p:nvPr/>
          </p:nvGrpSpPr>
          <p:grpSpPr>
            <a:xfrm>
              <a:off x="369915" y="2447448"/>
              <a:ext cx="2919601" cy="711393"/>
              <a:chOff x="1433350" y="8656977"/>
              <a:chExt cx="12945163" cy="3881585"/>
            </a:xfrm>
          </p:grpSpPr>
          <p:sp>
            <p:nvSpPr>
              <p:cNvPr id="15" name="矩形: 单圆角 15"/>
              <p:cNvSpPr/>
              <p:nvPr/>
            </p:nvSpPr>
            <p:spPr>
              <a:xfrm flipH="1">
                <a:off x="1433350" y="8656977"/>
                <a:ext cx="12945155" cy="1500985"/>
              </a:xfrm>
              <a:prstGeom prst="round1Rect">
                <a:avLst/>
              </a:prstGeom>
              <a:gradFill>
                <a:gsLst>
                  <a:gs pos="100000">
                    <a:srgbClr val="66AC8C">
                      <a:lumMod val="98000"/>
                    </a:srgbClr>
                  </a:gs>
                  <a:gs pos="0">
                    <a:srgbClr val="3A8F98">
                      <a:lumMod val="97000"/>
                    </a:srgbClr>
                  </a:gs>
                </a:gsLst>
                <a:lin ang="10800000" scaled="0"/>
              </a:gradFill>
              <a:ln w="2540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16" name="矩形: 圆顶角 36"/>
              <p:cNvSpPr/>
              <p:nvPr/>
            </p:nvSpPr>
            <p:spPr>
              <a:xfrm rot="10800000">
                <a:off x="1439863" y="10169719"/>
                <a:ext cx="12938650" cy="2368843"/>
              </a:xfrm>
              <a:prstGeom prst="round2SameRect">
                <a:avLst/>
              </a:prstGeom>
              <a:noFill/>
              <a:ln w="2540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3549573" y="2447447"/>
              <a:ext cx="2883960" cy="711394"/>
              <a:chOff x="1433354" y="8626893"/>
              <a:chExt cx="12945159" cy="3911669"/>
            </a:xfrm>
          </p:grpSpPr>
          <p:sp>
            <p:nvSpPr>
              <p:cNvPr id="20" name="矩形: 单圆角 41"/>
              <p:cNvSpPr/>
              <p:nvPr/>
            </p:nvSpPr>
            <p:spPr>
              <a:xfrm flipH="1">
                <a:off x="1433354" y="8626893"/>
                <a:ext cx="12945155" cy="1531065"/>
              </a:xfrm>
              <a:prstGeom prst="round1Rect">
                <a:avLst/>
              </a:prstGeom>
              <a:gradFill>
                <a:gsLst>
                  <a:gs pos="100000">
                    <a:srgbClr val="66AC8C">
                      <a:lumMod val="98000"/>
                    </a:srgbClr>
                  </a:gs>
                  <a:gs pos="0">
                    <a:srgbClr val="3A8F98">
                      <a:lumMod val="97000"/>
                    </a:srgbClr>
                  </a:gs>
                </a:gsLst>
                <a:lin ang="10800000" scaled="0"/>
              </a:gradFill>
              <a:ln w="2540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21" name="矩形: 圆顶角 42"/>
              <p:cNvSpPr/>
              <p:nvPr/>
            </p:nvSpPr>
            <p:spPr>
              <a:xfrm rot="10800000">
                <a:off x="1439863" y="10169719"/>
                <a:ext cx="12938650" cy="2368843"/>
              </a:xfrm>
              <a:prstGeom prst="round2SameRect">
                <a:avLst/>
              </a:prstGeom>
              <a:noFill/>
              <a:ln w="2540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4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5" name="文本框 24"/>
            <p:cNvSpPr txBox="1"/>
            <p:nvPr>
              <p:custDataLst>
                <p:tags r:id="rId3"/>
              </p:custDataLst>
            </p:nvPr>
          </p:nvSpPr>
          <p:spPr>
            <a:xfrm>
              <a:off x="369915" y="2449137"/>
              <a:ext cx="2918134" cy="338554"/>
            </a:xfrm>
            <a:prstGeom prst="rect">
              <a:avLst/>
            </a:prstGeom>
            <a:noFill/>
          </p:spPr>
          <p:txBody>
            <a:bodyPr wrap="square" rtlCol="0">
              <a:spAutoFit/>
            </a:bodyPr>
            <a:lstStyle/>
            <a:p>
              <a:pPr algn="ct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一带</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文本框 25"/>
            <p:cNvSpPr txBox="1"/>
            <p:nvPr>
              <p:custDataLst>
                <p:tags r:id="rId4"/>
              </p:custDataLst>
            </p:nvPr>
          </p:nvSpPr>
          <p:spPr>
            <a:xfrm>
              <a:off x="3450716" y="2430471"/>
              <a:ext cx="2918134" cy="338554"/>
            </a:xfrm>
            <a:prstGeom prst="rect">
              <a:avLst/>
            </a:prstGeom>
            <a:noFill/>
          </p:spPr>
          <p:txBody>
            <a:bodyPr wrap="square" rtlCol="0">
              <a:spAutoFit/>
            </a:bodyPr>
            <a:lstStyle/>
            <a:p>
              <a:pPr algn="ct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一环</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文本框 26"/>
            <p:cNvSpPr txBox="1"/>
            <p:nvPr>
              <p:custDataLst>
                <p:tags r:id="rId5"/>
              </p:custDataLst>
            </p:nvPr>
          </p:nvSpPr>
          <p:spPr>
            <a:xfrm>
              <a:off x="368449" y="2836954"/>
              <a:ext cx="2919599" cy="321887"/>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北淝河生态景观带</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文本框 27"/>
            <p:cNvSpPr txBox="1"/>
            <p:nvPr>
              <p:custDataLst>
                <p:tags r:id="rId6"/>
              </p:custDataLst>
            </p:nvPr>
          </p:nvSpPr>
          <p:spPr>
            <a:xfrm>
              <a:off x="3573067" y="2769025"/>
              <a:ext cx="2883960" cy="389816"/>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一条旅游环线</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29" name="组合 28"/>
            <p:cNvGrpSpPr/>
            <p:nvPr/>
          </p:nvGrpSpPr>
          <p:grpSpPr>
            <a:xfrm>
              <a:off x="369915" y="3217840"/>
              <a:ext cx="2919601" cy="881452"/>
              <a:chOff x="1433350" y="8656977"/>
              <a:chExt cx="12945163" cy="3881585"/>
            </a:xfrm>
          </p:grpSpPr>
          <p:sp>
            <p:nvSpPr>
              <p:cNvPr id="30" name="矩形: 单圆角 15"/>
              <p:cNvSpPr/>
              <p:nvPr/>
            </p:nvSpPr>
            <p:spPr>
              <a:xfrm flipH="1">
                <a:off x="1433350" y="8656977"/>
                <a:ext cx="12945155" cy="1500985"/>
              </a:xfrm>
              <a:prstGeom prst="round1Rect">
                <a:avLst/>
              </a:prstGeom>
              <a:gradFill>
                <a:gsLst>
                  <a:gs pos="100000">
                    <a:srgbClr val="66AC8C">
                      <a:lumMod val="98000"/>
                    </a:srgbClr>
                  </a:gs>
                  <a:gs pos="0">
                    <a:srgbClr val="3A8F98">
                      <a:lumMod val="97000"/>
                    </a:srgbClr>
                  </a:gs>
                </a:gsLst>
                <a:lin ang="10800000" scaled="0"/>
              </a:gradFill>
              <a:ln w="2540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31" name="矩形: 圆顶角 36"/>
              <p:cNvSpPr/>
              <p:nvPr/>
            </p:nvSpPr>
            <p:spPr>
              <a:xfrm rot="10800000">
                <a:off x="1439863" y="10169719"/>
                <a:ext cx="12938650" cy="2368843"/>
              </a:xfrm>
              <a:prstGeom prst="round2SameRect">
                <a:avLst/>
              </a:prstGeom>
              <a:noFill/>
              <a:ln w="2540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3549573" y="3217838"/>
              <a:ext cx="2883960" cy="893095"/>
              <a:chOff x="1433354" y="8626893"/>
              <a:chExt cx="12945159" cy="3911669"/>
            </a:xfrm>
          </p:grpSpPr>
          <p:sp>
            <p:nvSpPr>
              <p:cNvPr id="34" name="矩形: 单圆角 41"/>
              <p:cNvSpPr/>
              <p:nvPr/>
            </p:nvSpPr>
            <p:spPr>
              <a:xfrm flipH="1">
                <a:off x="1433354" y="8626893"/>
                <a:ext cx="12945155" cy="1531065"/>
              </a:xfrm>
              <a:prstGeom prst="round1Rect">
                <a:avLst/>
              </a:prstGeom>
              <a:gradFill>
                <a:gsLst>
                  <a:gs pos="100000">
                    <a:srgbClr val="66AC8C">
                      <a:lumMod val="98000"/>
                    </a:srgbClr>
                  </a:gs>
                  <a:gs pos="0">
                    <a:srgbClr val="3A8F98">
                      <a:lumMod val="97000"/>
                    </a:srgbClr>
                  </a:gs>
                </a:gsLst>
                <a:lin ang="10800000" scaled="0"/>
              </a:gradFill>
              <a:ln w="2540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35" name="矩形: 圆顶角 42"/>
              <p:cNvSpPr/>
              <p:nvPr/>
            </p:nvSpPr>
            <p:spPr>
              <a:xfrm rot="10800000">
                <a:off x="1439863" y="10169719"/>
                <a:ext cx="12938650" cy="2368843"/>
              </a:xfrm>
              <a:prstGeom prst="round2SameRect">
                <a:avLst/>
              </a:prstGeom>
              <a:noFill/>
              <a:ln w="2540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6" name="矩形 35"/>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4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7" name="文本框 36"/>
            <p:cNvSpPr txBox="1"/>
            <p:nvPr>
              <p:custDataLst>
                <p:tags r:id="rId7"/>
              </p:custDataLst>
            </p:nvPr>
          </p:nvSpPr>
          <p:spPr>
            <a:xfrm>
              <a:off x="369915" y="3219529"/>
              <a:ext cx="2918134" cy="338554"/>
            </a:xfrm>
            <a:prstGeom prst="rect">
              <a:avLst/>
            </a:prstGeom>
            <a:noFill/>
          </p:spPr>
          <p:txBody>
            <a:bodyPr wrap="square" rtlCol="0">
              <a:spAutoFit/>
            </a:bodyPr>
            <a:lstStyle/>
            <a:p>
              <a:pPr algn="ct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三轴</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8" name="文本框 37"/>
            <p:cNvSpPr txBox="1"/>
            <p:nvPr>
              <p:custDataLst>
                <p:tags r:id="rId8"/>
              </p:custDataLst>
            </p:nvPr>
          </p:nvSpPr>
          <p:spPr>
            <a:xfrm>
              <a:off x="3450716" y="3200863"/>
              <a:ext cx="2918134" cy="338554"/>
            </a:xfrm>
            <a:prstGeom prst="rect">
              <a:avLst/>
            </a:prstGeom>
            <a:noFill/>
          </p:spPr>
          <p:txBody>
            <a:bodyPr wrap="square" rtlCol="0">
              <a:spAutoFit/>
            </a:bodyPr>
            <a:lstStyle/>
            <a:p>
              <a:pPr algn="ct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三区</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9" name="文本框 38"/>
            <p:cNvSpPr txBox="1"/>
            <p:nvPr>
              <p:custDataLst>
                <p:tags r:id="rId9"/>
              </p:custDataLst>
            </p:nvPr>
          </p:nvSpPr>
          <p:spPr>
            <a:xfrm>
              <a:off x="330384" y="3607346"/>
              <a:ext cx="2997195" cy="321887"/>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en-US" altLang="zh-CN" sz="1200" kern="100" dirty="0">
                  <a:latin typeface="微软雅黑" panose="020B0503020204020204" pitchFamily="34" charset="-122"/>
                  <a:ea typeface="微软雅黑" panose="020B0503020204020204" pitchFamily="34" charset="-122"/>
                  <a:cs typeface="Times New Roman" panose="02020603050405020304" pitchFamily="18" charset="0"/>
                </a:rPr>
                <a:t>S419</a:t>
              </a:r>
              <a:r>
                <a:rPr lang="zh-CN" altLang="en-US" sz="1200" kern="100" dirty="0">
                  <a:latin typeface="微软雅黑" panose="020B0503020204020204" pitchFamily="34" charset="-122"/>
                  <a:ea typeface="微软雅黑" panose="020B0503020204020204" pitchFamily="34" charset="-122"/>
                  <a:cs typeface="Times New Roman" panose="02020603050405020304" pitchFamily="18" charset="0"/>
                </a:rPr>
                <a:t>人文景观风貌轴、延安北路人文景观风貌轴、</a:t>
              </a:r>
              <a:r>
                <a:rPr lang="en-US" altLang="zh-CN" sz="1200" kern="100" dirty="0">
                  <a:latin typeface="微软雅黑" panose="020B0503020204020204" pitchFamily="34" charset="-122"/>
                  <a:ea typeface="微软雅黑" panose="020B0503020204020204" pitchFamily="34" charset="-122"/>
                  <a:cs typeface="Times New Roman" panose="02020603050405020304" pitchFamily="18" charset="0"/>
                </a:rPr>
                <a:t>X045</a:t>
              </a:r>
              <a:r>
                <a:rPr lang="zh-CN" altLang="en-US" sz="1200" kern="100" dirty="0">
                  <a:latin typeface="微软雅黑" panose="020B0503020204020204" pitchFamily="34" charset="-122"/>
                  <a:ea typeface="微软雅黑" panose="020B0503020204020204" pitchFamily="34" charset="-122"/>
                  <a:cs typeface="Times New Roman" panose="02020603050405020304" pitchFamily="18" charset="0"/>
                </a:rPr>
                <a:t>生态景观风貌轴</a:t>
              </a:r>
              <a:endParaRPr lang="zh-CN" altLang="en-US" sz="12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0" name="文本框 39"/>
            <p:cNvSpPr txBox="1"/>
            <p:nvPr>
              <p:custDataLst>
                <p:tags r:id="rId10"/>
              </p:custDataLst>
            </p:nvPr>
          </p:nvSpPr>
          <p:spPr>
            <a:xfrm>
              <a:off x="3548106" y="3607347"/>
              <a:ext cx="3003209" cy="356330"/>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latin typeface="微软雅黑" panose="020B0503020204020204" pitchFamily="34" charset="-122"/>
                  <a:ea typeface="微软雅黑" panose="020B0503020204020204" pitchFamily="34" charset="-122"/>
                  <a:cs typeface="Times New Roman" panose="02020603050405020304" pitchFamily="18" charset="0"/>
                </a:rPr>
                <a:t>自然景观风貌区、人文景观风貌区、农业景观风貌区</a:t>
              </a:r>
              <a:endParaRPr lang="zh-CN" altLang="en-US" sz="12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1" name="组合 40"/>
            <p:cNvGrpSpPr/>
            <p:nvPr/>
          </p:nvGrpSpPr>
          <p:grpSpPr>
            <a:xfrm>
              <a:off x="369915" y="4169446"/>
              <a:ext cx="6062169" cy="1014809"/>
              <a:chOff x="1433350" y="8656981"/>
              <a:chExt cx="12945163" cy="3881581"/>
            </a:xfrm>
          </p:grpSpPr>
          <p:sp>
            <p:nvSpPr>
              <p:cNvPr id="42" name="矩形: 单圆角 15"/>
              <p:cNvSpPr/>
              <p:nvPr/>
            </p:nvSpPr>
            <p:spPr>
              <a:xfrm flipH="1">
                <a:off x="1433350" y="8656981"/>
                <a:ext cx="12945155" cy="1323627"/>
              </a:xfrm>
              <a:prstGeom prst="round1Rect">
                <a:avLst/>
              </a:prstGeom>
              <a:gradFill>
                <a:gsLst>
                  <a:gs pos="100000">
                    <a:srgbClr val="66AC8C">
                      <a:lumMod val="98000"/>
                    </a:srgbClr>
                  </a:gs>
                  <a:gs pos="0">
                    <a:srgbClr val="3A8F98">
                      <a:lumMod val="97000"/>
                    </a:srgbClr>
                  </a:gs>
                </a:gsLst>
                <a:lin ang="10800000" scaled="0"/>
              </a:gradFill>
              <a:ln w="2540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b="1" dirty="0">
                  <a:latin typeface="微软雅黑" panose="020B0503020204020204" pitchFamily="34" charset="-122"/>
                  <a:ea typeface="微软雅黑" panose="020B0503020204020204" pitchFamily="34" charset="-122"/>
                </a:endParaRPr>
              </a:p>
            </p:txBody>
          </p:sp>
          <p:sp>
            <p:nvSpPr>
              <p:cNvPr id="43" name="矩形: 圆顶角 36"/>
              <p:cNvSpPr/>
              <p:nvPr/>
            </p:nvSpPr>
            <p:spPr>
              <a:xfrm rot="10800000">
                <a:off x="1439863" y="10169719"/>
                <a:ext cx="12938650" cy="2368843"/>
              </a:xfrm>
              <a:prstGeom prst="round2SameRect">
                <a:avLst/>
              </a:prstGeom>
              <a:noFill/>
              <a:ln w="25400">
                <a:solidFill>
                  <a:srgbClr val="66A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1433358" y="10169718"/>
                <a:ext cx="12938651" cy="2368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5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45" name="文本框 44"/>
            <p:cNvSpPr txBox="1"/>
            <p:nvPr>
              <p:custDataLst>
                <p:tags r:id="rId11"/>
              </p:custDataLst>
            </p:nvPr>
          </p:nvSpPr>
          <p:spPr>
            <a:xfrm>
              <a:off x="1959453" y="4173286"/>
              <a:ext cx="2918134" cy="338554"/>
            </a:xfrm>
            <a:prstGeom prst="rect">
              <a:avLst/>
            </a:prstGeom>
            <a:noFill/>
          </p:spPr>
          <p:txBody>
            <a:bodyPr wrap="square" rtlCol="0">
              <a:spAutoFit/>
            </a:bodyPr>
            <a:lstStyle/>
            <a:p>
              <a:pPr algn="ctr" defTabSz="1625600">
                <a:spcBef>
                  <a:spcPts val="1780"/>
                </a:spcBef>
              </a:pPr>
              <a:r>
                <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多点</a:t>
              </a:r>
              <a:endParaRPr lang="zh-CN" altLang="en-US" sz="1600" b="1" kern="1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6" name="文本框 45"/>
            <p:cNvSpPr txBox="1"/>
            <p:nvPr>
              <p:custDataLst>
                <p:tags r:id="rId12"/>
              </p:custDataLst>
            </p:nvPr>
          </p:nvSpPr>
          <p:spPr>
            <a:xfrm>
              <a:off x="459343" y="4524018"/>
              <a:ext cx="5902002" cy="619316"/>
            </a:xfrm>
            <a:prstGeom prst="rect">
              <a:avLst/>
            </a:prstGeom>
            <a:noFill/>
          </p:spPr>
          <p:txBody>
            <a:bodyPr wrap="square" rtlCol="0">
              <a:noAutofit/>
            </a:bodyPr>
            <a:lstStyle/>
            <a:p>
              <a:pPr marL="171450" indent="-171450" defTabSz="1625600" fontAlgn="auto">
                <a:spcBef>
                  <a:spcPts val="300"/>
                </a:spcBef>
                <a:buFont typeface="Arial" panose="020B0604020202020204" pitchFamily="34" charset="0"/>
                <a:buChar char="•"/>
              </a:pPr>
              <a:r>
                <a:rPr lang="zh-CN" altLang="en-US" sz="1200" kern="100" dirty="0">
                  <a:latin typeface="微软雅黑" panose="020B0503020204020204" pitchFamily="34" charset="-122"/>
                  <a:ea typeface="微软雅黑" panose="020B0503020204020204" pitchFamily="34" charset="-122"/>
                  <a:cs typeface="Times New Roman" panose="02020603050405020304" pitchFamily="18" charset="0"/>
                </a:rPr>
                <a:t>韵莲荷花园，九禾农业采摘园，安徽三汊河国家湿地公园，北淝河生态景观带，钓鱼台湖水上公园，曹郢村曹魏文化民俗文化，周郢、周集、高吴村湿地风光，清河村生态农家，淝河村莲藕基地，金山湖村湖边人家，杨湖村文明和谐美丽乡村</a:t>
              </a:r>
              <a:endParaRPr lang="zh-CN" altLang="en-US" sz="12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47" name="内容占位符 2"/>
          <p:cNvSpPr txBox="1"/>
          <p:nvPr>
            <p:custDataLst>
              <p:tags r:id="rId13"/>
            </p:custDataLst>
          </p:nvPr>
        </p:nvSpPr>
        <p:spPr>
          <a:xfrm>
            <a:off x="3531612" y="5184331"/>
            <a:ext cx="3074917" cy="333474"/>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2E75B6"/>
                </a:solidFill>
              </a:rPr>
              <a:t>镇域历史文化保护及特色风貌规划图</a:t>
            </a:r>
            <a:endParaRPr lang="zh-CN" altLang="en-US" sz="1400" dirty="0">
              <a:solidFill>
                <a:srgbClr val="2E75B6"/>
              </a:solidFill>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9493" y="8610152"/>
            <a:ext cx="1522800" cy="1080000"/>
          </a:xfrm>
          <a:prstGeom prst="rect">
            <a:avLst/>
          </a:prstGeom>
          <a:effectLst>
            <a:softEdge rad="31750"/>
          </a:effectLst>
        </p:spPr>
      </p:pic>
      <p:sp>
        <p:nvSpPr>
          <p:cNvPr id="48" name="文本框 47"/>
          <p:cNvSpPr txBox="1"/>
          <p:nvPr>
            <p:custDataLst>
              <p:tags r:id="rId15"/>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E75B6"/>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ln w="0"/>
                <a:solidFill>
                  <a:srgbClr val="2E75B6"/>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ln w="0"/>
                <a:solidFill>
                  <a:srgbClr val="2E75B6"/>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ln w="0"/>
              <a:solidFill>
                <a:srgbClr val="2E75B6"/>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4928777"/>
            <a:ext cx="6858000" cy="4977223"/>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71964" y="6109865"/>
            <a:ext cx="2784385" cy="1431447"/>
          </a:xfrm>
        </p:spPr>
        <p:txBody>
          <a:bodyPr/>
          <a:lstStyle/>
          <a:p>
            <a:r>
              <a:rPr lang="en-US" altLang="zh-CN" dirty="0">
                <a:solidFill>
                  <a:schemeClr val="bg1"/>
                </a:solidFill>
              </a:rPr>
              <a:t>08</a:t>
            </a:r>
            <a:endParaRPr lang="zh-CN" altLang="en-US" dirty="0">
              <a:solidFill>
                <a:schemeClr val="bg1"/>
              </a:solidFill>
            </a:endParaRPr>
          </a:p>
        </p:txBody>
      </p:sp>
      <p:sp>
        <p:nvSpPr>
          <p:cNvPr id="18" name="内容占位符 2"/>
          <p:cNvSpPr txBox="1"/>
          <p:nvPr/>
        </p:nvSpPr>
        <p:spPr>
          <a:xfrm>
            <a:off x="3276407" y="6501800"/>
            <a:ext cx="3596833" cy="1954059"/>
          </a:xfrm>
          <a:prstGeom prst="rect">
            <a:avLst/>
          </a:prstGeom>
        </p:spPr>
        <p:txBody>
          <a:bodyPr vert="horz" lIns="91440" tIns="45720" rIns="91440" bIns="45720" rtlCol="0">
            <a:normAutofit/>
          </a:bodyPr>
          <a:lstStyle>
            <a:lvl1pPr marL="0" indent="0" algn="l" defTabSz="1625600" rtl="0" eaLnBrk="1" latinLnBrk="0" hangingPunct="1">
              <a:lnSpc>
                <a:spcPct val="90000"/>
              </a:lnSpc>
              <a:spcBef>
                <a:spcPts val="1780"/>
              </a:spcBef>
              <a:buFontTx/>
              <a:buNone/>
              <a:defRPr sz="1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16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555" kern="1200">
                <a:solidFill>
                  <a:schemeClr val="tx1"/>
                </a:solidFill>
                <a:latin typeface="+mn-lt"/>
                <a:ea typeface="+mn-ea"/>
                <a:cs typeface="+mn-cs"/>
              </a:defRPr>
            </a:lvl9pPr>
          </a:lstStyle>
          <a:p>
            <a:r>
              <a:rPr lang="en-US" altLang="zh-CN" dirty="0">
                <a:solidFill>
                  <a:schemeClr val="bg1"/>
                </a:solidFill>
              </a:rPr>
              <a:t>5.1 </a:t>
            </a:r>
            <a:r>
              <a:rPr lang="zh-CN" altLang="en-US" dirty="0">
                <a:solidFill>
                  <a:schemeClr val="bg1"/>
                </a:solidFill>
                <a:sym typeface="+mn-ea"/>
              </a:rPr>
              <a:t>用地布局</a:t>
            </a:r>
            <a:endParaRPr lang="en-US" altLang="zh-CN" dirty="0">
              <a:solidFill>
                <a:schemeClr val="bg1"/>
              </a:solidFill>
            </a:endParaRPr>
          </a:p>
          <a:p>
            <a:r>
              <a:rPr lang="zh-CN" altLang="en-US" dirty="0">
                <a:solidFill>
                  <a:schemeClr val="bg1"/>
                </a:solidFill>
              </a:rPr>
              <a:t>5.2 公共空间与绿地系统</a:t>
            </a:r>
            <a:endParaRPr lang="zh-CN" altLang="en-US" dirty="0">
              <a:solidFill>
                <a:schemeClr val="bg1"/>
              </a:solidFill>
            </a:endParaRPr>
          </a:p>
          <a:p>
            <a:r>
              <a:rPr lang="zh-CN" altLang="en-US" dirty="0">
                <a:solidFill>
                  <a:schemeClr val="bg1"/>
                </a:solidFill>
                <a:sym typeface="+mn-ea"/>
              </a:rPr>
              <a:t>5.</a:t>
            </a:r>
            <a:r>
              <a:rPr lang="en-US" altLang="zh-CN" dirty="0">
                <a:solidFill>
                  <a:schemeClr val="bg1"/>
                </a:solidFill>
                <a:sym typeface="+mn-ea"/>
              </a:rPr>
              <a:t>3</a:t>
            </a:r>
            <a:r>
              <a:rPr lang="zh-CN" altLang="en-US" dirty="0">
                <a:solidFill>
                  <a:schemeClr val="bg1"/>
                </a:solidFill>
                <a:sym typeface="+mn-ea"/>
              </a:rPr>
              <a:t> </a:t>
            </a:r>
            <a:r>
              <a:rPr lang="zh-CN" altLang="en-US" dirty="0">
                <a:solidFill>
                  <a:schemeClr val="bg1"/>
                </a:solidFill>
              </a:rPr>
              <a:t>公共管理与公共服务</a:t>
            </a:r>
            <a:endParaRPr lang="zh-CN" altLang="en-US" dirty="0">
              <a:solidFill>
                <a:schemeClr val="bg1"/>
              </a:solidFill>
            </a:endParaRPr>
          </a:p>
          <a:p>
            <a:r>
              <a:rPr lang="en-US" altLang="zh-CN" dirty="0">
                <a:solidFill>
                  <a:schemeClr val="bg1"/>
                </a:solidFill>
              </a:rPr>
              <a:t>5.4 </a:t>
            </a:r>
            <a:r>
              <a:rPr lang="zh-CN" altLang="en-US" dirty="0">
                <a:solidFill>
                  <a:schemeClr val="bg1"/>
                </a:solidFill>
              </a:rPr>
              <a:t>道路交通</a:t>
            </a:r>
            <a:endParaRPr lang="zh-CN" altLang="en-US" dirty="0">
              <a:solidFill>
                <a:schemeClr val="bg1"/>
              </a:solidFill>
            </a:endParaRPr>
          </a:p>
          <a:p>
            <a:endParaRPr lang="zh-CN" altLang="en-US" dirty="0">
              <a:solidFill>
                <a:schemeClr val="bg1"/>
              </a:solidFill>
            </a:endParaRPr>
          </a:p>
        </p:txBody>
      </p:sp>
      <p:sp>
        <p:nvSpPr>
          <p:cNvPr id="20" name="文本占位符 4"/>
          <p:cNvSpPr txBox="1"/>
          <p:nvPr/>
        </p:nvSpPr>
        <p:spPr>
          <a:xfrm>
            <a:off x="352091" y="5689628"/>
            <a:ext cx="5915025" cy="585593"/>
          </a:xfrm>
          <a:prstGeom prst="rect">
            <a:avLst/>
          </a:prstGeom>
        </p:spPr>
        <p:txBody>
          <a:bodyPr vert="horz" lIns="91440" tIns="45720" rIns="91440" bIns="45720" rtlCol="0">
            <a:normAutofit/>
          </a:bodyPr>
          <a:lstStyle>
            <a:lvl1pPr marL="0" marR="0" indent="0" algn="l" defTabSz="1625600" rtl="0" eaLnBrk="1" fontAlgn="auto" latinLnBrk="0" hangingPunct="1">
              <a:lnSpc>
                <a:spcPct val="90000"/>
              </a:lnSpc>
              <a:spcBef>
                <a:spcPts val="1780"/>
              </a:spcBef>
              <a:spcAft>
                <a:spcPts val="0"/>
              </a:spcAft>
              <a:buClrTx/>
              <a:buSzTx/>
              <a:buFont typeface="Arial" panose="020B0604020202020204" pitchFamily="34" charset="0"/>
              <a:buNone/>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812800" indent="0" algn="l" defTabSz="1625600" rtl="0" eaLnBrk="1" latinLnBrk="0" hangingPunct="1">
              <a:lnSpc>
                <a:spcPct val="90000"/>
              </a:lnSpc>
              <a:spcBef>
                <a:spcPts val="890"/>
              </a:spcBef>
              <a:buFont typeface="Arial" panose="020B0604020202020204" pitchFamily="34" charset="0"/>
              <a:buNone/>
              <a:defRPr sz="249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1625600" indent="0" algn="l" defTabSz="1625600" rtl="0" eaLnBrk="1" latinLnBrk="0" hangingPunct="1">
              <a:lnSpc>
                <a:spcPct val="90000"/>
              </a:lnSpc>
              <a:spcBef>
                <a:spcPts val="890"/>
              </a:spcBef>
              <a:buFont typeface="Arial" panose="020B0604020202020204" pitchFamily="34" charset="0"/>
              <a:buNone/>
              <a:defRPr sz="2135"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438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4pPr>
            <a:lvl5pPr marL="32512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微软雅黑" panose="020B0503020204020204" pitchFamily="34" charset="-122"/>
                <a:ea typeface="微软雅黑" panose="020B0503020204020204" pitchFamily="34" charset="-122"/>
                <a:cs typeface="+mn-cs"/>
              </a:defRPr>
            </a:lvl5pPr>
            <a:lvl6pPr marL="40640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6pPr>
            <a:lvl7pPr marL="48768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7pPr>
            <a:lvl8pPr marL="56896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8pPr>
            <a:lvl9pPr marL="6502400" indent="0" algn="l" defTabSz="1625600" rtl="0" eaLnBrk="1" latinLnBrk="0" hangingPunct="1">
              <a:lnSpc>
                <a:spcPct val="90000"/>
              </a:lnSpc>
              <a:spcBef>
                <a:spcPts val="890"/>
              </a:spcBef>
              <a:buFont typeface="Arial" panose="020B0604020202020204" pitchFamily="34" charset="0"/>
              <a:buNone/>
              <a:defRPr sz="1780" kern="1200">
                <a:solidFill>
                  <a:schemeClr val="tx1"/>
                </a:solidFill>
                <a:latin typeface="+mn-lt"/>
                <a:ea typeface="+mn-ea"/>
                <a:cs typeface="+mn-cs"/>
              </a:defRPr>
            </a:lvl9pPr>
          </a:lstStyle>
          <a:p>
            <a:r>
              <a:rPr lang="zh-CN" altLang="en-US" dirty="0">
                <a:solidFill>
                  <a:schemeClr val="tx2">
                    <a:lumMod val="75000"/>
                  </a:schemeClr>
                </a:solidFill>
                <a:sym typeface="+mn-ea"/>
              </a:rPr>
              <a:t>镇政府驻地规划</a:t>
            </a:r>
            <a:endParaRPr lang="zh-CN" altLang="en-US" dirty="0">
              <a:solidFill>
                <a:schemeClr val="tx2">
                  <a:lumMod val="75000"/>
                </a:schemeClr>
              </a:solidFill>
              <a:sym typeface="+mn-ea"/>
            </a:endParaRPr>
          </a:p>
        </p:txBody>
      </p:sp>
      <p:sp>
        <p:nvSpPr>
          <p:cNvPr id="10" name="矩形 9"/>
          <p:cNvSpPr/>
          <p:nvPr/>
        </p:nvSpPr>
        <p:spPr>
          <a:xfrm>
            <a:off x="-12192" y="6275301"/>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蚌埠市曹老集镇中心学校 - 搜狗百科"/>
          <p:cNvPicPr>
            <a:picLocks noChangeAspect="1" noChangeArrowheads="1"/>
          </p:cNvPicPr>
          <p:nvPr/>
        </p:nvPicPr>
        <p:blipFill rotWithShape="1">
          <a:blip r:embed="rId1">
            <a:extLst>
              <a:ext uri="{28A0092B-C50C-407E-A947-70E740481C1C}">
                <a14:useLocalDpi xmlns:a14="http://schemas.microsoft.com/office/drawing/2010/main" val="0"/>
              </a:ext>
            </a:extLst>
          </a:blip>
          <a:srcRect l="6728" t="2251" b="2786"/>
          <a:stretch>
            <a:fillRect/>
          </a:stretch>
        </p:blipFill>
        <p:spPr bwMode="auto">
          <a:xfrm>
            <a:off x="0" y="-350729"/>
            <a:ext cx="6873240" cy="52794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58784" y="4894765"/>
            <a:ext cx="6300857" cy="4827691"/>
            <a:chOff x="387890" y="4858054"/>
            <a:chExt cx="6102189" cy="4675473"/>
          </a:xfrm>
        </p:grpSpPr>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1918" t="11097" r="23754" b="8275"/>
            <a:stretch>
              <a:fillRect/>
            </a:stretch>
          </p:blipFill>
          <p:spPr>
            <a:xfrm>
              <a:off x="387890" y="4858054"/>
              <a:ext cx="6102189" cy="4675473"/>
            </a:xfrm>
            <a:prstGeom prst="rect">
              <a:avLst/>
            </a:prstGeom>
          </p:spPr>
        </p:pic>
        <p:sp>
          <p:nvSpPr>
            <p:cNvPr id="9" name="内容占位符 2"/>
            <p:cNvSpPr txBox="1"/>
            <p:nvPr>
              <p:custDataLst>
                <p:tags r:id="rId2"/>
              </p:custDataLst>
            </p:nvPr>
          </p:nvSpPr>
          <p:spPr>
            <a:xfrm>
              <a:off x="3089916" y="4858054"/>
              <a:ext cx="3400163" cy="388665"/>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chemeClr val="tx2"/>
                  </a:solidFill>
                </a:rPr>
                <a:t>镇政府驻地国土空间规划图</a:t>
              </a:r>
              <a:endParaRPr lang="zh-CN" altLang="en-US" sz="1400" dirty="0">
                <a:solidFill>
                  <a:schemeClr val="tx2"/>
                </a:solidFill>
              </a:endParaRP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82844" t="29159" r="5780" b="14430"/>
            <a:stretch>
              <a:fillRect/>
            </a:stretch>
          </p:blipFill>
          <p:spPr>
            <a:xfrm>
              <a:off x="426217" y="7045528"/>
              <a:ext cx="710298" cy="2487999"/>
            </a:xfrm>
            <a:prstGeom prst="rect">
              <a:avLst/>
            </a:prstGeom>
          </p:spPr>
        </p:pic>
      </p:grpSp>
      <p:sp>
        <p:nvSpPr>
          <p:cNvPr id="11" name="燕尾形 10"/>
          <p:cNvSpPr/>
          <p:nvPr/>
        </p:nvSpPr>
        <p:spPr>
          <a:xfrm rot="10800000">
            <a:off x="5913120" y="241078"/>
            <a:ext cx="1176528" cy="576419"/>
          </a:xfrm>
          <a:prstGeom prst="chevron">
            <a:avLst>
              <a:gd name="adj" fmla="val 29518"/>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186366" y="708548"/>
            <a:ext cx="5915025" cy="975720"/>
          </a:xfrm>
        </p:spPr>
        <p:txBody>
          <a:bodyPr/>
          <a:lstStyle/>
          <a:p>
            <a:r>
              <a:rPr lang="en-US" altLang="zh-CN" dirty="0">
                <a:solidFill>
                  <a:schemeClr val="tx2">
                    <a:lumMod val="75000"/>
                  </a:schemeClr>
                </a:solidFill>
              </a:rPr>
              <a:t>8.1 </a:t>
            </a:r>
            <a:r>
              <a:rPr lang="zh-CN" altLang="en-US" dirty="0">
                <a:solidFill>
                  <a:schemeClr val="tx2">
                    <a:lumMod val="75000"/>
                  </a:schemeClr>
                </a:solidFill>
              </a:rPr>
              <a:t>优化城镇空间布局</a:t>
            </a:r>
            <a:endParaRPr lang="zh-CN" altLang="en-US" dirty="0">
              <a:solidFill>
                <a:schemeClr val="tx2">
                  <a:lumMod val="75000"/>
                </a:schemeClr>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4"/>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chemeClr val="tx2">
                    <a:lumMod val="7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矩形: 圆角 24"/>
          <p:cNvSpPr/>
          <p:nvPr/>
        </p:nvSpPr>
        <p:spPr>
          <a:xfrm>
            <a:off x="258784" y="1644925"/>
            <a:ext cx="6291474" cy="576580"/>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400" b="1" kern="100" dirty="0">
                <a:effectLst/>
                <a:latin typeface="微软雅黑" panose="020B0503020204020204" pitchFamily="34" charset="-122"/>
                <a:ea typeface="微软雅黑" panose="020B0503020204020204" pitchFamily="34" charset="-122"/>
                <a:cs typeface="Times New Roman" panose="02020603050405020304" pitchFamily="18" charset="0"/>
              </a:rPr>
              <a:t>构筑</a:t>
            </a:r>
            <a:r>
              <a:rPr lang="en-US" altLang="zh-CN" sz="2400" b="1" kern="100" dirty="0">
                <a:effectLst/>
                <a:latin typeface="微软雅黑" panose="020B0503020204020204" pitchFamily="34" charset="-122"/>
                <a:ea typeface="微软雅黑" panose="020B0503020204020204" pitchFamily="34" charset="-122"/>
              </a:rPr>
              <a:t>“</a:t>
            </a:r>
            <a:r>
              <a:rPr lang="zh-CN" altLang="zh-CN" sz="2400" b="1" kern="100" dirty="0">
                <a:effectLst/>
                <a:latin typeface="微软雅黑" panose="020B0503020204020204" pitchFamily="34" charset="-122"/>
                <a:ea typeface="微软雅黑" panose="020B0503020204020204" pitchFamily="34" charset="-122"/>
                <a:cs typeface="Times New Roman" panose="02020603050405020304" pitchFamily="18" charset="0"/>
              </a:rPr>
              <a:t>一心、两轴、三区</a:t>
            </a:r>
            <a:r>
              <a:rPr lang="en-US" altLang="zh-CN" sz="2400" b="1" kern="100" dirty="0">
                <a:effectLst/>
                <a:latin typeface="微软雅黑" panose="020B0503020204020204" pitchFamily="34" charset="-122"/>
                <a:ea typeface="微软雅黑" panose="020B0503020204020204" pitchFamily="34" charset="-122"/>
              </a:rPr>
              <a:t>”</a:t>
            </a:r>
            <a:r>
              <a:rPr lang="zh-CN" altLang="zh-CN" sz="2400" b="1" kern="100" dirty="0">
                <a:effectLst/>
                <a:latin typeface="微软雅黑" panose="020B0503020204020204" pitchFamily="34" charset="-122"/>
                <a:ea typeface="微软雅黑" panose="020B0503020204020204" pitchFamily="34" charset="-122"/>
                <a:cs typeface="Times New Roman" panose="02020603050405020304" pitchFamily="18" charset="0"/>
              </a:rPr>
              <a:t>的镇区空间格局</a:t>
            </a:r>
            <a:endParaRPr lang="zh-CN" altLang="en-US" sz="24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258784" y="2479433"/>
            <a:ext cx="6300857" cy="2137801"/>
            <a:chOff x="258784" y="2391948"/>
            <a:chExt cx="6300857" cy="2137801"/>
          </a:xfrm>
        </p:grpSpPr>
        <p:sp>
          <p:nvSpPr>
            <p:cNvPr id="27" name="文本框 26"/>
            <p:cNvSpPr txBox="1"/>
            <p:nvPr/>
          </p:nvSpPr>
          <p:spPr>
            <a:xfrm>
              <a:off x="1032903" y="3943461"/>
              <a:ext cx="5517355" cy="584775"/>
            </a:xfrm>
            <a:prstGeom prst="rect">
              <a:avLst/>
            </a:prstGeom>
            <a:noFill/>
          </p:spPr>
          <p:txBody>
            <a:bodyPr wrap="square">
              <a:spAutoFit/>
            </a:bodyPr>
            <a:lstStyle/>
            <a:p>
              <a:r>
                <a:rPr lang="zh-CN" altLang="zh-CN" sz="1600" kern="10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cs typeface="Times New Roman" panose="02020603050405020304" pitchFamily="18" charset="0"/>
                </a:rPr>
                <a:t>将镇区划分为三大景观风貌区，东西部的居住景观风貌区，南部的工业景观风貌区。</a:t>
              </a:r>
              <a:endParaRPr lang="zh-CN" altLang="en-US" sz="160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28" name="矩形: 圆角 27"/>
            <p:cNvSpPr/>
            <p:nvPr/>
          </p:nvSpPr>
          <p:spPr>
            <a:xfrm>
              <a:off x="258784" y="2484770"/>
              <a:ext cx="774119" cy="490917"/>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b="1" dirty="0">
                  <a:effectLst/>
                  <a:latin typeface="微软雅黑" panose="020B0503020204020204" pitchFamily="34" charset="-122"/>
                  <a:ea typeface="微软雅黑" panose="020B0503020204020204" pitchFamily="34" charset="-122"/>
                </a:rPr>
                <a:t>一心</a:t>
              </a:r>
              <a:endParaRPr lang="zh-CN" altLang="en-US" sz="1600" dirty="0">
                <a:latin typeface="微软雅黑" panose="020B0503020204020204" pitchFamily="34" charset="-122"/>
                <a:ea typeface="微软雅黑" panose="020B0503020204020204" pitchFamily="34" charset="-122"/>
              </a:endParaRPr>
            </a:p>
          </p:txBody>
        </p:sp>
        <p:sp>
          <p:nvSpPr>
            <p:cNvPr id="29" name="矩形: 圆角 28"/>
            <p:cNvSpPr/>
            <p:nvPr/>
          </p:nvSpPr>
          <p:spPr>
            <a:xfrm>
              <a:off x="258784" y="3263365"/>
              <a:ext cx="774119" cy="490917"/>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latin typeface="微软雅黑" panose="020B0503020204020204" pitchFamily="34" charset="-122"/>
                  <a:ea typeface="微软雅黑" panose="020B0503020204020204" pitchFamily="34" charset="-122"/>
                </a:rPr>
                <a:t>两轴</a:t>
              </a:r>
              <a:endParaRPr lang="zh-CN" altLang="en-US" sz="1600" dirty="0">
                <a:latin typeface="微软雅黑" panose="020B0503020204020204" pitchFamily="34" charset="-122"/>
                <a:ea typeface="微软雅黑" panose="020B0503020204020204" pitchFamily="34" charset="-122"/>
              </a:endParaRPr>
            </a:p>
          </p:txBody>
        </p:sp>
        <p:sp>
          <p:nvSpPr>
            <p:cNvPr id="30" name="矩形: 圆角 29"/>
            <p:cNvSpPr/>
            <p:nvPr/>
          </p:nvSpPr>
          <p:spPr>
            <a:xfrm>
              <a:off x="269760" y="4038832"/>
              <a:ext cx="774119" cy="490917"/>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effectLst/>
                  <a:latin typeface="微软雅黑" panose="020B0503020204020204" pitchFamily="34" charset="-122"/>
                  <a:ea typeface="微软雅黑" panose="020B0503020204020204" pitchFamily="34" charset="-122"/>
                </a:rPr>
                <a:t>三区</a:t>
              </a:r>
              <a:endParaRPr lang="zh-CN" altLang="en-US" sz="1600"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1006257" y="2391948"/>
              <a:ext cx="5553384" cy="679801"/>
            </a:xfrm>
            <a:prstGeom prst="rect">
              <a:avLst/>
            </a:prstGeom>
            <a:noFill/>
          </p:spPr>
          <p:txBody>
            <a:bodyPr wrap="square">
              <a:spAutoFit/>
            </a:bodyPr>
            <a:lstStyle/>
            <a:p>
              <a:pPr>
                <a:lnSpc>
                  <a:spcPts val="2400"/>
                </a:lnSpc>
                <a:spcBef>
                  <a:spcPts val="300"/>
                </a:spcBef>
              </a:pPr>
              <a:r>
                <a:rPr lang="zh-CN" altLang="zh-CN" sz="160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即综合服务中心，以公共服务、商业办公、公园服务为主，形成镇区综合服务功能。</a:t>
              </a:r>
              <a:endParaRPr lang="zh-CN" altLang="zh-CN" sz="160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32" name="文本框 31"/>
            <p:cNvSpPr txBox="1"/>
            <p:nvPr/>
          </p:nvSpPr>
          <p:spPr>
            <a:xfrm>
              <a:off x="1032903" y="3170659"/>
              <a:ext cx="5517355" cy="679801"/>
            </a:xfrm>
            <a:prstGeom prst="rect">
              <a:avLst/>
            </a:prstGeom>
            <a:noFill/>
          </p:spPr>
          <p:txBody>
            <a:bodyPr wrap="square">
              <a:spAutoFit/>
            </a:bodyPr>
            <a:lstStyle/>
            <a:p>
              <a:pPr>
                <a:lnSpc>
                  <a:spcPts val="2400"/>
                </a:lnSpc>
                <a:spcBef>
                  <a:spcPts val="300"/>
                </a:spcBef>
              </a:pPr>
              <a:r>
                <a:rPr lang="zh-CN" altLang="zh-CN" sz="160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即南北向蚌固路（</a:t>
              </a:r>
              <a:r>
                <a:rPr lang="en-US" altLang="zh-CN" sz="160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S101</a:t>
              </a:r>
              <a:r>
                <a:rPr lang="zh-CN" altLang="zh-CN" sz="160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）城镇发展轴和东西淝河路城镇景观轴。</a:t>
              </a:r>
              <a:endParaRPr lang="zh-CN" altLang="en-US" sz="160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a:xfrm>
            <a:off x="471489" y="777172"/>
            <a:ext cx="1347151" cy="975720"/>
          </a:xfrm>
        </p:spPr>
        <p:txBody>
          <a:bodyPr/>
          <a:lstStyle/>
          <a:p>
            <a:pPr algn="ctr">
              <a:lnSpc>
                <a:spcPct val="150000"/>
              </a:lnSpc>
            </a:pPr>
            <a:r>
              <a:rPr lang="zh-CN" altLang="en-US" dirty="0">
                <a:solidFill>
                  <a:schemeClr val="accent1">
                    <a:lumMod val="75000"/>
                  </a:schemeClr>
                </a:solidFill>
              </a:rPr>
              <a:t>前</a:t>
            </a:r>
            <a:r>
              <a:rPr lang="zh-CN" altLang="en-US" dirty="0">
                <a:solidFill>
                  <a:schemeClr val="accent1">
                    <a:lumMod val="75000"/>
                  </a:schemeClr>
                </a:solidFill>
                <a:sym typeface="+mn-ea"/>
              </a:rPr>
              <a:t>    </a:t>
            </a:r>
            <a:r>
              <a:rPr lang="zh-CN" altLang="en-US" dirty="0">
                <a:solidFill>
                  <a:schemeClr val="accent1">
                    <a:lumMod val="75000"/>
                  </a:schemeClr>
                </a:solidFill>
              </a:rPr>
              <a:t>言</a:t>
            </a:r>
            <a:br>
              <a:rPr lang="en-US" altLang="zh-CN" dirty="0">
                <a:solidFill>
                  <a:schemeClr val="accent1">
                    <a:lumMod val="75000"/>
                  </a:schemeClr>
                </a:solidFill>
              </a:rPr>
            </a:br>
            <a:r>
              <a:rPr lang="en-US" altLang="zh-CN" sz="2000" dirty="0">
                <a:solidFill>
                  <a:schemeClr val="accent1">
                    <a:lumMod val="75000"/>
                  </a:schemeClr>
                </a:solidFill>
              </a:rPr>
              <a:t>PREFACE</a:t>
            </a:r>
            <a:endParaRPr lang="zh-CN" altLang="en-US" sz="2000" dirty="0">
              <a:solidFill>
                <a:schemeClr val="accent1">
                  <a:lumMod val="75000"/>
                </a:schemeClr>
              </a:solidFill>
            </a:endParaRPr>
          </a:p>
        </p:txBody>
      </p:sp>
      <p:sp>
        <p:nvSpPr>
          <p:cNvPr id="20" name="内容占位符 2"/>
          <p:cNvSpPr>
            <a:spLocks noGrp="1"/>
          </p:cNvSpPr>
          <p:nvPr>
            <p:ph idx="1"/>
          </p:nvPr>
        </p:nvSpPr>
        <p:spPr>
          <a:xfrm>
            <a:off x="579755" y="2033270"/>
            <a:ext cx="5727700" cy="6560185"/>
          </a:xfrm>
        </p:spPr>
        <p:txBody>
          <a:bodyPr>
            <a:noAutofit/>
          </a:bodyPr>
          <a:lstStyle/>
          <a:p>
            <a:pPr marL="0" indent="0" fontAlgn="auto">
              <a:lnSpc>
                <a:spcPct val="150000"/>
              </a:lnSpc>
              <a:spcBef>
                <a:spcPts val="600"/>
              </a:spcBef>
              <a:buNone/>
            </a:pPr>
            <a:r>
              <a:rPr lang="zh-CN" altLang="en-US" sz="1600" b="0" dirty="0">
                <a:solidFill>
                  <a:schemeClr val="accent1">
                    <a:lumMod val="75000"/>
                  </a:schemeClr>
                </a:solidFill>
              </a:rPr>
              <a:t>       </a:t>
            </a:r>
            <a:r>
              <a:rPr lang="zh-CN" altLang="en-US" sz="2000" dirty="0">
                <a:solidFill>
                  <a:schemeClr val="accent1">
                    <a:lumMod val="75000"/>
                  </a:schemeClr>
                </a:solidFill>
              </a:rPr>
              <a:t>曹老集镇</a:t>
            </a:r>
            <a:r>
              <a:rPr lang="zh-CN" altLang="en-US" sz="1600" b="0" dirty="0">
                <a:solidFill>
                  <a:schemeClr val="accent1">
                    <a:lumMod val="75000"/>
                  </a:schemeClr>
                </a:solidFill>
              </a:rPr>
              <a:t>，隶属于安徽省蚌埠市淮上区，地处淮河北岸、淮上区北部，南距蚌埠主城区</a:t>
            </a:r>
            <a:r>
              <a:rPr lang="en-US" altLang="zh-CN" sz="1600" b="0" dirty="0">
                <a:solidFill>
                  <a:schemeClr val="accent1">
                    <a:lumMod val="75000"/>
                  </a:schemeClr>
                </a:solidFill>
              </a:rPr>
              <a:t>10</a:t>
            </a:r>
            <a:r>
              <a:rPr lang="zh-CN" altLang="en-US" sz="1600" b="0" dirty="0">
                <a:solidFill>
                  <a:schemeClr val="accent1">
                    <a:lumMod val="75000"/>
                  </a:schemeClr>
                </a:solidFill>
              </a:rPr>
              <a:t>千米。东、北接固镇县，南邻北淝河，西壤怀远县。曹老集镇历史文化底蕴深厚，因三国曹操屯兵而得名。曹老集镇风光秀美，物产丰富，盛产大米、莲藕，养殖业、羊毛衫编织业成规模。蚌埠市“北岸扩容”、蚌埠北站建设、全国重点镇扶持政策、区商贸物流园功能外溢、三汊河保护性开发、特色生态小镇建设等都是曹老集近年发展中的重大机遇。</a:t>
            </a:r>
            <a:endParaRPr lang="en-US" altLang="zh-CN" sz="1600" b="0" dirty="0">
              <a:solidFill>
                <a:schemeClr val="accent1">
                  <a:lumMod val="75000"/>
                </a:schemeClr>
              </a:solidFill>
            </a:endParaRPr>
          </a:p>
          <a:p>
            <a:pPr marL="0" indent="0" fontAlgn="auto">
              <a:lnSpc>
                <a:spcPct val="150000"/>
              </a:lnSpc>
              <a:spcBef>
                <a:spcPts val="600"/>
              </a:spcBef>
              <a:buNone/>
            </a:pPr>
            <a:r>
              <a:rPr lang="en-US" altLang="zh-CN" sz="1600" b="0" dirty="0">
                <a:solidFill>
                  <a:schemeClr val="accent1">
                    <a:lumMod val="75000"/>
                  </a:schemeClr>
                </a:solidFill>
              </a:rPr>
              <a:t>       </a:t>
            </a:r>
            <a:r>
              <a:rPr lang="zh-CN" altLang="en-US" sz="1600" b="0" dirty="0">
                <a:solidFill>
                  <a:schemeClr val="accent1">
                    <a:lumMod val="75000"/>
                  </a:schemeClr>
                </a:solidFill>
              </a:rPr>
              <a:t>按照国家、安徽省和蚌埠市统一部署</a:t>
            </a:r>
            <a:r>
              <a:rPr lang="zh-CN" altLang="zh-CN" sz="1600" b="0" dirty="0">
                <a:solidFill>
                  <a:schemeClr val="accent1">
                    <a:lumMod val="75000"/>
                  </a:schemeClr>
                </a:solidFill>
              </a:rPr>
              <a:t>，</a:t>
            </a:r>
            <a:r>
              <a:rPr lang="zh-CN" altLang="en-US" sz="1600" b="0" dirty="0">
                <a:solidFill>
                  <a:schemeClr val="accent1">
                    <a:lumMod val="75000"/>
                  </a:schemeClr>
                </a:solidFill>
              </a:rPr>
              <a:t>淮上区组织</a:t>
            </a:r>
            <a:r>
              <a:rPr lang="zh-CN" altLang="zh-CN" sz="1600" b="0" dirty="0">
                <a:solidFill>
                  <a:schemeClr val="accent1">
                    <a:lumMod val="75000"/>
                  </a:schemeClr>
                </a:solidFill>
              </a:rPr>
              <a:t>编制</a:t>
            </a:r>
            <a:r>
              <a:rPr lang="zh-CN" altLang="zh-CN" sz="1600" dirty="0">
                <a:solidFill>
                  <a:schemeClr val="accent1">
                    <a:lumMod val="75000"/>
                  </a:schemeClr>
                </a:solidFill>
              </a:rPr>
              <a:t>《</a:t>
            </a:r>
            <a:r>
              <a:rPr lang="zh-CN" altLang="en-US" sz="1600" dirty="0">
                <a:solidFill>
                  <a:schemeClr val="accent1">
                    <a:lumMod val="75000"/>
                  </a:schemeClr>
                </a:solidFill>
              </a:rPr>
              <a:t>曹老集镇</a:t>
            </a:r>
            <a:r>
              <a:rPr lang="zh-CN" altLang="zh-CN" sz="1600" dirty="0">
                <a:solidFill>
                  <a:schemeClr val="accent1">
                    <a:lumMod val="75000"/>
                  </a:schemeClr>
                </a:solidFill>
              </a:rPr>
              <a:t>国土空间总体规划（</a:t>
            </a:r>
            <a:r>
              <a:rPr lang="en-US" altLang="zh-CN" sz="1600" dirty="0">
                <a:solidFill>
                  <a:schemeClr val="accent1">
                    <a:lumMod val="75000"/>
                  </a:schemeClr>
                </a:solidFill>
              </a:rPr>
              <a:t>2021-2035</a:t>
            </a:r>
            <a:r>
              <a:rPr lang="zh-CN" altLang="zh-CN" sz="1600" dirty="0">
                <a:solidFill>
                  <a:schemeClr val="accent1">
                    <a:lumMod val="75000"/>
                  </a:schemeClr>
                </a:solidFill>
              </a:rPr>
              <a:t>年）》</a:t>
            </a:r>
            <a:r>
              <a:rPr lang="zh-CN" altLang="zh-CN" sz="1600" b="0" dirty="0">
                <a:solidFill>
                  <a:schemeClr val="accent1">
                    <a:lumMod val="75000"/>
                  </a:schemeClr>
                </a:solidFill>
              </a:rPr>
              <a:t>。本规划是对安徽省国土空间总体规划</a:t>
            </a:r>
            <a:r>
              <a:rPr lang="zh-CN" altLang="en-US" sz="1600" b="0" dirty="0">
                <a:solidFill>
                  <a:schemeClr val="accent1">
                    <a:lumMod val="75000"/>
                  </a:schemeClr>
                </a:solidFill>
              </a:rPr>
              <a:t>、</a:t>
            </a:r>
            <a:r>
              <a:rPr lang="zh-CN" altLang="zh-CN" sz="1600" b="0" dirty="0">
                <a:solidFill>
                  <a:schemeClr val="accent1">
                    <a:lumMod val="75000"/>
                  </a:schemeClr>
                </a:solidFill>
              </a:rPr>
              <a:t>蚌埠市国土空间总体规划以及其他重大专项规划的细化落实，也是对</a:t>
            </a:r>
            <a:r>
              <a:rPr lang="zh-CN" altLang="en-US" sz="1600" b="0" dirty="0">
                <a:solidFill>
                  <a:schemeClr val="accent1">
                    <a:lumMod val="75000"/>
                  </a:schemeClr>
                </a:solidFill>
              </a:rPr>
              <a:t>曹老集镇</a:t>
            </a:r>
            <a:r>
              <a:rPr lang="zh-CN" altLang="zh-CN" sz="1600" b="0" dirty="0">
                <a:solidFill>
                  <a:schemeClr val="accent1">
                    <a:lumMod val="75000"/>
                  </a:schemeClr>
                </a:solidFill>
              </a:rPr>
              <a:t>行政区划范围内国土空间保护、开发、利用、修复的总体安排和综合部署，突出</a:t>
            </a:r>
            <a:r>
              <a:rPr lang="zh-CN" altLang="en-US" sz="1600" b="0" dirty="0">
                <a:solidFill>
                  <a:schemeClr val="accent1">
                    <a:lumMod val="75000"/>
                  </a:schemeClr>
                </a:solidFill>
              </a:rPr>
              <a:t>镇域</a:t>
            </a:r>
            <a:r>
              <a:rPr lang="zh-CN" altLang="zh-CN" sz="1600" b="0" dirty="0">
                <a:solidFill>
                  <a:schemeClr val="accent1">
                    <a:lumMod val="75000"/>
                  </a:schemeClr>
                </a:solidFill>
              </a:rPr>
              <a:t>全域全要素空间统筹，注重协调性与操作性，是编制专项规划、详细规划与实施全域国土空间治理和国土空间规划分区管控的基本依据。</a:t>
            </a:r>
            <a:endParaRPr lang="zh-CN" altLang="en-US" sz="1600" b="0" dirty="0">
              <a:solidFill>
                <a:schemeClr val="accent1">
                  <a:lumMod val="75000"/>
                </a:schemeClr>
              </a:solidFill>
            </a:endParaRPr>
          </a:p>
        </p:txBody>
      </p:sp>
      <p:sp>
        <p:nvSpPr>
          <p:cNvPr id="2" name="矩形 1"/>
          <p:cNvSpPr/>
          <p:nvPr/>
        </p:nvSpPr>
        <p:spPr>
          <a:xfrm>
            <a:off x="580390" y="1344930"/>
            <a:ext cx="1168400" cy="76200"/>
          </a:xfrm>
          <a:prstGeom prst="rect">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7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16190" y="4900905"/>
            <a:ext cx="6343452" cy="4813081"/>
            <a:chOff x="-73008" y="4682446"/>
            <a:chExt cx="6726414" cy="5103653"/>
          </a:xfrm>
        </p:grpSpPr>
        <p:grpSp>
          <p:nvGrpSpPr>
            <p:cNvPr id="21" name="组合 20"/>
            <p:cNvGrpSpPr/>
            <p:nvPr/>
          </p:nvGrpSpPr>
          <p:grpSpPr>
            <a:xfrm>
              <a:off x="-73008" y="4682446"/>
              <a:ext cx="6726414" cy="5103653"/>
              <a:chOff x="-64893" y="4711021"/>
              <a:chExt cx="6726414" cy="5103653"/>
            </a:xfrm>
          </p:grpSpPr>
          <p:pic>
            <p:nvPicPr>
              <p:cNvPr id="17" name="图片 16"/>
              <p:cNvPicPr>
                <a:picLocks noChangeAspect="1"/>
              </p:cNvPicPr>
              <p:nvPr/>
            </p:nvPicPr>
            <p:blipFill rotWithShape="1">
              <a:blip r:embed="rId1" cstate="print">
                <a:extLst>
                  <a:ext uri="{28A0092B-C50C-407E-A947-70E740481C1C}">
                    <a14:useLocalDpi xmlns:a14="http://schemas.microsoft.com/office/drawing/2010/main" val="0"/>
                  </a:ext>
                </a:extLst>
              </a:blip>
              <a:srcRect l="2171" t="11067" r="22361" b="7527"/>
              <a:stretch>
                <a:fillRect/>
              </a:stretch>
            </p:blipFill>
            <p:spPr>
              <a:xfrm>
                <a:off x="-4025" y="4736061"/>
                <a:ext cx="6665546" cy="5078613"/>
              </a:xfrm>
              <a:prstGeom prst="rect">
                <a:avLst/>
              </a:prstGeom>
            </p:spPr>
          </p:pic>
          <p:pic>
            <p:nvPicPr>
              <p:cNvPr id="20" name="图片 19"/>
              <p:cNvPicPr>
                <a:picLocks noChangeAspect="1"/>
              </p:cNvPicPr>
              <p:nvPr/>
            </p:nvPicPr>
            <p:blipFill>
              <a:blip r:embed="rId2"/>
              <a:stretch>
                <a:fillRect/>
              </a:stretch>
            </p:blipFill>
            <p:spPr>
              <a:xfrm>
                <a:off x="-4025" y="8048873"/>
                <a:ext cx="889812" cy="1742278"/>
              </a:xfrm>
              <a:prstGeom prst="rect">
                <a:avLst/>
              </a:prstGeom>
            </p:spPr>
          </p:pic>
          <p:sp>
            <p:nvSpPr>
              <p:cNvPr id="15" name="内容占位符 2"/>
              <p:cNvSpPr txBox="1"/>
              <p:nvPr>
                <p:custDataLst>
                  <p:tags r:id="rId3"/>
                </p:custDataLst>
              </p:nvPr>
            </p:nvSpPr>
            <p:spPr>
              <a:xfrm>
                <a:off x="-64893" y="4711021"/>
                <a:ext cx="3679080" cy="483958"/>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ctr">
                  <a:buFont typeface="Arial" panose="020B0604020202020204" pitchFamily="34" charset="0"/>
                  <a:buNone/>
                </a:pPr>
                <a:endParaRPr lang="zh-CN" altLang="en-US" sz="1400" dirty="0">
                  <a:solidFill>
                    <a:schemeClr val="tx1"/>
                  </a:solidFill>
                </a:endParaRPr>
              </a:p>
            </p:txBody>
          </p:sp>
        </p:grpSp>
        <p:sp>
          <p:nvSpPr>
            <p:cNvPr id="22" name="内容占位符 2"/>
            <p:cNvSpPr txBox="1"/>
            <p:nvPr>
              <p:custDataLst>
                <p:tags r:id="rId4"/>
              </p:custDataLst>
            </p:nvPr>
          </p:nvSpPr>
          <p:spPr>
            <a:xfrm>
              <a:off x="2912551" y="4691968"/>
              <a:ext cx="3679080" cy="483958"/>
            </a:xfrm>
            <a:prstGeom prst="rect">
              <a:avLst/>
            </a:prstGeom>
          </p:spPr>
          <p:txBody>
            <a:bodyPr vert="horz" lIns="91440" tIns="45720" rIns="91440" bIns="45720" rtlCol="0" anchor="ctr" anchorCtr="0">
              <a:normAutofit/>
            </a:bodyPr>
            <a:lstStyle>
              <a:defPPr>
                <a:defRPr lang="zh-CN"/>
              </a:defPPr>
              <a:lvl1pPr indent="0" defTabSz="1625600">
                <a:lnSpc>
                  <a:spcPct val="100000"/>
                </a:lnSpc>
                <a:spcBef>
                  <a:spcPts val="1780"/>
                </a:spcBef>
                <a:buFont typeface="Arial" panose="020B0604020202020204" pitchFamily="34" charset="0"/>
                <a:buNone/>
                <a:defRPr sz="1400" b="1">
                  <a:solidFill>
                    <a:schemeClr val="tx2"/>
                  </a:solidFill>
                  <a:latin typeface="微软雅黑" panose="020B0503020204020204" pitchFamily="34" charset="-122"/>
                  <a:ea typeface="微软雅黑" panose="020B0503020204020204" pitchFamily="34" charset="-122"/>
                </a:defRPr>
              </a:lvl1pPr>
              <a:lvl2pPr marL="1219200" indent="-406400" defTabSz="1625600">
                <a:lnSpc>
                  <a:spcPct val="100000"/>
                </a:lnSpc>
                <a:spcBef>
                  <a:spcPts val="890"/>
                </a:spcBef>
                <a:buFont typeface="Arial" panose="020B0604020202020204" pitchFamily="34" charset="0"/>
                <a:buChar char="•"/>
                <a:defRPr sz="2000" b="1">
                  <a:solidFill>
                    <a:schemeClr val="accent1">
                      <a:lumMod val="50000"/>
                    </a:schemeClr>
                  </a:solidFill>
                  <a:latin typeface="微软雅黑" panose="020B0503020204020204" pitchFamily="34" charset="-122"/>
                  <a:ea typeface="微软雅黑" panose="020B0503020204020204" pitchFamily="34" charset="-122"/>
                </a:defRPr>
              </a:lvl2pPr>
              <a:lvl3pPr marL="2032000" indent="-406400" defTabSz="1625600">
                <a:lnSpc>
                  <a:spcPct val="100000"/>
                </a:lnSpc>
                <a:spcBef>
                  <a:spcPts val="890"/>
                </a:spcBef>
                <a:buFont typeface="Arial" panose="020B0604020202020204" pitchFamily="34" charset="0"/>
                <a:buChar char="•"/>
                <a:defRPr sz="2000">
                  <a:solidFill>
                    <a:schemeClr val="accent1">
                      <a:lumMod val="50000"/>
                    </a:schemeClr>
                  </a:solidFill>
                  <a:latin typeface="微软雅黑" panose="020B0503020204020204" pitchFamily="34" charset="-122"/>
                  <a:ea typeface="微软雅黑" panose="020B0503020204020204" pitchFamily="34" charset="-122"/>
                </a:defRPr>
              </a:lvl3pPr>
              <a:lvl4pPr marL="28448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36576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4470400" indent="-406400" defTabSz="1625600">
                <a:lnSpc>
                  <a:spcPct val="90000"/>
                </a:lnSpc>
                <a:spcBef>
                  <a:spcPts val="890"/>
                </a:spcBef>
                <a:buFont typeface="Arial" panose="020B0604020202020204" pitchFamily="34" charset="0"/>
                <a:buChar char="•"/>
                <a:defRPr sz="3200"/>
              </a:lvl6pPr>
              <a:lvl7pPr marL="5283200" indent="-406400" defTabSz="1625600">
                <a:lnSpc>
                  <a:spcPct val="90000"/>
                </a:lnSpc>
                <a:spcBef>
                  <a:spcPts val="890"/>
                </a:spcBef>
                <a:buFont typeface="Arial" panose="020B0604020202020204" pitchFamily="34" charset="0"/>
                <a:buChar char="•"/>
                <a:defRPr sz="3200"/>
              </a:lvl7pPr>
              <a:lvl8pPr marL="6096000" indent="-406400" defTabSz="1625600">
                <a:lnSpc>
                  <a:spcPct val="90000"/>
                </a:lnSpc>
                <a:spcBef>
                  <a:spcPts val="890"/>
                </a:spcBef>
                <a:buFont typeface="Arial" panose="020B0604020202020204" pitchFamily="34" charset="0"/>
                <a:buChar char="•"/>
                <a:defRPr sz="3200"/>
              </a:lvl8pPr>
              <a:lvl9pPr marL="6908800" indent="-406400" defTabSz="1625600">
                <a:lnSpc>
                  <a:spcPct val="90000"/>
                </a:lnSpc>
                <a:spcBef>
                  <a:spcPts val="890"/>
                </a:spcBef>
                <a:buFont typeface="Arial" panose="020B0604020202020204" pitchFamily="34" charset="0"/>
                <a:buChar char="•"/>
                <a:defRPr sz="3200"/>
              </a:lvl9pPr>
            </a:lstStyle>
            <a:p>
              <a:pPr algn="r"/>
              <a:r>
                <a:rPr lang="zh-CN" altLang="en-US" dirty="0"/>
                <a:t>镇政府驻地公共空间与绿地系统规划图</a:t>
              </a:r>
              <a:endParaRPr lang="zh-CN" altLang="en-US" dirty="0"/>
            </a:p>
          </p:txBody>
        </p:sp>
      </p:grpSp>
      <p:sp>
        <p:nvSpPr>
          <p:cNvPr id="11" name="燕尾形 10"/>
          <p:cNvSpPr/>
          <p:nvPr/>
        </p:nvSpPr>
        <p:spPr>
          <a:xfrm rot="10800000">
            <a:off x="5913120" y="241078"/>
            <a:ext cx="1176528" cy="576419"/>
          </a:xfrm>
          <a:prstGeom prst="chevron">
            <a:avLst>
              <a:gd name="adj" fmla="val 29518"/>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167611" y="699369"/>
            <a:ext cx="5915025" cy="975720"/>
          </a:xfrm>
        </p:spPr>
        <p:txBody>
          <a:bodyPr vert="horz" lIns="91440" tIns="45720" rIns="91440" bIns="45720" rtlCol="0" anchor="ctr">
            <a:noAutofit/>
          </a:bodyPr>
          <a:lstStyle/>
          <a:p>
            <a:r>
              <a:rPr lang="en-US" altLang="zh-CN" dirty="0">
                <a:solidFill>
                  <a:schemeClr val="tx2">
                    <a:lumMod val="75000"/>
                  </a:schemeClr>
                </a:solidFill>
              </a:rPr>
              <a:t>8.2 </a:t>
            </a:r>
            <a:r>
              <a:rPr lang="zh-CN" altLang="en-US" dirty="0">
                <a:solidFill>
                  <a:schemeClr val="tx2">
                    <a:lumMod val="75000"/>
                  </a:schemeClr>
                </a:solidFill>
              </a:rPr>
              <a:t>优化公共空间与绿地系统</a:t>
            </a:r>
            <a:endParaRPr lang="en-US" altLang="zh-CN" dirty="0">
              <a:solidFill>
                <a:schemeClr val="tx2">
                  <a:lumMod val="75000"/>
                </a:schemeClr>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223" name="文本框 222"/>
          <p:cNvSpPr txBox="1"/>
          <p:nvPr>
            <p:custDataLst>
              <p:tags r:id="rId5"/>
            </p:custDataLst>
          </p:nvPr>
        </p:nvSpPr>
        <p:spPr>
          <a:xfrm>
            <a:off x="-1270" y="415290"/>
            <a:ext cx="6859270" cy="320040"/>
          </a:xfrm>
          <a:prstGeom prst="rect">
            <a:avLst/>
          </a:prstGeom>
          <a:noFill/>
        </p:spPr>
        <p:txBody>
          <a:bodyPr wrap="square" rtlCol="0">
            <a:noAutofit/>
          </a:bodyPr>
          <a:lstStyle>
            <a:defPPr>
              <a:defRPr lang="zh-CN"/>
            </a:defPPr>
            <a:lvl1pPr algn="ctr">
              <a:defRPr sz="1200" b="1">
                <a:ln w="0"/>
                <a:solidFill>
                  <a:schemeClr val="tx2">
                    <a:lumMod val="7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sym typeface="+mn-ea"/>
              </a:rPr>
              <a:t>曹老集镇国土空间总体规划（</a:t>
            </a:r>
            <a:r>
              <a:rPr lang="en-US" altLang="zh-CN" dirty="0">
                <a:sym typeface="+mn-ea"/>
              </a:rPr>
              <a:t>2021-2035</a:t>
            </a:r>
            <a:r>
              <a:rPr lang="zh-CN" altLang="en-US" dirty="0">
                <a:sym typeface="+mn-ea"/>
              </a:rPr>
              <a:t>年）草案公示</a:t>
            </a:r>
            <a:endParaRPr lang="zh-CN" altLang="en-US" dirty="0">
              <a:sym typeface="+mn-ea"/>
            </a:endParaRPr>
          </a:p>
        </p:txBody>
      </p:sp>
      <p:grpSp>
        <p:nvGrpSpPr>
          <p:cNvPr id="4" name="组合 3"/>
          <p:cNvGrpSpPr/>
          <p:nvPr/>
        </p:nvGrpSpPr>
        <p:grpSpPr>
          <a:xfrm>
            <a:off x="223618" y="1678864"/>
            <a:ext cx="6336024" cy="3152506"/>
            <a:chOff x="422128" y="1743314"/>
            <a:chExt cx="6012984" cy="2991777"/>
          </a:xfrm>
        </p:grpSpPr>
        <p:pic>
          <p:nvPicPr>
            <p:cNvPr id="3" name="图片 2"/>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l="5400" t="31145" r="4601" b="32565"/>
            <a:stretch>
              <a:fillRect/>
            </a:stretch>
          </p:blipFill>
          <p:spPr>
            <a:xfrm>
              <a:off x="3541366" y="3595509"/>
              <a:ext cx="2873723" cy="1053276"/>
            </a:xfrm>
            <a:prstGeom prst="rect">
              <a:avLst/>
            </a:prstGeom>
          </p:spPr>
        </p:pic>
        <p:grpSp>
          <p:nvGrpSpPr>
            <p:cNvPr id="224" name="组合 223"/>
            <p:cNvGrpSpPr/>
            <p:nvPr/>
          </p:nvGrpSpPr>
          <p:grpSpPr>
            <a:xfrm>
              <a:off x="422128" y="1743314"/>
              <a:ext cx="6012984" cy="2991777"/>
              <a:chOff x="235548" y="1510449"/>
              <a:chExt cx="6391369" cy="3180043"/>
            </a:xfrm>
          </p:grpSpPr>
          <p:pic>
            <p:nvPicPr>
              <p:cNvPr id="222" name="图片 2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548" y="1510449"/>
                <a:ext cx="3129956" cy="1148736"/>
              </a:xfrm>
              <a:prstGeom prst="rect">
                <a:avLst/>
              </a:prstGeom>
            </p:spPr>
          </p:pic>
          <p:sp>
            <p:nvSpPr>
              <p:cNvPr id="210" name="ComponentBackground2"/>
              <p:cNvSpPr/>
              <p:nvPr/>
            </p:nvSpPr>
            <p:spPr>
              <a:xfrm>
                <a:off x="285960" y="3150716"/>
                <a:ext cx="3079545" cy="153977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b="1" dirty="0">
                  <a:solidFill>
                    <a:schemeClr val="tx1"/>
                  </a:solidFill>
                </a:endParaRPr>
              </a:p>
            </p:txBody>
          </p:sp>
          <p:sp>
            <p:nvSpPr>
              <p:cNvPr id="211" name="Text2"/>
              <p:cNvSpPr txBox="1"/>
              <p:nvPr/>
            </p:nvSpPr>
            <p:spPr>
              <a:xfrm>
                <a:off x="285960" y="3139378"/>
                <a:ext cx="3079545" cy="1539775"/>
              </a:xfrm>
              <a:prstGeom prst="rect">
                <a:avLst/>
              </a:prstGeom>
              <a:noFill/>
            </p:spPr>
            <p:txBody>
              <a:bodyPr wrap="square" lIns="51435" tIns="25718" rIns="51435" bIns="25718" rtlCol="0" anchor="t" anchorCtr="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355600" algn="just">
                  <a:lnSpc>
                    <a:spcPts val="2200"/>
                  </a:lnSpc>
                </a:pPr>
                <a:r>
                  <a:rPr lang="zh-CN" altLang="en-US" sz="1400" dirty="0">
                    <a:solidFill>
                      <a:srgbClr val="2D9799"/>
                    </a:solidFill>
                    <a:latin typeface="微软雅黑" panose="020B0503020204020204" pitchFamily="34" charset="-122"/>
                    <a:ea typeface="微软雅黑" panose="020B0503020204020204" pitchFamily="34" charset="-122"/>
                  </a:rPr>
                  <a:t>镇政府驻地在现有公共开放空间的基础上，参照生活圈绿地配建要求，规划</a:t>
                </a:r>
                <a:r>
                  <a:rPr lang="en-US" altLang="zh-CN" sz="1400" dirty="0">
                    <a:solidFill>
                      <a:srgbClr val="2D9799"/>
                    </a:solidFill>
                    <a:latin typeface="微软雅黑" panose="020B0503020204020204" pitchFamily="34" charset="-122"/>
                    <a:ea typeface="微软雅黑" panose="020B0503020204020204" pitchFamily="34" charset="-122"/>
                  </a:rPr>
                  <a:t>1</a:t>
                </a:r>
                <a:r>
                  <a:rPr lang="zh-CN" altLang="en-US" sz="1400" dirty="0">
                    <a:solidFill>
                      <a:srgbClr val="2D9799"/>
                    </a:solidFill>
                    <a:latin typeface="微软雅黑" panose="020B0503020204020204" pitchFamily="34" charset="-122"/>
                    <a:ea typeface="微软雅黑" panose="020B0503020204020204" pitchFamily="34" charset="-122"/>
                  </a:rPr>
                  <a:t>个十分钟生活圈绿地、</a:t>
                </a:r>
                <a:r>
                  <a:rPr lang="en-US" altLang="zh-CN" sz="1400" dirty="0">
                    <a:solidFill>
                      <a:srgbClr val="2D9799"/>
                    </a:solidFill>
                    <a:latin typeface="微软雅黑" panose="020B0503020204020204" pitchFamily="34" charset="-122"/>
                    <a:ea typeface="微软雅黑" panose="020B0503020204020204" pitchFamily="34" charset="-122"/>
                  </a:rPr>
                  <a:t>5</a:t>
                </a:r>
                <a:r>
                  <a:rPr lang="zh-CN" altLang="en-US" sz="1400" dirty="0">
                    <a:solidFill>
                      <a:srgbClr val="2D9799"/>
                    </a:solidFill>
                    <a:latin typeface="微软雅黑" panose="020B0503020204020204" pitchFamily="34" charset="-122"/>
                    <a:ea typeface="微软雅黑" panose="020B0503020204020204" pitchFamily="34" charset="-122"/>
                  </a:rPr>
                  <a:t>个五分钟生活圈绿地、</a:t>
                </a:r>
                <a:r>
                  <a:rPr lang="en-US" altLang="zh-CN" sz="1400" dirty="0">
                    <a:solidFill>
                      <a:srgbClr val="2D9799"/>
                    </a:solidFill>
                    <a:latin typeface="微软雅黑" panose="020B0503020204020204" pitchFamily="34" charset="-122"/>
                    <a:ea typeface="微软雅黑" panose="020B0503020204020204" pitchFamily="34" charset="-122"/>
                  </a:rPr>
                  <a:t>2</a:t>
                </a:r>
                <a:r>
                  <a:rPr lang="zh-CN" altLang="en-US" sz="1400" dirty="0">
                    <a:solidFill>
                      <a:srgbClr val="2D9799"/>
                    </a:solidFill>
                    <a:latin typeface="微软雅黑" panose="020B0503020204020204" pitchFamily="34" charset="-122"/>
                    <a:ea typeface="微软雅黑" panose="020B0503020204020204" pitchFamily="34" charset="-122"/>
                  </a:rPr>
                  <a:t>处城镇广场的开敞空间节点。</a:t>
                </a:r>
                <a:endParaRPr lang="zh-CN" altLang="en-US" sz="1400" dirty="0">
                  <a:solidFill>
                    <a:srgbClr val="2D9799"/>
                  </a:solidFill>
                  <a:latin typeface="微软雅黑" panose="020B0503020204020204" pitchFamily="34" charset="-122"/>
                  <a:ea typeface="微软雅黑" panose="020B0503020204020204" pitchFamily="34" charset="-122"/>
                </a:endParaRPr>
              </a:p>
            </p:txBody>
          </p:sp>
          <p:sp>
            <p:nvSpPr>
              <p:cNvPr id="212" name="Bullet2"/>
              <p:cNvSpPr/>
              <p:nvPr/>
            </p:nvSpPr>
            <p:spPr>
              <a:xfrm>
                <a:off x="285960" y="2681563"/>
                <a:ext cx="3079545" cy="469153"/>
              </a:xfrm>
              <a:prstGeom prst="rect">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rmAutofit/>
              </a:bodyPr>
              <a:lstStyle/>
              <a:p>
                <a:pPr algn="ctr"/>
                <a:r>
                  <a:rPr lang="zh-CN" altLang="en-US" b="1" dirty="0">
                    <a:solidFill>
                      <a:srgbClr val="FFFFFF"/>
                    </a:solidFill>
                    <a:latin typeface="微软雅黑" panose="020B0503020204020204" pitchFamily="34" charset="-122"/>
                    <a:ea typeface="微软雅黑" panose="020B0503020204020204" pitchFamily="34" charset="-122"/>
                  </a:rPr>
                  <a:t>加强开敞空间控制</a:t>
                </a:r>
                <a:endParaRPr lang="en-US" altLang="zh-CN" b="1" dirty="0">
                  <a:solidFill>
                    <a:srgbClr val="FFFFFF"/>
                  </a:solidFill>
                  <a:latin typeface="微软雅黑" panose="020B0503020204020204" pitchFamily="34" charset="-122"/>
                  <a:ea typeface="微软雅黑" panose="020B0503020204020204" pitchFamily="34" charset="-122"/>
                </a:endParaRPr>
              </a:p>
            </p:txBody>
          </p:sp>
          <p:sp>
            <p:nvSpPr>
              <p:cNvPr id="214" name="ComponentBackground3"/>
              <p:cNvSpPr/>
              <p:nvPr/>
            </p:nvSpPr>
            <p:spPr>
              <a:xfrm>
                <a:off x="3547373" y="2161955"/>
                <a:ext cx="3079544" cy="156953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015" b="1" dirty="0">
                  <a:solidFill>
                    <a:schemeClr val="tx1"/>
                  </a:solidFill>
                </a:endParaRPr>
              </a:p>
            </p:txBody>
          </p:sp>
          <p:sp>
            <p:nvSpPr>
              <p:cNvPr id="215" name="Text3"/>
              <p:cNvSpPr txBox="1"/>
              <p:nvPr/>
            </p:nvSpPr>
            <p:spPr>
              <a:xfrm>
                <a:off x="3529790" y="2185776"/>
                <a:ext cx="3097127" cy="1646787"/>
              </a:xfrm>
              <a:prstGeom prst="rect">
                <a:avLst/>
              </a:prstGeom>
              <a:noFill/>
            </p:spPr>
            <p:txBody>
              <a:bodyPr wrap="square" lIns="51435" tIns="25718" rIns="51435" bIns="25718" rtlCol="0" anchor="t" anchorCtr="1">
                <a:noAutofit/>
              </a:bodyPr>
              <a:lstStyle>
                <a:defPPr>
                  <a:defRPr lang="zh-CN"/>
                </a:defPPr>
                <a:lvl1pPr algn="ctr">
                  <a:lnSpc>
                    <a:spcPct val="120000"/>
                  </a:lnSpc>
                  <a:defRPr sz="1600" b="1">
                    <a:latin typeface="微软雅黑" panose="020B0503020204020204" pitchFamily="34" charset="-122"/>
                    <a:ea typeface="微软雅黑" panose="020B0503020204020204" pitchFamily="34" charset="-122"/>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355600" algn="just">
                  <a:lnSpc>
                    <a:spcPts val="2200"/>
                  </a:lnSpc>
                </a:pPr>
                <a:r>
                  <a:rPr lang="zh-CN" altLang="en-US" sz="1400" b="0" dirty="0">
                    <a:solidFill>
                      <a:srgbClr val="356769"/>
                    </a:solidFill>
                  </a:rPr>
                  <a:t>规划以河流、道路绿化为廊道，将多元化的公园、绿地相互串联，并与外围水景开敞空间的生态绿地相连接、融合，形成独具特色的网络化的绿地系统。</a:t>
                </a:r>
                <a:endParaRPr lang="zh-CN" altLang="en-US" sz="1400" b="0" dirty="0">
                  <a:solidFill>
                    <a:srgbClr val="356769"/>
                  </a:solidFill>
                </a:endParaRPr>
              </a:p>
            </p:txBody>
          </p:sp>
          <p:sp>
            <p:nvSpPr>
              <p:cNvPr id="216" name="Bullet3"/>
              <p:cNvSpPr/>
              <p:nvPr/>
            </p:nvSpPr>
            <p:spPr>
              <a:xfrm>
                <a:off x="3547372" y="1692802"/>
                <a:ext cx="3079545" cy="469153"/>
              </a:xfrm>
              <a:prstGeom prst="rect">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rmAutofit/>
              </a:bodyPr>
              <a:lstStyle/>
              <a:p>
                <a:pPr algn="ctr"/>
                <a:r>
                  <a:rPr lang="zh-CN" altLang="en-US" b="1" dirty="0">
                    <a:solidFill>
                      <a:srgbClr val="FFFFFF"/>
                    </a:solidFill>
                    <a:latin typeface="微软雅黑" panose="020B0503020204020204" pitchFamily="34" charset="-122"/>
                    <a:ea typeface="微软雅黑" panose="020B0503020204020204" pitchFamily="34" charset="-122"/>
                  </a:rPr>
                  <a:t>优化绿地系统布局</a:t>
                </a:r>
                <a:endParaRPr lang="en-US" altLang="zh-CN" b="1" dirty="0">
                  <a:solidFill>
                    <a:srgbClr val="FFFFFF"/>
                  </a:solidFill>
                  <a:latin typeface="微软雅黑" panose="020B0503020204020204" pitchFamily="34" charset="-122"/>
                  <a:ea typeface="微软雅黑" panose="020B0503020204020204" pitchFamily="34" charset="-122"/>
                </a:endParaRPr>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6318" y="4885481"/>
            <a:ext cx="6513518" cy="4790011"/>
            <a:chOff x="-286965" y="4612137"/>
            <a:chExt cx="7166040" cy="5269873"/>
          </a:xfrm>
        </p:grpSpPr>
        <p:grpSp>
          <p:nvGrpSpPr>
            <p:cNvPr id="21" name="组合 20"/>
            <p:cNvGrpSpPr/>
            <p:nvPr/>
          </p:nvGrpSpPr>
          <p:grpSpPr>
            <a:xfrm>
              <a:off x="-286965" y="4620908"/>
              <a:ext cx="7166040" cy="5261102"/>
              <a:chOff x="-286965" y="4620908"/>
              <a:chExt cx="7166040" cy="5261102"/>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805" t="10870" r="22639" b="7527"/>
              <a:stretch>
                <a:fillRect/>
              </a:stretch>
            </p:blipFill>
            <p:spPr>
              <a:xfrm>
                <a:off x="-17407" y="4620908"/>
                <a:ext cx="6896482" cy="5261102"/>
              </a:xfrm>
              <a:prstGeom prst="rect">
                <a:avLst/>
              </a:prstGeom>
            </p:spPr>
          </p:pic>
          <p:pic>
            <p:nvPicPr>
              <p:cNvPr id="20" name="图片 19"/>
              <p:cNvPicPr>
                <a:picLocks noChangeAspect="1"/>
              </p:cNvPicPr>
              <p:nvPr/>
            </p:nvPicPr>
            <p:blipFill>
              <a:blip r:embed="rId2"/>
              <a:stretch>
                <a:fillRect/>
              </a:stretch>
            </p:blipFill>
            <p:spPr>
              <a:xfrm>
                <a:off x="-9098" y="7428322"/>
                <a:ext cx="1271391" cy="2453688"/>
              </a:xfrm>
              <a:prstGeom prst="rect">
                <a:avLst/>
              </a:prstGeom>
            </p:spPr>
          </p:pic>
          <p:sp>
            <p:nvSpPr>
              <p:cNvPr id="17" name="内容占位符 2"/>
              <p:cNvSpPr txBox="1"/>
              <p:nvPr>
                <p:custDataLst>
                  <p:tags r:id="rId3"/>
                </p:custDataLst>
              </p:nvPr>
            </p:nvSpPr>
            <p:spPr>
              <a:xfrm>
                <a:off x="-286965" y="4663104"/>
                <a:ext cx="3679080" cy="483958"/>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ctr">
                  <a:buFont typeface="Arial" panose="020B0604020202020204" pitchFamily="34" charset="0"/>
                  <a:buNone/>
                </a:pPr>
                <a:endParaRPr lang="zh-CN" altLang="en-US" sz="1400" dirty="0">
                  <a:solidFill>
                    <a:schemeClr val="tx1"/>
                  </a:solidFill>
                </a:endParaRPr>
              </a:p>
            </p:txBody>
          </p:sp>
        </p:grpSp>
        <p:sp>
          <p:nvSpPr>
            <p:cNvPr id="22" name="内容占位符 2"/>
            <p:cNvSpPr txBox="1"/>
            <p:nvPr>
              <p:custDataLst>
                <p:tags r:id="rId4"/>
              </p:custDataLst>
            </p:nvPr>
          </p:nvSpPr>
          <p:spPr>
            <a:xfrm>
              <a:off x="3096642" y="4612137"/>
              <a:ext cx="3679080" cy="483958"/>
            </a:xfrm>
            <a:prstGeom prst="rect">
              <a:avLst/>
            </a:prstGeom>
          </p:spPr>
          <p:txBody>
            <a:bodyPr vert="horz" lIns="91440" tIns="45720" rIns="91440" bIns="45720" rtlCol="0" anchor="ctr" anchorCtr="0">
              <a:normAutofit/>
            </a:bodyPr>
            <a:lstStyle>
              <a:defPPr>
                <a:defRPr lang="zh-CN"/>
              </a:defPPr>
              <a:lvl1pPr indent="0" defTabSz="1625600">
                <a:lnSpc>
                  <a:spcPct val="100000"/>
                </a:lnSpc>
                <a:spcBef>
                  <a:spcPts val="1780"/>
                </a:spcBef>
                <a:buFont typeface="Arial" panose="020B0604020202020204" pitchFamily="34" charset="0"/>
                <a:buNone/>
                <a:defRPr sz="1400" b="1">
                  <a:solidFill>
                    <a:schemeClr val="tx2"/>
                  </a:solidFill>
                  <a:latin typeface="微软雅黑" panose="020B0503020204020204" pitchFamily="34" charset="-122"/>
                  <a:ea typeface="微软雅黑" panose="020B0503020204020204" pitchFamily="34" charset="-122"/>
                </a:defRPr>
              </a:lvl1pPr>
              <a:lvl2pPr marL="1219200" indent="-406400" defTabSz="1625600">
                <a:lnSpc>
                  <a:spcPct val="100000"/>
                </a:lnSpc>
                <a:spcBef>
                  <a:spcPts val="890"/>
                </a:spcBef>
                <a:buFont typeface="Arial" panose="020B0604020202020204" pitchFamily="34" charset="0"/>
                <a:buChar char="•"/>
                <a:defRPr sz="2000" b="1">
                  <a:solidFill>
                    <a:schemeClr val="accent1">
                      <a:lumMod val="50000"/>
                    </a:schemeClr>
                  </a:solidFill>
                  <a:latin typeface="微软雅黑" panose="020B0503020204020204" pitchFamily="34" charset="-122"/>
                  <a:ea typeface="微软雅黑" panose="020B0503020204020204" pitchFamily="34" charset="-122"/>
                </a:defRPr>
              </a:lvl2pPr>
              <a:lvl3pPr marL="2032000" indent="-406400" defTabSz="1625600">
                <a:lnSpc>
                  <a:spcPct val="100000"/>
                </a:lnSpc>
                <a:spcBef>
                  <a:spcPts val="890"/>
                </a:spcBef>
                <a:buFont typeface="Arial" panose="020B0604020202020204" pitchFamily="34" charset="0"/>
                <a:buChar char="•"/>
                <a:defRPr sz="2000">
                  <a:solidFill>
                    <a:schemeClr val="accent1">
                      <a:lumMod val="50000"/>
                    </a:schemeClr>
                  </a:solidFill>
                  <a:latin typeface="微软雅黑" panose="020B0503020204020204" pitchFamily="34" charset="-122"/>
                  <a:ea typeface="微软雅黑" panose="020B0503020204020204" pitchFamily="34" charset="-122"/>
                </a:defRPr>
              </a:lvl3pPr>
              <a:lvl4pPr marL="28448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36576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4470400" indent="-406400" defTabSz="1625600">
                <a:lnSpc>
                  <a:spcPct val="90000"/>
                </a:lnSpc>
                <a:spcBef>
                  <a:spcPts val="890"/>
                </a:spcBef>
                <a:buFont typeface="Arial" panose="020B0604020202020204" pitchFamily="34" charset="0"/>
                <a:buChar char="•"/>
                <a:defRPr sz="3200"/>
              </a:lvl6pPr>
              <a:lvl7pPr marL="5283200" indent="-406400" defTabSz="1625600">
                <a:lnSpc>
                  <a:spcPct val="90000"/>
                </a:lnSpc>
                <a:spcBef>
                  <a:spcPts val="890"/>
                </a:spcBef>
                <a:buFont typeface="Arial" panose="020B0604020202020204" pitchFamily="34" charset="0"/>
                <a:buChar char="•"/>
                <a:defRPr sz="3200"/>
              </a:lvl7pPr>
              <a:lvl8pPr marL="6096000" indent="-406400" defTabSz="1625600">
                <a:lnSpc>
                  <a:spcPct val="90000"/>
                </a:lnSpc>
                <a:spcBef>
                  <a:spcPts val="890"/>
                </a:spcBef>
                <a:buFont typeface="Arial" panose="020B0604020202020204" pitchFamily="34" charset="0"/>
                <a:buChar char="•"/>
                <a:defRPr sz="3200"/>
              </a:lvl8pPr>
              <a:lvl9pPr marL="6908800" indent="-406400" defTabSz="1625600">
                <a:lnSpc>
                  <a:spcPct val="90000"/>
                </a:lnSpc>
                <a:spcBef>
                  <a:spcPts val="890"/>
                </a:spcBef>
                <a:buFont typeface="Arial" panose="020B0604020202020204" pitchFamily="34" charset="0"/>
                <a:buChar char="•"/>
                <a:defRPr sz="3200"/>
              </a:lvl9pPr>
            </a:lstStyle>
            <a:p>
              <a:pPr algn="r"/>
              <a:r>
                <a:rPr lang="zh-CN" altLang="en-US" dirty="0"/>
                <a:t>镇政府驻地公共服务设施规划图</a:t>
              </a:r>
              <a:endParaRPr lang="zh-CN" altLang="en-US" dirty="0"/>
            </a:p>
          </p:txBody>
        </p:sp>
      </p:grpSp>
      <p:sp>
        <p:nvSpPr>
          <p:cNvPr id="11" name="燕尾形 10"/>
          <p:cNvSpPr/>
          <p:nvPr/>
        </p:nvSpPr>
        <p:spPr>
          <a:xfrm rot="10800000">
            <a:off x="5913120" y="241078"/>
            <a:ext cx="1176528" cy="576419"/>
          </a:xfrm>
          <a:prstGeom prst="chevron">
            <a:avLst>
              <a:gd name="adj" fmla="val 29518"/>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grpSp>
        <p:nvGrpSpPr>
          <p:cNvPr id="82" name="组合 81"/>
          <p:cNvGrpSpPr/>
          <p:nvPr/>
        </p:nvGrpSpPr>
        <p:grpSpPr>
          <a:xfrm>
            <a:off x="301227" y="1673361"/>
            <a:ext cx="6268506" cy="3017521"/>
            <a:chOff x="49269" y="1620321"/>
            <a:chExt cx="6812622" cy="3029142"/>
          </a:xfrm>
        </p:grpSpPr>
        <p:sp>
          <p:nvSpPr>
            <p:cNvPr id="55" name="ComponentBackground1"/>
            <p:cNvSpPr/>
            <p:nvPr/>
          </p:nvSpPr>
          <p:spPr>
            <a:xfrm>
              <a:off x="49269" y="1817669"/>
              <a:ext cx="1297758" cy="2831794"/>
            </a:xfrm>
            <a:prstGeom prst="roundRect">
              <a:avLst>
                <a:gd name="adj" fmla="val 4070"/>
              </a:avLst>
            </a:prstGeom>
            <a:noFill/>
            <a:ln w="12700" cap="rnd">
              <a:solidFill>
                <a:schemeClr val="bg1">
                  <a:lumMod val="6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56" name="Text1"/>
            <p:cNvSpPr txBox="1"/>
            <p:nvPr/>
          </p:nvSpPr>
          <p:spPr>
            <a:xfrm>
              <a:off x="69317" y="2700583"/>
              <a:ext cx="1257662" cy="1510973"/>
            </a:xfrm>
            <a:prstGeom prst="rect">
              <a:avLst/>
            </a:prstGeom>
            <a:noFill/>
          </p:spPr>
          <p:txBody>
            <a:bodyPr wrap="square" rtlCol="0" anchor="t" anchorCtr="1">
              <a:noAutofit/>
            </a:bodyPr>
            <a:lstStyle>
              <a:defPPr>
                <a:defRPr lang="zh-CN"/>
              </a:defPPr>
              <a:lvl1pPr algn="just">
                <a:lnSpc>
                  <a:spcPct val="120000"/>
                </a:lnSpc>
                <a:spcBef>
                  <a:spcPts val="2000"/>
                </a:spcBef>
                <a:defRPr sz="1000">
                  <a:latin typeface="微软雅黑" panose="020B0503020204020204" pitchFamily="34" charset="-122"/>
                  <a:ea typeface="微软雅黑" panose="020B0503020204020204" pitchFamily="34" charset="-122"/>
                </a:defRPr>
              </a:lvl1pPr>
            </a:lstStyle>
            <a:p>
              <a:pPr>
                <a:lnSpc>
                  <a:spcPct val="150000"/>
                </a:lnSpc>
              </a:pPr>
              <a:r>
                <a:rPr lang="zh-CN" altLang="en-US" b="1" dirty="0">
                  <a:solidFill>
                    <a:srgbClr val="356769"/>
                  </a:solidFill>
                  <a:effectLst>
                    <a:glow rad="101600">
                      <a:schemeClr val="bg1">
                        <a:alpha val="60000"/>
                      </a:schemeClr>
                    </a:glow>
                  </a:effectLst>
                </a:rPr>
                <a:t>保留扩建现状派出所，搬迁现有镇政府至银河湾南区东侧，进一步完善行政服务功能。</a:t>
              </a:r>
              <a:endParaRPr lang="en-US" altLang="zh-CN" b="1" dirty="0">
                <a:solidFill>
                  <a:srgbClr val="356769"/>
                </a:solidFill>
                <a:effectLst>
                  <a:glow rad="101600">
                    <a:schemeClr val="bg1">
                      <a:alpha val="60000"/>
                    </a:schemeClr>
                  </a:glow>
                </a:effectLst>
              </a:endParaRPr>
            </a:p>
          </p:txBody>
        </p:sp>
        <p:sp>
          <p:nvSpPr>
            <p:cNvPr id="59" name="Bullet1"/>
            <p:cNvSpPr txBox="1"/>
            <p:nvPr/>
          </p:nvSpPr>
          <p:spPr>
            <a:xfrm>
              <a:off x="169189" y="2212880"/>
              <a:ext cx="1207380" cy="528150"/>
            </a:xfrm>
            <a:prstGeom prst="rect">
              <a:avLst/>
            </a:prstGeom>
            <a:noFill/>
          </p:spPr>
          <p:txBody>
            <a:bodyPr wrap="square" rtlCol="0" anchor="b" anchorCtr="1">
              <a:noAutofit/>
            </a:bodyPr>
            <a:lstStyle/>
            <a:p>
              <a:pPr algn="ctr"/>
              <a:r>
                <a:rPr lang="zh-CN" altLang="en-US" sz="1400" b="1" dirty="0">
                  <a:solidFill>
                    <a:srgbClr val="356769"/>
                  </a:solidFill>
                  <a:effectLst>
                    <a:glow rad="101600">
                      <a:schemeClr val="bg1">
                        <a:alpha val="60000"/>
                      </a:schemeClr>
                    </a:glow>
                  </a:effectLst>
                  <a:latin typeface="微软雅黑" panose="020B0503020204020204" pitchFamily="34" charset="-122"/>
                  <a:ea typeface="微软雅黑" panose="020B0503020204020204" pitchFamily="34" charset="-122"/>
                </a:rPr>
                <a:t>加强行政设施与配套服务管理</a:t>
              </a:r>
              <a:endParaRPr lang="en-US" altLang="zh-CN" sz="1400" b="1" dirty="0">
                <a:solidFill>
                  <a:srgbClr val="356769"/>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49" name="ComponentBackground2"/>
            <p:cNvSpPr/>
            <p:nvPr/>
          </p:nvSpPr>
          <p:spPr>
            <a:xfrm>
              <a:off x="1424463" y="1817669"/>
              <a:ext cx="1304079" cy="2831794"/>
            </a:xfrm>
            <a:prstGeom prst="roundRect">
              <a:avLst>
                <a:gd name="adj" fmla="val 4070"/>
              </a:avLst>
            </a:prstGeom>
            <a:noFill/>
            <a:ln w="12700" cap="rnd">
              <a:solidFill>
                <a:schemeClr val="bg1">
                  <a:lumMod val="6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51" name="Text2"/>
            <p:cNvSpPr txBox="1"/>
            <p:nvPr/>
          </p:nvSpPr>
          <p:spPr>
            <a:xfrm>
              <a:off x="1477015" y="2649801"/>
              <a:ext cx="1257662" cy="1510973"/>
            </a:xfrm>
            <a:prstGeom prst="rect">
              <a:avLst/>
            </a:prstGeom>
            <a:noFill/>
          </p:spPr>
          <p:txBody>
            <a:bodyPr wrap="square" rtlCol="0" anchor="t" anchorCtr="1">
              <a:noAutofit/>
            </a:bodyPr>
            <a:lstStyle/>
            <a:p>
              <a:pPr algn="just">
                <a:lnSpc>
                  <a:spcPct val="120000"/>
                </a:lnSpc>
                <a:spcBef>
                  <a:spcPts val="2000"/>
                </a:spcBef>
              </a:pPr>
              <a:r>
                <a:rPr lang="zh-CN" altLang="en-US" sz="1000" b="1" dirty="0">
                  <a:solidFill>
                    <a:schemeClr val="accent2">
                      <a:lumMod val="50000"/>
                    </a:schemeClr>
                  </a:solidFill>
                  <a:effectLst>
                    <a:glow rad="101600">
                      <a:schemeClr val="bg1">
                        <a:alpha val="60000"/>
                      </a:schemeClr>
                    </a:glow>
                  </a:effectLst>
                  <a:latin typeface="微软雅黑" panose="020B0503020204020204" pitchFamily="34" charset="-122"/>
                  <a:ea typeface="微软雅黑" panose="020B0503020204020204" pitchFamily="34" charset="-122"/>
                </a:rPr>
                <a:t>保留便民服务中心，于镇政府东侧规划文化设施用地，于曹老集中心学校和第二小学南侧新增体育设施用地，提高镇区服务功能。</a:t>
              </a:r>
              <a:endParaRPr lang="en-US" altLang="zh-CN" sz="1000" b="1" dirty="0">
                <a:solidFill>
                  <a:schemeClr val="accent2">
                    <a:lumMod val="50000"/>
                  </a:schemeClr>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52" name="Bullet2"/>
            <p:cNvSpPr txBox="1"/>
            <p:nvPr/>
          </p:nvSpPr>
          <p:spPr>
            <a:xfrm>
              <a:off x="1548316" y="2095723"/>
              <a:ext cx="1100800" cy="528150"/>
            </a:xfrm>
            <a:prstGeom prst="rect">
              <a:avLst/>
            </a:prstGeom>
            <a:noFill/>
          </p:spPr>
          <p:txBody>
            <a:bodyPr wrap="square" rtlCol="0" anchor="b" anchorCtr="1">
              <a:normAutofit fontScale="92500"/>
            </a:bodyPr>
            <a:lstStyle/>
            <a:p>
              <a:pPr algn="ctr"/>
              <a:r>
                <a:rPr lang="zh-CN" altLang="en-US" sz="1400" b="1" dirty="0">
                  <a:solidFill>
                    <a:schemeClr val="accent2">
                      <a:lumMod val="50000"/>
                    </a:schemeClr>
                  </a:solidFill>
                  <a:effectLst>
                    <a:glow rad="101600">
                      <a:schemeClr val="bg1">
                        <a:alpha val="60000"/>
                      </a:schemeClr>
                    </a:glow>
                  </a:effectLst>
                  <a:latin typeface="微软雅黑" panose="020B0503020204020204" pitchFamily="34" charset="-122"/>
                  <a:ea typeface="微软雅黑" panose="020B0503020204020204" pitchFamily="34" charset="-122"/>
                </a:rPr>
                <a:t>提高文化体育设施配置</a:t>
              </a:r>
              <a:endParaRPr lang="en-US" altLang="zh-CN" sz="1400" b="1" dirty="0">
                <a:solidFill>
                  <a:schemeClr val="accent2">
                    <a:lumMod val="50000"/>
                  </a:schemeClr>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44" name="ComponentBackground3"/>
            <p:cNvSpPr/>
            <p:nvPr/>
          </p:nvSpPr>
          <p:spPr>
            <a:xfrm>
              <a:off x="2822851" y="1817669"/>
              <a:ext cx="1257662" cy="2831794"/>
            </a:xfrm>
            <a:prstGeom prst="roundRect">
              <a:avLst>
                <a:gd name="adj" fmla="val 4070"/>
              </a:avLst>
            </a:prstGeom>
            <a:noFill/>
            <a:ln w="12700" cap="rnd">
              <a:solidFill>
                <a:schemeClr val="bg1">
                  <a:lumMod val="6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45" name="Text3"/>
            <p:cNvSpPr txBox="1"/>
            <p:nvPr/>
          </p:nvSpPr>
          <p:spPr>
            <a:xfrm>
              <a:off x="2834089" y="2667607"/>
              <a:ext cx="1257662" cy="1510973"/>
            </a:xfrm>
            <a:prstGeom prst="rect">
              <a:avLst/>
            </a:prstGeom>
            <a:noFill/>
          </p:spPr>
          <p:txBody>
            <a:bodyPr wrap="square" rtlCol="0" anchor="t" anchorCtr="1">
              <a:noAutofit/>
            </a:bodyPr>
            <a:lstStyle>
              <a:defPPr>
                <a:defRPr lang="zh-CN"/>
              </a:defPPr>
              <a:lvl1pPr algn="just">
                <a:lnSpc>
                  <a:spcPct val="120000"/>
                </a:lnSpc>
                <a:spcBef>
                  <a:spcPts val="2000"/>
                </a:spcBef>
                <a:defRPr sz="1000">
                  <a:latin typeface="微软雅黑" panose="020B0503020204020204" pitchFamily="34" charset="-122"/>
                  <a:ea typeface="微软雅黑" panose="020B0503020204020204" pitchFamily="34" charset="-122"/>
                </a:defRPr>
              </a:lvl1pPr>
            </a:lstStyle>
            <a:p>
              <a:r>
                <a:rPr lang="zh-CN" altLang="en-US" b="1" dirty="0">
                  <a:solidFill>
                    <a:srgbClr val="4B9B47"/>
                  </a:solidFill>
                  <a:effectLst>
                    <a:glow rad="101600">
                      <a:schemeClr val="bg1">
                        <a:alpha val="60000"/>
                      </a:schemeClr>
                    </a:glow>
                  </a:effectLst>
                </a:rPr>
                <a:t>保留现状曹老集中学、中心小学、第二小学和美佛儿学校；新建</a:t>
              </a:r>
              <a:r>
                <a:rPr lang="en-US" altLang="zh-CN" b="1" dirty="0">
                  <a:solidFill>
                    <a:srgbClr val="4B9B47"/>
                  </a:solidFill>
                  <a:effectLst>
                    <a:glow rad="101600">
                      <a:schemeClr val="bg1">
                        <a:alpha val="60000"/>
                      </a:schemeClr>
                    </a:glow>
                  </a:effectLst>
                </a:rPr>
                <a:t>24</a:t>
              </a:r>
              <a:r>
                <a:rPr lang="zh-CN" altLang="en-US" b="1" dirty="0">
                  <a:solidFill>
                    <a:srgbClr val="4B9B47"/>
                  </a:solidFill>
                  <a:effectLst>
                    <a:glow rad="101600">
                      <a:schemeClr val="bg1">
                        <a:alpha val="60000"/>
                      </a:schemeClr>
                    </a:glow>
                  </a:effectLst>
                </a:rPr>
                <a:t>班曹老集第三小学。幼儿园结合居住区开发建设。</a:t>
              </a:r>
              <a:endParaRPr lang="en-US" altLang="zh-CN" b="1" dirty="0">
                <a:solidFill>
                  <a:srgbClr val="4B9B47"/>
                </a:solidFill>
                <a:effectLst>
                  <a:glow rad="101600">
                    <a:schemeClr val="bg1">
                      <a:alpha val="60000"/>
                    </a:schemeClr>
                  </a:glow>
                </a:effectLst>
              </a:endParaRPr>
            </a:p>
          </p:txBody>
        </p:sp>
        <p:sp>
          <p:nvSpPr>
            <p:cNvPr id="46" name="Bullet3"/>
            <p:cNvSpPr txBox="1"/>
            <p:nvPr/>
          </p:nvSpPr>
          <p:spPr>
            <a:xfrm>
              <a:off x="2900287" y="2095723"/>
              <a:ext cx="1100800" cy="528150"/>
            </a:xfrm>
            <a:prstGeom prst="rect">
              <a:avLst/>
            </a:prstGeom>
            <a:noFill/>
          </p:spPr>
          <p:txBody>
            <a:bodyPr wrap="square" rtlCol="0" anchor="b" anchorCtr="1">
              <a:normAutofit/>
            </a:bodyPr>
            <a:lstStyle/>
            <a:p>
              <a:pPr algn="ctr"/>
              <a:r>
                <a:rPr lang="zh-CN" altLang="en-US" sz="1400" b="1" dirty="0">
                  <a:solidFill>
                    <a:srgbClr val="70AD47"/>
                  </a:solidFill>
                  <a:effectLst>
                    <a:glow rad="101600">
                      <a:schemeClr val="bg1">
                        <a:alpha val="60000"/>
                      </a:schemeClr>
                    </a:glow>
                  </a:effectLst>
                  <a:latin typeface="微软雅黑" panose="020B0503020204020204" pitchFamily="34" charset="-122"/>
                  <a:ea typeface="微软雅黑" panose="020B0503020204020204" pitchFamily="34" charset="-122"/>
                </a:rPr>
                <a:t>完善教育设施布局</a:t>
              </a:r>
              <a:endParaRPr lang="en-US" altLang="zh-CN" sz="1400" b="1" dirty="0">
                <a:solidFill>
                  <a:srgbClr val="70AD47"/>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39" name="ComponentBackground4"/>
            <p:cNvSpPr/>
            <p:nvPr/>
          </p:nvSpPr>
          <p:spPr>
            <a:xfrm>
              <a:off x="4174823" y="1817669"/>
              <a:ext cx="1284799" cy="2831794"/>
            </a:xfrm>
            <a:prstGeom prst="roundRect">
              <a:avLst>
                <a:gd name="adj" fmla="val 4070"/>
              </a:avLst>
            </a:prstGeom>
            <a:noFill/>
            <a:ln w="12700" cap="rnd">
              <a:solidFill>
                <a:schemeClr val="bg1">
                  <a:lumMod val="6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40" name="Text4"/>
            <p:cNvSpPr txBox="1"/>
            <p:nvPr/>
          </p:nvSpPr>
          <p:spPr>
            <a:xfrm>
              <a:off x="4241062" y="2676149"/>
              <a:ext cx="1309392" cy="1510973"/>
            </a:xfrm>
            <a:prstGeom prst="rect">
              <a:avLst/>
            </a:prstGeom>
            <a:noFill/>
          </p:spPr>
          <p:txBody>
            <a:bodyPr wrap="square" rtlCol="0" anchor="t" anchorCtr="1">
              <a:noAutofit/>
            </a:bodyPr>
            <a:lstStyle>
              <a:defPPr>
                <a:defRPr lang="zh-CN"/>
              </a:defPPr>
              <a:lvl1pPr algn="just">
                <a:lnSpc>
                  <a:spcPct val="120000"/>
                </a:lnSpc>
                <a:spcBef>
                  <a:spcPts val="2000"/>
                </a:spcBef>
                <a:defRPr sz="1000" b="1">
                  <a:latin typeface="微软雅黑" panose="020B0503020204020204" pitchFamily="34" charset="-122"/>
                  <a:ea typeface="微软雅黑" panose="020B0503020204020204" pitchFamily="34" charset="-122"/>
                </a:defRPr>
              </a:lvl1pPr>
            </a:lstStyle>
            <a:p>
              <a:r>
                <a:rPr lang="zh-CN" altLang="en-US" dirty="0">
                  <a:solidFill>
                    <a:schemeClr val="accent5">
                      <a:lumMod val="75000"/>
                    </a:schemeClr>
                  </a:solidFill>
                  <a:effectLst>
                    <a:glow rad="101600">
                      <a:schemeClr val="bg1">
                        <a:alpha val="60000"/>
                      </a:schemeClr>
                    </a:glow>
                  </a:effectLst>
                </a:rPr>
                <a:t>保留扩建现有医院。提升医疗水平、打造良好的医疗环境，强化卫生救治体系，提高应对突发公共卫生事件的能力。</a:t>
              </a:r>
              <a:endParaRPr lang="en-US" altLang="zh-CN" dirty="0">
                <a:solidFill>
                  <a:schemeClr val="accent5">
                    <a:lumMod val="75000"/>
                  </a:schemeClr>
                </a:solidFill>
                <a:effectLst>
                  <a:glow rad="101600">
                    <a:schemeClr val="bg1">
                      <a:alpha val="60000"/>
                    </a:schemeClr>
                  </a:glow>
                </a:effectLst>
              </a:endParaRPr>
            </a:p>
          </p:txBody>
        </p:sp>
        <p:sp>
          <p:nvSpPr>
            <p:cNvPr id="41" name="Bullet4"/>
            <p:cNvSpPr txBox="1"/>
            <p:nvPr/>
          </p:nvSpPr>
          <p:spPr>
            <a:xfrm>
              <a:off x="4252259" y="2095723"/>
              <a:ext cx="1100800" cy="528150"/>
            </a:xfrm>
            <a:prstGeom prst="rect">
              <a:avLst/>
            </a:prstGeom>
            <a:noFill/>
          </p:spPr>
          <p:txBody>
            <a:bodyPr wrap="square" rtlCol="0" anchor="b" anchorCtr="1">
              <a:normAutofit fontScale="92500"/>
            </a:bodyPr>
            <a:lstStyle/>
            <a:p>
              <a:pPr algn="ctr"/>
              <a:r>
                <a:rPr lang="zh-CN" altLang="en-US" sz="1400" b="1" dirty="0">
                  <a:solidFill>
                    <a:srgbClr val="4472C4"/>
                  </a:solidFill>
                  <a:effectLst>
                    <a:glow rad="101600">
                      <a:schemeClr val="bg1">
                        <a:alpha val="60000"/>
                      </a:schemeClr>
                    </a:glow>
                  </a:effectLst>
                  <a:latin typeface="微软雅黑" panose="020B0503020204020204" pitchFamily="34" charset="-122"/>
                  <a:ea typeface="微软雅黑" panose="020B0503020204020204" pitchFamily="34" charset="-122"/>
                </a:rPr>
                <a:t>加强医疗保健设施布局</a:t>
              </a:r>
              <a:endParaRPr lang="en-US" altLang="zh-CN" sz="1400" b="1" dirty="0">
                <a:solidFill>
                  <a:srgbClr val="4472C4"/>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34" name="ComponentBackground5"/>
            <p:cNvSpPr/>
            <p:nvPr/>
          </p:nvSpPr>
          <p:spPr>
            <a:xfrm>
              <a:off x="5541586" y="1817668"/>
              <a:ext cx="1257662" cy="2831794"/>
            </a:xfrm>
            <a:prstGeom prst="roundRect">
              <a:avLst>
                <a:gd name="adj" fmla="val 4070"/>
              </a:avLst>
            </a:prstGeom>
            <a:noFill/>
            <a:ln w="12700" cap="rnd">
              <a:solidFill>
                <a:schemeClr val="bg1">
                  <a:lumMod val="6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35" name="Text5"/>
            <p:cNvSpPr txBox="1"/>
            <p:nvPr/>
          </p:nvSpPr>
          <p:spPr>
            <a:xfrm>
              <a:off x="5604229" y="2676149"/>
              <a:ext cx="1257662" cy="1510973"/>
            </a:xfrm>
            <a:prstGeom prst="rect">
              <a:avLst/>
            </a:prstGeom>
            <a:noFill/>
          </p:spPr>
          <p:txBody>
            <a:bodyPr wrap="square" rtlCol="0" anchor="t" anchorCtr="1">
              <a:noAutofit/>
            </a:bodyPr>
            <a:lstStyle>
              <a:defPPr>
                <a:defRPr lang="zh-CN"/>
              </a:defPPr>
              <a:lvl1pPr algn="just">
                <a:lnSpc>
                  <a:spcPct val="120000"/>
                </a:lnSpc>
                <a:spcBef>
                  <a:spcPts val="2000"/>
                </a:spcBef>
                <a:defRPr sz="1000" b="1">
                  <a:latin typeface="微软雅黑" panose="020B0503020204020204" pitchFamily="34" charset="-122"/>
                  <a:ea typeface="微软雅黑" panose="020B0503020204020204" pitchFamily="34" charset="-122"/>
                </a:defRPr>
              </a:lvl1pPr>
            </a:lstStyle>
            <a:p>
              <a:r>
                <a:rPr lang="zh-CN" altLang="en-US" dirty="0">
                  <a:solidFill>
                    <a:schemeClr val="accent4">
                      <a:lumMod val="75000"/>
                    </a:schemeClr>
                  </a:solidFill>
                  <a:effectLst>
                    <a:glow rad="101600">
                      <a:schemeClr val="bg1">
                        <a:alpha val="60000"/>
                      </a:schemeClr>
                    </a:glow>
                  </a:effectLst>
                </a:rPr>
                <a:t>保留现有养老院服务中心，完善社会保障体系，建立适应不同层次需求的服务设施，逐步形成多元的社会救助、优质的福利服务、规范的社会事务管理格局。</a:t>
              </a:r>
              <a:endParaRPr lang="en-US" altLang="zh-CN" dirty="0">
                <a:solidFill>
                  <a:schemeClr val="accent4">
                    <a:lumMod val="75000"/>
                  </a:schemeClr>
                </a:solidFill>
                <a:effectLst>
                  <a:glow rad="101600">
                    <a:schemeClr val="bg1">
                      <a:alpha val="60000"/>
                    </a:schemeClr>
                  </a:glow>
                </a:effectLst>
              </a:endParaRPr>
            </a:p>
          </p:txBody>
        </p:sp>
        <p:sp>
          <p:nvSpPr>
            <p:cNvPr id="36" name="Bullet5"/>
            <p:cNvSpPr txBox="1"/>
            <p:nvPr/>
          </p:nvSpPr>
          <p:spPr>
            <a:xfrm>
              <a:off x="5620016" y="2095723"/>
              <a:ext cx="1100800" cy="528150"/>
            </a:xfrm>
            <a:prstGeom prst="rect">
              <a:avLst/>
            </a:prstGeom>
            <a:noFill/>
          </p:spPr>
          <p:txBody>
            <a:bodyPr wrap="square" rtlCol="0" anchor="b" anchorCtr="1">
              <a:normAutofit fontScale="92500"/>
            </a:bodyPr>
            <a:lstStyle/>
            <a:p>
              <a:pPr algn="ctr"/>
              <a:r>
                <a:rPr lang="zh-CN" altLang="en-US" sz="1400" b="1" dirty="0">
                  <a:solidFill>
                    <a:srgbClr val="FFC000"/>
                  </a:solidFill>
                  <a:effectLst>
                    <a:glow rad="101600">
                      <a:schemeClr val="bg1">
                        <a:alpha val="60000"/>
                      </a:schemeClr>
                    </a:glow>
                  </a:effectLst>
                  <a:latin typeface="微软雅黑" panose="020B0503020204020204" pitchFamily="34" charset="-122"/>
                  <a:ea typeface="微软雅黑" panose="020B0503020204020204" pitchFamily="34" charset="-122"/>
                </a:rPr>
                <a:t>完善社会福利设施配置</a:t>
              </a:r>
              <a:endParaRPr lang="en-US" altLang="zh-CN" sz="1400" b="1" dirty="0">
                <a:solidFill>
                  <a:srgbClr val="FFC000"/>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57" name="IconBackground1"/>
            <p:cNvSpPr/>
            <p:nvPr/>
          </p:nvSpPr>
          <p:spPr>
            <a:xfrm>
              <a:off x="547530" y="1620321"/>
              <a:ext cx="416247" cy="399577"/>
            </a:xfrm>
            <a:prstGeom prst="ellipse">
              <a:avLst/>
            </a:prstGeom>
            <a:solidFill>
              <a:schemeClr val="accent1"/>
            </a:solidFill>
            <a:ln w="12700" cap="rnd">
              <a:noFill/>
              <a:prstDash val="solid"/>
              <a:round/>
            </a:ln>
            <a:effectLst>
              <a:outerShdw blurRad="254000" dist="127000" algn="ctr" rotWithShape="0">
                <a:schemeClr val="accent1">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64" name="Icon1"/>
            <p:cNvSpPr/>
            <p:nvPr/>
          </p:nvSpPr>
          <p:spPr bwMode="auto">
            <a:xfrm>
              <a:off x="659346" y="1740382"/>
              <a:ext cx="192616" cy="173419"/>
            </a:xfrm>
            <a:custGeom>
              <a:avLst/>
              <a:gdLst>
                <a:gd name="connsiteX0" fmla="*/ 255341 w 605757"/>
                <a:gd name="connsiteY0" fmla="*/ 297614 h 545390"/>
                <a:gd name="connsiteX1" fmla="*/ 298557 w 605757"/>
                <a:gd name="connsiteY1" fmla="*/ 297728 h 545390"/>
                <a:gd name="connsiteX2" fmla="*/ 394839 w 605757"/>
                <a:gd name="connsiteY2" fmla="*/ 305824 h 545390"/>
                <a:gd name="connsiteX3" fmla="*/ 397808 w 605757"/>
                <a:gd name="connsiteY3" fmla="*/ 306850 h 545390"/>
                <a:gd name="connsiteX4" fmla="*/ 399407 w 605757"/>
                <a:gd name="connsiteY4" fmla="*/ 307534 h 545390"/>
                <a:gd name="connsiteX5" fmla="*/ 399636 w 605757"/>
                <a:gd name="connsiteY5" fmla="*/ 307648 h 545390"/>
                <a:gd name="connsiteX6" fmla="*/ 407059 w 605757"/>
                <a:gd name="connsiteY6" fmla="*/ 316770 h 545390"/>
                <a:gd name="connsiteX7" fmla="*/ 421793 w 605757"/>
                <a:gd name="connsiteY7" fmla="*/ 355424 h 545390"/>
                <a:gd name="connsiteX8" fmla="*/ 444864 w 605757"/>
                <a:gd name="connsiteY8" fmla="*/ 320875 h 545390"/>
                <a:gd name="connsiteX9" fmla="*/ 445093 w 605757"/>
                <a:gd name="connsiteY9" fmla="*/ 319279 h 545390"/>
                <a:gd name="connsiteX10" fmla="*/ 445664 w 605757"/>
                <a:gd name="connsiteY10" fmla="*/ 315744 h 545390"/>
                <a:gd name="connsiteX11" fmla="*/ 446006 w 605757"/>
                <a:gd name="connsiteY11" fmla="*/ 314604 h 545390"/>
                <a:gd name="connsiteX12" fmla="*/ 453316 w 605757"/>
                <a:gd name="connsiteY12" fmla="*/ 307192 h 545390"/>
                <a:gd name="connsiteX13" fmla="*/ 519560 w 605757"/>
                <a:gd name="connsiteY13" fmla="*/ 302289 h 545390"/>
                <a:gd name="connsiteX14" fmla="*/ 586261 w 605757"/>
                <a:gd name="connsiteY14" fmla="*/ 304797 h 545390"/>
                <a:gd name="connsiteX15" fmla="*/ 595626 w 605757"/>
                <a:gd name="connsiteY15" fmla="*/ 315972 h 545390"/>
                <a:gd name="connsiteX16" fmla="*/ 602479 w 605757"/>
                <a:gd name="connsiteY16" fmla="*/ 324752 h 545390"/>
                <a:gd name="connsiteX17" fmla="*/ 602136 w 605757"/>
                <a:gd name="connsiteY17" fmla="*/ 422129 h 545390"/>
                <a:gd name="connsiteX18" fmla="*/ 601794 w 605757"/>
                <a:gd name="connsiteY18" fmla="*/ 528970 h 545390"/>
                <a:gd name="connsiteX19" fmla="*/ 599395 w 605757"/>
                <a:gd name="connsiteY19" fmla="*/ 532961 h 545390"/>
                <a:gd name="connsiteX20" fmla="*/ 582492 w 605757"/>
                <a:gd name="connsiteY20" fmla="*/ 545390 h 545390"/>
                <a:gd name="connsiteX21" fmla="*/ 16791 w 605757"/>
                <a:gd name="connsiteY21" fmla="*/ 543452 h 545390"/>
                <a:gd name="connsiteX22" fmla="*/ 2 w 605757"/>
                <a:gd name="connsiteY22" fmla="*/ 526690 h 545390"/>
                <a:gd name="connsiteX23" fmla="*/ 8340 w 605757"/>
                <a:gd name="connsiteY23" fmla="*/ 319621 h 545390"/>
                <a:gd name="connsiteX24" fmla="*/ 13479 w 605757"/>
                <a:gd name="connsiteY24" fmla="*/ 312551 h 545390"/>
                <a:gd name="connsiteX25" fmla="*/ 14165 w 605757"/>
                <a:gd name="connsiteY25" fmla="*/ 311411 h 545390"/>
                <a:gd name="connsiteX26" fmla="*/ 76183 w 605757"/>
                <a:gd name="connsiteY26" fmla="*/ 302175 h 545390"/>
                <a:gd name="connsiteX27" fmla="*/ 156018 w 605757"/>
                <a:gd name="connsiteY27" fmla="*/ 306736 h 545390"/>
                <a:gd name="connsiteX28" fmla="*/ 161500 w 605757"/>
                <a:gd name="connsiteY28" fmla="*/ 312323 h 545390"/>
                <a:gd name="connsiteX29" fmla="*/ 166069 w 605757"/>
                <a:gd name="connsiteY29" fmla="*/ 321103 h 545390"/>
                <a:gd name="connsiteX30" fmla="*/ 194279 w 605757"/>
                <a:gd name="connsiteY30" fmla="*/ 351776 h 545390"/>
                <a:gd name="connsiteX31" fmla="*/ 211754 w 605757"/>
                <a:gd name="connsiteY31" fmla="*/ 318252 h 545390"/>
                <a:gd name="connsiteX32" fmla="*/ 214952 w 605757"/>
                <a:gd name="connsiteY32" fmla="*/ 309472 h 545390"/>
                <a:gd name="connsiteX33" fmla="*/ 255341 w 605757"/>
                <a:gd name="connsiteY33" fmla="*/ 297614 h 545390"/>
                <a:gd name="connsiteX34" fmla="*/ 204938 w 605757"/>
                <a:gd name="connsiteY34" fmla="*/ 34171 h 545390"/>
                <a:gd name="connsiteX35" fmla="*/ 196601 w 605757"/>
                <a:gd name="connsiteY35" fmla="*/ 120145 h 545390"/>
                <a:gd name="connsiteX36" fmla="*/ 309323 w 605757"/>
                <a:gd name="connsiteY36" fmla="*/ 120943 h 545390"/>
                <a:gd name="connsiteX37" fmla="*/ 415535 w 605757"/>
                <a:gd name="connsiteY37" fmla="*/ 116838 h 545390"/>
                <a:gd name="connsiteX38" fmla="*/ 410625 w 605757"/>
                <a:gd name="connsiteY38" fmla="*/ 73737 h 545390"/>
                <a:gd name="connsiteX39" fmla="*/ 413594 w 605757"/>
                <a:gd name="connsiteY39" fmla="*/ 37250 h 545390"/>
                <a:gd name="connsiteX40" fmla="*/ 204938 w 605757"/>
                <a:gd name="connsiteY40" fmla="*/ 34171 h 545390"/>
                <a:gd name="connsiteX41" fmla="*/ 309737 w 605757"/>
                <a:gd name="connsiteY41" fmla="*/ 21 h 545390"/>
                <a:gd name="connsiteX42" fmla="*/ 428555 w 605757"/>
                <a:gd name="connsiteY42" fmla="*/ 9200 h 545390"/>
                <a:gd name="connsiteX43" fmla="*/ 429469 w 605757"/>
                <a:gd name="connsiteY43" fmla="*/ 9770 h 545390"/>
                <a:gd name="connsiteX44" fmla="*/ 442031 w 605757"/>
                <a:gd name="connsiteY44" fmla="*/ 19234 h 545390"/>
                <a:gd name="connsiteX45" fmla="*/ 447970 w 605757"/>
                <a:gd name="connsiteY45" fmla="*/ 73737 h 545390"/>
                <a:gd name="connsiteX46" fmla="*/ 442831 w 605757"/>
                <a:gd name="connsiteY46" fmla="*/ 115584 h 545390"/>
                <a:gd name="connsiteX47" fmla="*/ 588901 w 605757"/>
                <a:gd name="connsiteY47" fmla="*/ 116268 h 545390"/>
                <a:gd name="connsiteX48" fmla="*/ 602035 w 605757"/>
                <a:gd name="connsiteY48" fmla="*/ 141125 h 545390"/>
                <a:gd name="connsiteX49" fmla="*/ 597581 w 605757"/>
                <a:gd name="connsiteY49" fmla="*/ 248421 h 545390"/>
                <a:gd name="connsiteX50" fmla="*/ 590386 w 605757"/>
                <a:gd name="connsiteY50" fmla="*/ 269402 h 545390"/>
                <a:gd name="connsiteX51" fmla="*/ 530427 w 605757"/>
                <a:gd name="connsiteY51" fmla="*/ 273621 h 545390"/>
                <a:gd name="connsiteX52" fmla="*/ 464759 w 605757"/>
                <a:gd name="connsiteY52" fmla="*/ 272822 h 545390"/>
                <a:gd name="connsiteX53" fmla="*/ 454594 w 605757"/>
                <a:gd name="connsiteY53" fmla="*/ 253324 h 545390"/>
                <a:gd name="connsiteX54" fmla="*/ 454480 w 605757"/>
                <a:gd name="connsiteY54" fmla="*/ 253324 h 545390"/>
                <a:gd name="connsiteX55" fmla="*/ 431410 w 605757"/>
                <a:gd name="connsiteY55" fmla="*/ 217749 h 545390"/>
                <a:gd name="connsiteX56" fmla="*/ 406856 w 605757"/>
                <a:gd name="connsiteY56" fmla="*/ 251956 h 545390"/>
                <a:gd name="connsiteX57" fmla="*/ 393151 w 605757"/>
                <a:gd name="connsiteY57" fmla="*/ 269516 h 545390"/>
                <a:gd name="connsiteX58" fmla="*/ 389268 w 605757"/>
                <a:gd name="connsiteY58" fmla="*/ 270428 h 545390"/>
                <a:gd name="connsiteX59" fmla="*/ 304184 w 605757"/>
                <a:gd name="connsiteY59" fmla="*/ 268375 h 545390"/>
                <a:gd name="connsiteX60" fmla="*/ 219100 w 605757"/>
                <a:gd name="connsiteY60" fmla="*/ 268489 h 545390"/>
                <a:gd name="connsiteX61" fmla="*/ 211790 w 605757"/>
                <a:gd name="connsiteY61" fmla="*/ 253552 h 545390"/>
                <a:gd name="connsiteX62" fmla="*/ 206423 w 605757"/>
                <a:gd name="connsiteY62" fmla="*/ 228923 h 545390"/>
                <a:gd name="connsiteX63" fmla="*/ 174673 w 605757"/>
                <a:gd name="connsiteY63" fmla="*/ 224476 h 545390"/>
                <a:gd name="connsiteX64" fmla="*/ 167707 w 605757"/>
                <a:gd name="connsiteY64" fmla="*/ 255377 h 545390"/>
                <a:gd name="connsiteX65" fmla="*/ 161882 w 605757"/>
                <a:gd name="connsiteY65" fmla="*/ 263358 h 545390"/>
                <a:gd name="connsiteX66" fmla="*/ 157314 w 605757"/>
                <a:gd name="connsiteY66" fmla="*/ 266095 h 545390"/>
                <a:gd name="connsiteX67" fmla="*/ 77483 w 605757"/>
                <a:gd name="connsiteY67" fmla="*/ 268489 h 545390"/>
                <a:gd name="connsiteX68" fmla="*/ 36369 w 605757"/>
                <a:gd name="connsiteY68" fmla="*/ 268489 h 545390"/>
                <a:gd name="connsiteX69" fmla="*/ 20151 w 605757"/>
                <a:gd name="connsiteY69" fmla="*/ 260508 h 545390"/>
                <a:gd name="connsiteX70" fmla="*/ 14670 w 605757"/>
                <a:gd name="connsiteY70" fmla="*/ 199961 h 545390"/>
                <a:gd name="connsiteX71" fmla="*/ 17639 w 605757"/>
                <a:gd name="connsiteY71" fmla="*/ 142607 h 545390"/>
                <a:gd name="connsiteX72" fmla="*/ 29745 w 605757"/>
                <a:gd name="connsiteY72" fmla="*/ 122881 h 545390"/>
                <a:gd name="connsiteX73" fmla="*/ 171818 w 605757"/>
                <a:gd name="connsiteY73" fmla="*/ 119803 h 545390"/>
                <a:gd name="connsiteX74" fmla="*/ 171590 w 605757"/>
                <a:gd name="connsiteY74" fmla="*/ 119119 h 545390"/>
                <a:gd name="connsiteX75" fmla="*/ 172503 w 605757"/>
                <a:gd name="connsiteY75" fmla="*/ 66212 h 545390"/>
                <a:gd name="connsiteX76" fmla="*/ 175930 w 605757"/>
                <a:gd name="connsiteY76" fmla="*/ 24479 h 545390"/>
                <a:gd name="connsiteX77" fmla="*/ 180612 w 605757"/>
                <a:gd name="connsiteY77" fmla="*/ 11594 h 545390"/>
                <a:gd name="connsiteX78" fmla="*/ 183239 w 605757"/>
                <a:gd name="connsiteY78" fmla="*/ 9656 h 545390"/>
                <a:gd name="connsiteX79" fmla="*/ 187464 w 605757"/>
                <a:gd name="connsiteY79" fmla="*/ 8288 h 545390"/>
                <a:gd name="connsiteX80" fmla="*/ 188035 w 605757"/>
                <a:gd name="connsiteY80" fmla="*/ 8174 h 545390"/>
                <a:gd name="connsiteX81" fmla="*/ 190320 w 605757"/>
                <a:gd name="connsiteY81" fmla="*/ 7946 h 545390"/>
                <a:gd name="connsiteX82" fmla="*/ 309737 w 605757"/>
                <a:gd name="connsiteY82" fmla="*/ 21 h 545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5757" h="545390">
                  <a:moveTo>
                    <a:pt x="255341" y="297614"/>
                  </a:moveTo>
                  <a:cubicBezTo>
                    <a:pt x="269775" y="296559"/>
                    <a:pt x="284680" y="297500"/>
                    <a:pt x="298557" y="297728"/>
                  </a:cubicBezTo>
                  <a:cubicBezTo>
                    <a:pt x="330765" y="298298"/>
                    <a:pt x="362859" y="301491"/>
                    <a:pt x="394839" y="305824"/>
                  </a:cubicBezTo>
                  <a:cubicBezTo>
                    <a:pt x="395981" y="305938"/>
                    <a:pt x="396780" y="306508"/>
                    <a:pt x="397808" y="306850"/>
                  </a:cubicBezTo>
                  <a:cubicBezTo>
                    <a:pt x="398379" y="306964"/>
                    <a:pt x="398836" y="307306"/>
                    <a:pt x="399407" y="307534"/>
                  </a:cubicBezTo>
                  <a:cubicBezTo>
                    <a:pt x="399521" y="307534"/>
                    <a:pt x="399521" y="307534"/>
                    <a:pt x="399636" y="307648"/>
                  </a:cubicBezTo>
                  <a:cubicBezTo>
                    <a:pt x="403290" y="308788"/>
                    <a:pt x="406603" y="311639"/>
                    <a:pt x="407059" y="316770"/>
                  </a:cubicBezTo>
                  <a:cubicBezTo>
                    <a:pt x="408087" y="329085"/>
                    <a:pt x="405118" y="353486"/>
                    <a:pt x="421793" y="355424"/>
                  </a:cubicBezTo>
                  <a:cubicBezTo>
                    <a:pt x="441438" y="357705"/>
                    <a:pt x="445207" y="335128"/>
                    <a:pt x="444864" y="320875"/>
                  </a:cubicBezTo>
                  <a:cubicBezTo>
                    <a:pt x="444750" y="320191"/>
                    <a:pt x="444978" y="319849"/>
                    <a:pt x="445093" y="319279"/>
                  </a:cubicBezTo>
                  <a:cubicBezTo>
                    <a:pt x="444978" y="318024"/>
                    <a:pt x="445321" y="316998"/>
                    <a:pt x="445664" y="315744"/>
                  </a:cubicBezTo>
                  <a:cubicBezTo>
                    <a:pt x="445778" y="315402"/>
                    <a:pt x="445778" y="314946"/>
                    <a:pt x="446006" y="314604"/>
                  </a:cubicBezTo>
                  <a:cubicBezTo>
                    <a:pt x="447034" y="311069"/>
                    <a:pt x="449090" y="307876"/>
                    <a:pt x="453316" y="307192"/>
                  </a:cubicBezTo>
                  <a:cubicBezTo>
                    <a:pt x="475359" y="303429"/>
                    <a:pt x="497174" y="302403"/>
                    <a:pt x="519560" y="302289"/>
                  </a:cubicBezTo>
                  <a:cubicBezTo>
                    <a:pt x="541489" y="302289"/>
                    <a:pt x="565017" y="298982"/>
                    <a:pt x="586261" y="304797"/>
                  </a:cubicBezTo>
                  <a:cubicBezTo>
                    <a:pt x="592200" y="306394"/>
                    <a:pt x="594941" y="311069"/>
                    <a:pt x="595626" y="315972"/>
                  </a:cubicBezTo>
                  <a:cubicBezTo>
                    <a:pt x="598710" y="317796"/>
                    <a:pt x="601337" y="320647"/>
                    <a:pt x="602479" y="324752"/>
                  </a:cubicBezTo>
                  <a:cubicBezTo>
                    <a:pt x="611045" y="354626"/>
                    <a:pt x="599852" y="390544"/>
                    <a:pt x="602136" y="422129"/>
                  </a:cubicBezTo>
                  <a:cubicBezTo>
                    <a:pt x="604763" y="457819"/>
                    <a:pt x="608304" y="493395"/>
                    <a:pt x="601794" y="528970"/>
                  </a:cubicBezTo>
                  <a:cubicBezTo>
                    <a:pt x="601451" y="530795"/>
                    <a:pt x="600423" y="531821"/>
                    <a:pt x="599395" y="532961"/>
                  </a:cubicBezTo>
                  <a:cubicBezTo>
                    <a:pt x="597339" y="539803"/>
                    <a:pt x="591743" y="545390"/>
                    <a:pt x="582492" y="545390"/>
                  </a:cubicBezTo>
                  <a:cubicBezTo>
                    <a:pt x="393925" y="544706"/>
                    <a:pt x="205358" y="543680"/>
                    <a:pt x="16791" y="543452"/>
                  </a:cubicBezTo>
                  <a:cubicBezTo>
                    <a:pt x="7769" y="543452"/>
                    <a:pt x="-112" y="535812"/>
                    <a:pt x="2" y="526690"/>
                  </a:cubicBezTo>
                  <a:cubicBezTo>
                    <a:pt x="687" y="457363"/>
                    <a:pt x="-2168" y="388150"/>
                    <a:pt x="8340" y="319621"/>
                  </a:cubicBezTo>
                  <a:cubicBezTo>
                    <a:pt x="8911" y="315630"/>
                    <a:pt x="10967" y="313577"/>
                    <a:pt x="13479" y="312551"/>
                  </a:cubicBezTo>
                  <a:cubicBezTo>
                    <a:pt x="13708" y="312209"/>
                    <a:pt x="13822" y="311753"/>
                    <a:pt x="14165" y="311411"/>
                  </a:cubicBezTo>
                  <a:cubicBezTo>
                    <a:pt x="31868" y="297500"/>
                    <a:pt x="54482" y="302175"/>
                    <a:pt x="76183" y="302175"/>
                  </a:cubicBezTo>
                  <a:cubicBezTo>
                    <a:pt x="102566" y="302061"/>
                    <a:pt x="130091" y="301833"/>
                    <a:pt x="156018" y="306736"/>
                  </a:cubicBezTo>
                  <a:cubicBezTo>
                    <a:pt x="159216" y="307306"/>
                    <a:pt x="160701" y="309700"/>
                    <a:pt x="161500" y="312323"/>
                  </a:cubicBezTo>
                  <a:cubicBezTo>
                    <a:pt x="164127" y="314147"/>
                    <a:pt x="166069" y="316770"/>
                    <a:pt x="166069" y="321103"/>
                  </a:cubicBezTo>
                  <a:cubicBezTo>
                    <a:pt x="165840" y="337523"/>
                    <a:pt x="174292" y="356793"/>
                    <a:pt x="194279" y="351776"/>
                  </a:cubicBezTo>
                  <a:cubicBezTo>
                    <a:pt x="211983" y="347443"/>
                    <a:pt x="208785" y="331593"/>
                    <a:pt x="211754" y="318252"/>
                  </a:cubicBezTo>
                  <a:cubicBezTo>
                    <a:pt x="210840" y="315174"/>
                    <a:pt x="211526" y="311753"/>
                    <a:pt x="214952" y="309472"/>
                  </a:cubicBezTo>
                  <a:cubicBezTo>
                    <a:pt x="226945" y="301719"/>
                    <a:pt x="240907" y="298669"/>
                    <a:pt x="255341" y="297614"/>
                  </a:cubicBezTo>
                  <a:close/>
                  <a:moveTo>
                    <a:pt x="204938" y="34171"/>
                  </a:moveTo>
                  <a:cubicBezTo>
                    <a:pt x="208136" y="62221"/>
                    <a:pt x="204481" y="94832"/>
                    <a:pt x="196601" y="120145"/>
                  </a:cubicBezTo>
                  <a:cubicBezTo>
                    <a:pt x="234289" y="120829"/>
                    <a:pt x="271977" y="121513"/>
                    <a:pt x="309323" y="120943"/>
                  </a:cubicBezTo>
                  <a:cubicBezTo>
                    <a:pt x="344499" y="120373"/>
                    <a:pt x="380017" y="118548"/>
                    <a:pt x="415535" y="116838"/>
                  </a:cubicBezTo>
                  <a:cubicBezTo>
                    <a:pt x="406856" y="104410"/>
                    <a:pt x="409939" y="88788"/>
                    <a:pt x="410625" y="73737"/>
                  </a:cubicBezTo>
                  <a:cubicBezTo>
                    <a:pt x="411081" y="61423"/>
                    <a:pt x="412223" y="49336"/>
                    <a:pt x="413594" y="37250"/>
                  </a:cubicBezTo>
                  <a:cubicBezTo>
                    <a:pt x="347697" y="46143"/>
                    <a:pt x="271635" y="42495"/>
                    <a:pt x="204938" y="34171"/>
                  </a:cubicBezTo>
                  <a:close/>
                  <a:moveTo>
                    <a:pt x="309737" y="21"/>
                  </a:moveTo>
                  <a:cubicBezTo>
                    <a:pt x="350837" y="-264"/>
                    <a:pt x="391838" y="2302"/>
                    <a:pt x="428555" y="9200"/>
                  </a:cubicBezTo>
                  <a:cubicBezTo>
                    <a:pt x="429012" y="9314"/>
                    <a:pt x="429126" y="9656"/>
                    <a:pt x="429469" y="9770"/>
                  </a:cubicBezTo>
                  <a:cubicBezTo>
                    <a:pt x="435065" y="9998"/>
                    <a:pt x="440775" y="13191"/>
                    <a:pt x="442031" y="19234"/>
                  </a:cubicBezTo>
                  <a:cubicBezTo>
                    <a:pt x="445800" y="37136"/>
                    <a:pt x="447513" y="55379"/>
                    <a:pt x="447970" y="73737"/>
                  </a:cubicBezTo>
                  <a:cubicBezTo>
                    <a:pt x="448427" y="87990"/>
                    <a:pt x="450597" y="103725"/>
                    <a:pt x="442831" y="115584"/>
                  </a:cubicBezTo>
                  <a:cubicBezTo>
                    <a:pt x="491711" y="113531"/>
                    <a:pt x="540592" y="112391"/>
                    <a:pt x="588901" y="116268"/>
                  </a:cubicBezTo>
                  <a:cubicBezTo>
                    <a:pt x="601007" y="117294"/>
                    <a:pt x="607517" y="132573"/>
                    <a:pt x="602035" y="141125"/>
                  </a:cubicBezTo>
                  <a:cubicBezTo>
                    <a:pt x="601007" y="176358"/>
                    <a:pt x="604776" y="213644"/>
                    <a:pt x="597581" y="248421"/>
                  </a:cubicBezTo>
                  <a:cubicBezTo>
                    <a:pt x="602492" y="255377"/>
                    <a:pt x="599979" y="266095"/>
                    <a:pt x="590386" y="269402"/>
                  </a:cubicBezTo>
                  <a:cubicBezTo>
                    <a:pt x="571656" y="275901"/>
                    <a:pt x="550185" y="273164"/>
                    <a:pt x="530427" y="273621"/>
                  </a:cubicBezTo>
                  <a:cubicBezTo>
                    <a:pt x="508271" y="274191"/>
                    <a:pt x="486915" y="274989"/>
                    <a:pt x="464759" y="272822"/>
                  </a:cubicBezTo>
                  <a:cubicBezTo>
                    <a:pt x="454823" y="271910"/>
                    <a:pt x="449912" y="260280"/>
                    <a:pt x="454594" y="253324"/>
                  </a:cubicBezTo>
                  <a:cubicBezTo>
                    <a:pt x="454594" y="253324"/>
                    <a:pt x="454480" y="253324"/>
                    <a:pt x="454480" y="253324"/>
                  </a:cubicBezTo>
                  <a:cubicBezTo>
                    <a:pt x="454366" y="237133"/>
                    <a:pt x="452881" y="217749"/>
                    <a:pt x="431410" y="217749"/>
                  </a:cubicBezTo>
                  <a:cubicBezTo>
                    <a:pt x="413822" y="217749"/>
                    <a:pt x="403886" y="235993"/>
                    <a:pt x="406856" y="251956"/>
                  </a:cubicBezTo>
                  <a:cubicBezTo>
                    <a:pt x="408569" y="261078"/>
                    <a:pt x="400803" y="268832"/>
                    <a:pt x="393151" y="269516"/>
                  </a:cubicBezTo>
                  <a:cubicBezTo>
                    <a:pt x="391895" y="269972"/>
                    <a:pt x="390753" y="270314"/>
                    <a:pt x="389268" y="270428"/>
                  </a:cubicBezTo>
                  <a:cubicBezTo>
                    <a:pt x="360830" y="270998"/>
                    <a:pt x="332621" y="267691"/>
                    <a:pt x="304184" y="268375"/>
                  </a:cubicBezTo>
                  <a:cubicBezTo>
                    <a:pt x="275518" y="269174"/>
                    <a:pt x="247651" y="271112"/>
                    <a:pt x="219100" y="268489"/>
                  </a:cubicBezTo>
                  <a:cubicBezTo>
                    <a:pt x="210991" y="267805"/>
                    <a:pt x="207793" y="259025"/>
                    <a:pt x="211790" y="253552"/>
                  </a:cubicBezTo>
                  <a:cubicBezTo>
                    <a:pt x="209392" y="245913"/>
                    <a:pt x="210306" y="234967"/>
                    <a:pt x="206423" y="228923"/>
                  </a:cubicBezTo>
                  <a:cubicBezTo>
                    <a:pt x="199570" y="218091"/>
                    <a:pt x="184152" y="216267"/>
                    <a:pt x="174673" y="224476"/>
                  </a:cubicBezTo>
                  <a:cubicBezTo>
                    <a:pt x="164966" y="233028"/>
                    <a:pt x="167250" y="244088"/>
                    <a:pt x="167707" y="255377"/>
                  </a:cubicBezTo>
                  <a:cubicBezTo>
                    <a:pt x="167821" y="259710"/>
                    <a:pt x="165194" y="262332"/>
                    <a:pt x="161882" y="263358"/>
                  </a:cubicBezTo>
                  <a:cubicBezTo>
                    <a:pt x="160512" y="264385"/>
                    <a:pt x="159370" y="265753"/>
                    <a:pt x="157314" y="266095"/>
                  </a:cubicBezTo>
                  <a:cubicBezTo>
                    <a:pt x="131160" y="269858"/>
                    <a:pt x="103979" y="267577"/>
                    <a:pt x="77483" y="268489"/>
                  </a:cubicBezTo>
                  <a:cubicBezTo>
                    <a:pt x="65149" y="268946"/>
                    <a:pt x="48361" y="273164"/>
                    <a:pt x="36369" y="268489"/>
                  </a:cubicBezTo>
                  <a:cubicBezTo>
                    <a:pt x="30202" y="270428"/>
                    <a:pt x="22778" y="267919"/>
                    <a:pt x="20151" y="260508"/>
                  </a:cubicBezTo>
                  <a:cubicBezTo>
                    <a:pt x="12956" y="240896"/>
                    <a:pt x="13870" y="220486"/>
                    <a:pt x="14670" y="199961"/>
                  </a:cubicBezTo>
                  <a:cubicBezTo>
                    <a:pt x="15355" y="181261"/>
                    <a:pt x="12157" y="160623"/>
                    <a:pt x="17639" y="142607"/>
                  </a:cubicBezTo>
                  <a:cubicBezTo>
                    <a:pt x="13984" y="134626"/>
                    <a:pt x="17867" y="123794"/>
                    <a:pt x="29745" y="122881"/>
                  </a:cubicBezTo>
                  <a:cubicBezTo>
                    <a:pt x="76798" y="119233"/>
                    <a:pt x="124308" y="119233"/>
                    <a:pt x="171818" y="119803"/>
                  </a:cubicBezTo>
                  <a:cubicBezTo>
                    <a:pt x="171818" y="119575"/>
                    <a:pt x="171590" y="119461"/>
                    <a:pt x="171590" y="119119"/>
                  </a:cubicBezTo>
                  <a:cubicBezTo>
                    <a:pt x="170219" y="101673"/>
                    <a:pt x="171590" y="83771"/>
                    <a:pt x="172503" y="66212"/>
                  </a:cubicBezTo>
                  <a:cubicBezTo>
                    <a:pt x="173303" y="52415"/>
                    <a:pt x="173645" y="38162"/>
                    <a:pt x="175930" y="24479"/>
                  </a:cubicBezTo>
                  <a:cubicBezTo>
                    <a:pt x="175016" y="20146"/>
                    <a:pt x="176957" y="15015"/>
                    <a:pt x="180612" y="11594"/>
                  </a:cubicBezTo>
                  <a:cubicBezTo>
                    <a:pt x="181526" y="10796"/>
                    <a:pt x="182211" y="10112"/>
                    <a:pt x="183239" y="9656"/>
                  </a:cubicBezTo>
                  <a:cubicBezTo>
                    <a:pt x="184495" y="8972"/>
                    <a:pt x="185866" y="8402"/>
                    <a:pt x="187464" y="8288"/>
                  </a:cubicBezTo>
                  <a:cubicBezTo>
                    <a:pt x="187579" y="8288"/>
                    <a:pt x="187921" y="8174"/>
                    <a:pt x="188035" y="8174"/>
                  </a:cubicBezTo>
                  <a:cubicBezTo>
                    <a:pt x="188835" y="8060"/>
                    <a:pt x="189520" y="7946"/>
                    <a:pt x="190320" y="7946"/>
                  </a:cubicBezTo>
                  <a:cubicBezTo>
                    <a:pt x="227437" y="3442"/>
                    <a:pt x="268637" y="306"/>
                    <a:pt x="309737" y="21"/>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53" name="IconBackground2"/>
            <p:cNvSpPr/>
            <p:nvPr/>
          </p:nvSpPr>
          <p:spPr>
            <a:xfrm>
              <a:off x="1889384" y="1625860"/>
              <a:ext cx="416247" cy="399577"/>
            </a:xfrm>
            <a:prstGeom prst="ellipse">
              <a:avLst/>
            </a:prstGeom>
            <a:solidFill>
              <a:schemeClr val="accent3"/>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65" name="Icon2"/>
            <p:cNvSpPr/>
            <p:nvPr/>
          </p:nvSpPr>
          <p:spPr bwMode="auto">
            <a:xfrm>
              <a:off x="2001199" y="1730702"/>
              <a:ext cx="192616" cy="192324"/>
            </a:xfrm>
            <a:custGeom>
              <a:avLst/>
              <a:gdLst>
                <a:gd name="connsiteX0" fmla="*/ 551107 w 607639"/>
                <a:gd name="connsiteY0" fmla="*/ 127159 h 606722"/>
                <a:gd name="connsiteX1" fmla="*/ 607639 w 607639"/>
                <a:gd name="connsiteY1" fmla="*/ 303317 h 606722"/>
                <a:gd name="connsiteX2" fmla="*/ 551107 w 607639"/>
                <a:gd name="connsiteY2" fmla="*/ 479563 h 606722"/>
                <a:gd name="connsiteX3" fmla="*/ 431367 w 607639"/>
                <a:gd name="connsiteY3" fmla="*/ 303317 h 606722"/>
                <a:gd name="connsiteX4" fmla="*/ 551107 w 607639"/>
                <a:gd name="connsiteY4" fmla="*/ 127159 h 606722"/>
                <a:gd name="connsiteX5" fmla="*/ 56515 w 607639"/>
                <a:gd name="connsiteY5" fmla="*/ 127159 h 606722"/>
                <a:gd name="connsiteX6" fmla="*/ 176131 w 607639"/>
                <a:gd name="connsiteY6" fmla="*/ 303317 h 606722"/>
                <a:gd name="connsiteX7" fmla="*/ 56515 w 607639"/>
                <a:gd name="connsiteY7" fmla="*/ 479563 h 606722"/>
                <a:gd name="connsiteX8" fmla="*/ 0 w 607639"/>
                <a:gd name="connsiteY8" fmla="*/ 303317 h 606722"/>
                <a:gd name="connsiteX9" fmla="*/ 56515 w 607639"/>
                <a:gd name="connsiteY9" fmla="*/ 127159 h 606722"/>
                <a:gd name="connsiteX10" fmla="*/ 303775 w 607639"/>
                <a:gd name="connsiteY10" fmla="*/ 0 h 606722"/>
                <a:gd name="connsiteX11" fmla="*/ 520561 w 607639"/>
                <a:gd name="connsiteY11" fmla="*/ 90826 h 606722"/>
                <a:gd name="connsiteX12" fmla="*/ 428810 w 607639"/>
                <a:gd name="connsiteY12" fmla="*/ 167877 h 606722"/>
                <a:gd name="connsiteX13" fmla="*/ 385826 w 607639"/>
                <a:gd name="connsiteY13" fmla="*/ 303317 h 606722"/>
                <a:gd name="connsiteX14" fmla="*/ 428810 w 607639"/>
                <a:gd name="connsiteY14" fmla="*/ 438845 h 606722"/>
                <a:gd name="connsiteX15" fmla="*/ 520561 w 607639"/>
                <a:gd name="connsiteY15" fmla="*/ 515896 h 606722"/>
                <a:gd name="connsiteX16" fmla="*/ 303775 w 607639"/>
                <a:gd name="connsiteY16" fmla="*/ 606722 h 606722"/>
                <a:gd name="connsiteX17" fmla="*/ 87078 w 607639"/>
                <a:gd name="connsiteY17" fmla="*/ 515896 h 606722"/>
                <a:gd name="connsiteX18" fmla="*/ 178740 w 607639"/>
                <a:gd name="connsiteY18" fmla="*/ 438845 h 606722"/>
                <a:gd name="connsiteX19" fmla="*/ 221724 w 607639"/>
                <a:gd name="connsiteY19" fmla="*/ 303317 h 606722"/>
                <a:gd name="connsiteX20" fmla="*/ 178740 w 607639"/>
                <a:gd name="connsiteY20" fmla="*/ 167877 h 606722"/>
                <a:gd name="connsiteX21" fmla="*/ 87078 w 607639"/>
                <a:gd name="connsiteY21" fmla="*/ 90826 h 606722"/>
                <a:gd name="connsiteX22" fmla="*/ 303775 w 607639"/>
                <a:gd name="connsiteY22"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7639" h="606722">
                  <a:moveTo>
                    <a:pt x="551107" y="127159"/>
                  </a:moveTo>
                  <a:cubicBezTo>
                    <a:pt x="586718" y="176842"/>
                    <a:pt x="607639" y="237635"/>
                    <a:pt x="607639" y="303317"/>
                  </a:cubicBezTo>
                  <a:cubicBezTo>
                    <a:pt x="607639" y="369087"/>
                    <a:pt x="586718" y="429880"/>
                    <a:pt x="551107" y="479563"/>
                  </a:cubicBezTo>
                  <a:cubicBezTo>
                    <a:pt x="479352" y="451033"/>
                    <a:pt x="431367" y="380730"/>
                    <a:pt x="431367" y="303317"/>
                  </a:cubicBezTo>
                  <a:cubicBezTo>
                    <a:pt x="431367" y="225992"/>
                    <a:pt x="479352" y="155689"/>
                    <a:pt x="551107" y="127159"/>
                  </a:cubicBezTo>
                  <a:close/>
                  <a:moveTo>
                    <a:pt x="56515" y="127159"/>
                  </a:moveTo>
                  <a:cubicBezTo>
                    <a:pt x="128249" y="155689"/>
                    <a:pt x="176131" y="225992"/>
                    <a:pt x="176131" y="303317"/>
                  </a:cubicBezTo>
                  <a:cubicBezTo>
                    <a:pt x="176131" y="380730"/>
                    <a:pt x="128249" y="451033"/>
                    <a:pt x="56515" y="479563"/>
                  </a:cubicBezTo>
                  <a:cubicBezTo>
                    <a:pt x="20915" y="429880"/>
                    <a:pt x="0" y="369087"/>
                    <a:pt x="0" y="303317"/>
                  </a:cubicBezTo>
                  <a:cubicBezTo>
                    <a:pt x="0" y="237635"/>
                    <a:pt x="20915" y="176842"/>
                    <a:pt x="56515" y="127159"/>
                  </a:cubicBezTo>
                  <a:close/>
                  <a:moveTo>
                    <a:pt x="303775" y="0"/>
                  </a:moveTo>
                  <a:cubicBezTo>
                    <a:pt x="388674" y="0"/>
                    <a:pt x="465386" y="34748"/>
                    <a:pt x="520561" y="90826"/>
                  </a:cubicBezTo>
                  <a:cubicBezTo>
                    <a:pt x="483896" y="108156"/>
                    <a:pt x="452482" y="134462"/>
                    <a:pt x="428810" y="167877"/>
                  </a:cubicBezTo>
                  <a:cubicBezTo>
                    <a:pt x="400688" y="207692"/>
                    <a:pt x="385826" y="254527"/>
                    <a:pt x="385826" y="303317"/>
                  </a:cubicBezTo>
                  <a:cubicBezTo>
                    <a:pt x="385826" y="352196"/>
                    <a:pt x="400688" y="399031"/>
                    <a:pt x="428810" y="438845"/>
                  </a:cubicBezTo>
                  <a:cubicBezTo>
                    <a:pt x="452482" y="472260"/>
                    <a:pt x="483896" y="498566"/>
                    <a:pt x="520561" y="515896"/>
                  </a:cubicBezTo>
                  <a:cubicBezTo>
                    <a:pt x="465386" y="571885"/>
                    <a:pt x="388674" y="606722"/>
                    <a:pt x="303775" y="606722"/>
                  </a:cubicBezTo>
                  <a:cubicBezTo>
                    <a:pt x="218965" y="606722"/>
                    <a:pt x="142164" y="571885"/>
                    <a:pt x="87078" y="515896"/>
                  </a:cubicBezTo>
                  <a:cubicBezTo>
                    <a:pt x="123654" y="498566"/>
                    <a:pt x="155157" y="472260"/>
                    <a:pt x="178740" y="438845"/>
                  </a:cubicBezTo>
                  <a:cubicBezTo>
                    <a:pt x="206862" y="399031"/>
                    <a:pt x="221724" y="352196"/>
                    <a:pt x="221724" y="303317"/>
                  </a:cubicBezTo>
                  <a:cubicBezTo>
                    <a:pt x="221724" y="254527"/>
                    <a:pt x="206862" y="207692"/>
                    <a:pt x="178740" y="167877"/>
                  </a:cubicBezTo>
                  <a:cubicBezTo>
                    <a:pt x="155157" y="134462"/>
                    <a:pt x="123654" y="108156"/>
                    <a:pt x="87078" y="90826"/>
                  </a:cubicBezTo>
                  <a:cubicBezTo>
                    <a:pt x="142164" y="34748"/>
                    <a:pt x="218965" y="0"/>
                    <a:pt x="303775"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47" name="IconBackground3"/>
            <p:cNvSpPr/>
            <p:nvPr/>
          </p:nvSpPr>
          <p:spPr>
            <a:xfrm>
              <a:off x="3240948" y="1620321"/>
              <a:ext cx="416247" cy="399577"/>
            </a:xfrm>
            <a:prstGeom prst="ellipse">
              <a:avLst/>
            </a:prstGeom>
            <a:solidFill>
              <a:schemeClr val="accent6"/>
            </a:solidFill>
            <a:ln w="12700" cap="rnd">
              <a:noFill/>
              <a:prstDash val="solid"/>
              <a:round/>
            </a:ln>
            <a:effectLst>
              <a:outerShdw blurRad="254000" dist="127000" algn="ctr" rotWithShape="0">
                <a:schemeClr val="accent6">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67" name="Icon3"/>
            <p:cNvSpPr/>
            <p:nvPr/>
          </p:nvSpPr>
          <p:spPr bwMode="auto">
            <a:xfrm>
              <a:off x="3364802" y="1725666"/>
              <a:ext cx="168540" cy="184904"/>
            </a:xfrm>
            <a:custGeom>
              <a:avLst/>
              <a:gdLst>
                <a:gd name="connsiteX0" fmla="*/ 505222 w 554050"/>
                <a:gd name="connsiteY0" fmla="*/ 278157 h 607845"/>
                <a:gd name="connsiteX1" fmla="*/ 344379 w 554050"/>
                <a:gd name="connsiteY1" fmla="*/ 293925 h 607845"/>
                <a:gd name="connsiteX2" fmla="*/ 344379 w 554050"/>
                <a:gd name="connsiteY2" fmla="*/ 378497 h 607845"/>
                <a:gd name="connsiteX3" fmla="*/ 505222 w 554050"/>
                <a:gd name="connsiteY3" fmla="*/ 362729 h 607845"/>
                <a:gd name="connsiteX4" fmla="*/ 516711 w 554050"/>
                <a:gd name="connsiteY4" fmla="*/ 150582 h 607845"/>
                <a:gd name="connsiteX5" fmla="*/ 526764 w 554050"/>
                <a:gd name="connsiteY5" fmla="*/ 163483 h 607845"/>
                <a:gd name="connsiteX6" fmla="*/ 258213 w 554050"/>
                <a:gd name="connsiteY6" fmla="*/ 193585 h 607845"/>
                <a:gd name="connsiteX7" fmla="*/ 249596 w 554050"/>
                <a:gd name="connsiteY7" fmla="*/ 193585 h 607845"/>
                <a:gd name="connsiteX8" fmla="*/ 255340 w 554050"/>
                <a:gd name="connsiteY8" fmla="*/ 197885 h 607845"/>
                <a:gd name="connsiteX9" fmla="*/ 519583 w 554050"/>
                <a:gd name="connsiteY9" fmla="*/ 169217 h 607845"/>
                <a:gd name="connsiteX10" fmla="*/ 519583 w 554050"/>
                <a:gd name="connsiteY10" fmla="*/ 172083 h 607845"/>
                <a:gd name="connsiteX11" fmla="*/ 258213 w 554050"/>
                <a:gd name="connsiteY11" fmla="*/ 200752 h 607845"/>
                <a:gd name="connsiteX12" fmla="*/ 263957 w 554050"/>
                <a:gd name="connsiteY12" fmla="*/ 203619 h 607845"/>
                <a:gd name="connsiteX13" fmla="*/ 525328 w 554050"/>
                <a:gd name="connsiteY13" fmla="*/ 174950 h 607845"/>
                <a:gd name="connsiteX14" fmla="*/ 525328 w 554050"/>
                <a:gd name="connsiteY14" fmla="*/ 177817 h 607845"/>
                <a:gd name="connsiteX15" fmla="*/ 268265 w 554050"/>
                <a:gd name="connsiteY15" fmla="*/ 206486 h 607845"/>
                <a:gd name="connsiteX16" fmla="*/ 272574 w 554050"/>
                <a:gd name="connsiteY16" fmla="*/ 209353 h 607845"/>
                <a:gd name="connsiteX17" fmla="*/ 529636 w 554050"/>
                <a:gd name="connsiteY17" fmla="*/ 182117 h 607845"/>
                <a:gd name="connsiteX18" fmla="*/ 529636 w 554050"/>
                <a:gd name="connsiteY18" fmla="*/ 184984 h 607845"/>
                <a:gd name="connsiteX19" fmla="*/ 276882 w 554050"/>
                <a:gd name="connsiteY19" fmla="*/ 212219 h 607845"/>
                <a:gd name="connsiteX20" fmla="*/ 281190 w 554050"/>
                <a:gd name="connsiteY20" fmla="*/ 215086 h 607845"/>
                <a:gd name="connsiteX21" fmla="*/ 535381 w 554050"/>
                <a:gd name="connsiteY21" fmla="*/ 187851 h 607845"/>
                <a:gd name="connsiteX22" fmla="*/ 535381 w 554050"/>
                <a:gd name="connsiteY22" fmla="*/ 190718 h 607845"/>
                <a:gd name="connsiteX23" fmla="*/ 284062 w 554050"/>
                <a:gd name="connsiteY23" fmla="*/ 217953 h 607845"/>
                <a:gd name="connsiteX24" fmla="*/ 289807 w 554050"/>
                <a:gd name="connsiteY24" fmla="*/ 222253 h 607845"/>
                <a:gd name="connsiteX25" fmla="*/ 554050 w 554050"/>
                <a:gd name="connsiteY25" fmla="*/ 195018 h 607845"/>
                <a:gd name="connsiteX26" fmla="*/ 554050 w 554050"/>
                <a:gd name="connsiteY26" fmla="*/ 580610 h 607845"/>
                <a:gd name="connsiteX27" fmla="*/ 275446 w 554050"/>
                <a:gd name="connsiteY27" fmla="*/ 607845 h 607845"/>
                <a:gd name="connsiteX28" fmla="*/ 222310 w 554050"/>
                <a:gd name="connsiteY28" fmla="*/ 570576 h 607845"/>
                <a:gd name="connsiteX29" fmla="*/ 222310 w 554050"/>
                <a:gd name="connsiteY29" fmla="*/ 196452 h 607845"/>
                <a:gd name="connsiteX30" fmla="*/ 222310 w 554050"/>
                <a:gd name="connsiteY30" fmla="*/ 184984 h 607845"/>
                <a:gd name="connsiteX31" fmla="*/ 222310 w 554050"/>
                <a:gd name="connsiteY31" fmla="*/ 180684 h 607845"/>
                <a:gd name="connsiteX32" fmla="*/ 403372 w 554050"/>
                <a:gd name="connsiteY32" fmla="*/ 73107 h 607845"/>
                <a:gd name="connsiteX33" fmla="*/ 411989 w 554050"/>
                <a:gd name="connsiteY33" fmla="*/ 87441 h 607845"/>
                <a:gd name="connsiteX34" fmla="*/ 143437 w 554050"/>
                <a:gd name="connsiteY34" fmla="*/ 116110 h 607845"/>
                <a:gd name="connsiteX35" fmla="*/ 134821 w 554050"/>
                <a:gd name="connsiteY35" fmla="*/ 117543 h 607845"/>
                <a:gd name="connsiteX36" fmla="*/ 142001 w 554050"/>
                <a:gd name="connsiteY36" fmla="*/ 120410 h 607845"/>
                <a:gd name="connsiteX37" fmla="*/ 406245 w 554050"/>
                <a:gd name="connsiteY37" fmla="*/ 91742 h 607845"/>
                <a:gd name="connsiteX38" fmla="*/ 406245 w 554050"/>
                <a:gd name="connsiteY38" fmla="*/ 94608 h 607845"/>
                <a:gd name="connsiteX39" fmla="*/ 144874 w 554050"/>
                <a:gd name="connsiteY39" fmla="*/ 123277 h 607845"/>
                <a:gd name="connsiteX40" fmla="*/ 150618 w 554050"/>
                <a:gd name="connsiteY40" fmla="*/ 127577 h 607845"/>
                <a:gd name="connsiteX41" fmla="*/ 411989 w 554050"/>
                <a:gd name="connsiteY41" fmla="*/ 98909 h 607845"/>
                <a:gd name="connsiteX42" fmla="*/ 411989 w 554050"/>
                <a:gd name="connsiteY42" fmla="*/ 100342 h 607845"/>
                <a:gd name="connsiteX43" fmla="*/ 153490 w 554050"/>
                <a:gd name="connsiteY43" fmla="*/ 129011 h 607845"/>
                <a:gd name="connsiteX44" fmla="*/ 159235 w 554050"/>
                <a:gd name="connsiteY44" fmla="*/ 133311 h 607845"/>
                <a:gd name="connsiteX45" fmla="*/ 416297 w 554050"/>
                <a:gd name="connsiteY45" fmla="*/ 104642 h 607845"/>
                <a:gd name="connsiteX46" fmla="*/ 416297 w 554050"/>
                <a:gd name="connsiteY46" fmla="*/ 107509 h 607845"/>
                <a:gd name="connsiteX47" fmla="*/ 162107 w 554050"/>
                <a:gd name="connsiteY47" fmla="*/ 134744 h 607845"/>
                <a:gd name="connsiteX48" fmla="*/ 166415 w 554050"/>
                <a:gd name="connsiteY48" fmla="*/ 139045 h 607845"/>
                <a:gd name="connsiteX49" fmla="*/ 420606 w 554050"/>
                <a:gd name="connsiteY49" fmla="*/ 110376 h 607845"/>
                <a:gd name="connsiteX50" fmla="*/ 422042 w 554050"/>
                <a:gd name="connsiteY50" fmla="*/ 113243 h 607845"/>
                <a:gd name="connsiteX51" fmla="*/ 170723 w 554050"/>
                <a:gd name="connsiteY51" fmla="*/ 140478 h 607845"/>
                <a:gd name="connsiteX52" fmla="*/ 175032 w 554050"/>
                <a:gd name="connsiteY52" fmla="*/ 144778 h 607845"/>
                <a:gd name="connsiteX53" fmla="*/ 440711 w 554050"/>
                <a:gd name="connsiteY53" fmla="*/ 117543 h 607845"/>
                <a:gd name="connsiteX54" fmla="*/ 440711 w 554050"/>
                <a:gd name="connsiteY54" fmla="*/ 137611 h 607845"/>
                <a:gd name="connsiteX55" fmla="*/ 198009 w 554050"/>
                <a:gd name="connsiteY55" fmla="*/ 161979 h 607845"/>
                <a:gd name="connsiteX56" fmla="*/ 198009 w 554050"/>
                <a:gd name="connsiteY56" fmla="*/ 527503 h 607845"/>
                <a:gd name="connsiteX57" fmla="*/ 162107 w 554050"/>
                <a:gd name="connsiteY57" fmla="*/ 530370 h 607845"/>
                <a:gd name="connsiteX58" fmla="*/ 108971 w 554050"/>
                <a:gd name="connsiteY58" fmla="*/ 493101 h 607845"/>
                <a:gd name="connsiteX59" fmla="*/ 108971 w 554050"/>
                <a:gd name="connsiteY59" fmla="*/ 118977 h 607845"/>
                <a:gd name="connsiteX60" fmla="*/ 108971 w 554050"/>
                <a:gd name="connsiteY60" fmla="*/ 108943 h 607845"/>
                <a:gd name="connsiteX61" fmla="*/ 108971 w 554050"/>
                <a:gd name="connsiteY61" fmla="*/ 104642 h 607845"/>
                <a:gd name="connsiteX62" fmla="*/ 294197 w 554050"/>
                <a:gd name="connsiteY62" fmla="*/ 0 h 607845"/>
                <a:gd name="connsiteX63" fmla="*/ 302808 w 554050"/>
                <a:gd name="connsiteY63" fmla="*/ 14333 h 607845"/>
                <a:gd name="connsiteX64" fmla="*/ 34443 w 554050"/>
                <a:gd name="connsiteY64" fmla="*/ 42998 h 607845"/>
                <a:gd name="connsiteX65" fmla="*/ 25832 w 554050"/>
                <a:gd name="connsiteY65" fmla="*/ 44431 h 607845"/>
                <a:gd name="connsiteX66" fmla="*/ 33007 w 554050"/>
                <a:gd name="connsiteY66" fmla="*/ 47298 h 607845"/>
                <a:gd name="connsiteX67" fmla="*/ 297067 w 554050"/>
                <a:gd name="connsiteY67" fmla="*/ 18632 h 607845"/>
                <a:gd name="connsiteX68" fmla="*/ 297067 w 554050"/>
                <a:gd name="connsiteY68" fmla="*/ 21499 h 607845"/>
                <a:gd name="connsiteX69" fmla="*/ 35878 w 554050"/>
                <a:gd name="connsiteY69" fmla="*/ 50164 h 607845"/>
                <a:gd name="connsiteX70" fmla="*/ 41618 w 554050"/>
                <a:gd name="connsiteY70" fmla="*/ 54464 h 607845"/>
                <a:gd name="connsiteX71" fmla="*/ 302808 w 554050"/>
                <a:gd name="connsiteY71" fmla="*/ 25799 h 607845"/>
                <a:gd name="connsiteX72" fmla="*/ 302808 w 554050"/>
                <a:gd name="connsiteY72" fmla="*/ 28665 h 607845"/>
                <a:gd name="connsiteX73" fmla="*/ 44488 w 554050"/>
                <a:gd name="connsiteY73" fmla="*/ 55897 h 607845"/>
                <a:gd name="connsiteX74" fmla="*/ 50229 w 554050"/>
                <a:gd name="connsiteY74" fmla="*/ 60197 h 607845"/>
                <a:gd name="connsiteX75" fmla="*/ 307113 w 554050"/>
                <a:gd name="connsiteY75" fmla="*/ 31532 h 607845"/>
                <a:gd name="connsiteX76" fmla="*/ 307113 w 554050"/>
                <a:gd name="connsiteY76" fmla="*/ 34398 h 607845"/>
                <a:gd name="connsiteX77" fmla="*/ 53099 w 554050"/>
                <a:gd name="connsiteY77" fmla="*/ 63063 h 607845"/>
                <a:gd name="connsiteX78" fmla="*/ 57404 w 554050"/>
                <a:gd name="connsiteY78" fmla="*/ 65930 h 607845"/>
                <a:gd name="connsiteX79" fmla="*/ 311419 w 554050"/>
                <a:gd name="connsiteY79" fmla="*/ 37265 h 607845"/>
                <a:gd name="connsiteX80" fmla="*/ 312854 w 554050"/>
                <a:gd name="connsiteY80" fmla="*/ 40131 h 607845"/>
                <a:gd name="connsiteX81" fmla="*/ 61710 w 554050"/>
                <a:gd name="connsiteY81" fmla="*/ 67363 h 607845"/>
                <a:gd name="connsiteX82" fmla="*/ 66015 w 554050"/>
                <a:gd name="connsiteY82" fmla="*/ 71663 h 607845"/>
                <a:gd name="connsiteX83" fmla="*/ 331510 w 554050"/>
                <a:gd name="connsiteY83" fmla="*/ 44431 h 607845"/>
                <a:gd name="connsiteX84" fmla="*/ 331510 w 554050"/>
                <a:gd name="connsiteY84" fmla="*/ 64497 h 607845"/>
                <a:gd name="connsiteX85" fmla="*/ 88977 w 554050"/>
                <a:gd name="connsiteY85" fmla="*/ 88862 h 607845"/>
                <a:gd name="connsiteX86" fmla="*/ 88977 w 554050"/>
                <a:gd name="connsiteY86" fmla="*/ 454343 h 607845"/>
                <a:gd name="connsiteX87" fmla="*/ 53099 w 554050"/>
                <a:gd name="connsiteY87" fmla="*/ 458643 h 607845"/>
                <a:gd name="connsiteX88" fmla="*/ 53099 w 554050"/>
                <a:gd name="connsiteY88" fmla="*/ 457210 h 607845"/>
                <a:gd name="connsiteX89" fmla="*/ 0 w 554050"/>
                <a:gd name="connsiteY89" fmla="*/ 419945 h 607845"/>
                <a:gd name="connsiteX90" fmla="*/ 0 w 554050"/>
                <a:gd name="connsiteY90" fmla="*/ 47298 h 607845"/>
                <a:gd name="connsiteX91" fmla="*/ 0 w 554050"/>
                <a:gd name="connsiteY91" fmla="*/ 35831 h 607845"/>
                <a:gd name="connsiteX92" fmla="*/ 0 w 554050"/>
                <a:gd name="connsiteY92" fmla="*/ 31532 h 60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54050" h="607845">
                  <a:moveTo>
                    <a:pt x="505222" y="278157"/>
                  </a:moveTo>
                  <a:lnTo>
                    <a:pt x="344379" y="293925"/>
                  </a:lnTo>
                  <a:lnTo>
                    <a:pt x="344379" y="378497"/>
                  </a:lnTo>
                  <a:lnTo>
                    <a:pt x="505222" y="362729"/>
                  </a:lnTo>
                  <a:close/>
                  <a:moveTo>
                    <a:pt x="516711" y="150582"/>
                  </a:moveTo>
                  <a:lnTo>
                    <a:pt x="526764" y="163483"/>
                  </a:lnTo>
                  <a:lnTo>
                    <a:pt x="258213" y="193585"/>
                  </a:lnTo>
                  <a:lnTo>
                    <a:pt x="249596" y="193585"/>
                  </a:lnTo>
                  <a:lnTo>
                    <a:pt x="255340" y="197885"/>
                  </a:lnTo>
                  <a:lnTo>
                    <a:pt x="519583" y="169217"/>
                  </a:lnTo>
                  <a:lnTo>
                    <a:pt x="519583" y="172083"/>
                  </a:lnTo>
                  <a:lnTo>
                    <a:pt x="258213" y="200752"/>
                  </a:lnTo>
                  <a:lnTo>
                    <a:pt x="263957" y="203619"/>
                  </a:lnTo>
                  <a:lnTo>
                    <a:pt x="525328" y="174950"/>
                  </a:lnTo>
                  <a:lnTo>
                    <a:pt x="525328" y="177817"/>
                  </a:lnTo>
                  <a:lnTo>
                    <a:pt x="268265" y="206486"/>
                  </a:lnTo>
                  <a:lnTo>
                    <a:pt x="272574" y="209353"/>
                  </a:lnTo>
                  <a:lnTo>
                    <a:pt x="529636" y="182117"/>
                  </a:lnTo>
                  <a:lnTo>
                    <a:pt x="529636" y="184984"/>
                  </a:lnTo>
                  <a:lnTo>
                    <a:pt x="276882" y="212219"/>
                  </a:lnTo>
                  <a:lnTo>
                    <a:pt x="281190" y="215086"/>
                  </a:lnTo>
                  <a:lnTo>
                    <a:pt x="535381" y="187851"/>
                  </a:lnTo>
                  <a:lnTo>
                    <a:pt x="535381" y="190718"/>
                  </a:lnTo>
                  <a:lnTo>
                    <a:pt x="284062" y="217953"/>
                  </a:lnTo>
                  <a:lnTo>
                    <a:pt x="289807" y="222253"/>
                  </a:lnTo>
                  <a:lnTo>
                    <a:pt x="554050" y="195018"/>
                  </a:lnTo>
                  <a:lnTo>
                    <a:pt x="554050" y="580610"/>
                  </a:lnTo>
                  <a:lnTo>
                    <a:pt x="275446" y="607845"/>
                  </a:lnTo>
                  <a:lnTo>
                    <a:pt x="222310" y="570576"/>
                  </a:lnTo>
                  <a:lnTo>
                    <a:pt x="222310" y="196452"/>
                  </a:lnTo>
                  <a:lnTo>
                    <a:pt x="222310" y="184984"/>
                  </a:lnTo>
                  <a:lnTo>
                    <a:pt x="222310" y="180684"/>
                  </a:lnTo>
                  <a:close/>
                  <a:moveTo>
                    <a:pt x="403372" y="73107"/>
                  </a:moveTo>
                  <a:lnTo>
                    <a:pt x="411989" y="87441"/>
                  </a:lnTo>
                  <a:lnTo>
                    <a:pt x="143437" y="116110"/>
                  </a:lnTo>
                  <a:lnTo>
                    <a:pt x="134821" y="117543"/>
                  </a:lnTo>
                  <a:lnTo>
                    <a:pt x="142001" y="120410"/>
                  </a:lnTo>
                  <a:lnTo>
                    <a:pt x="406245" y="91742"/>
                  </a:lnTo>
                  <a:lnTo>
                    <a:pt x="406245" y="94608"/>
                  </a:lnTo>
                  <a:lnTo>
                    <a:pt x="144874" y="123277"/>
                  </a:lnTo>
                  <a:lnTo>
                    <a:pt x="150618" y="127577"/>
                  </a:lnTo>
                  <a:lnTo>
                    <a:pt x="411989" y="98909"/>
                  </a:lnTo>
                  <a:lnTo>
                    <a:pt x="411989" y="100342"/>
                  </a:lnTo>
                  <a:lnTo>
                    <a:pt x="153490" y="129011"/>
                  </a:lnTo>
                  <a:lnTo>
                    <a:pt x="159235" y="133311"/>
                  </a:lnTo>
                  <a:lnTo>
                    <a:pt x="416297" y="104642"/>
                  </a:lnTo>
                  <a:lnTo>
                    <a:pt x="416297" y="107509"/>
                  </a:lnTo>
                  <a:lnTo>
                    <a:pt x="162107" y="134744"/>
                  </a:lnTo>
                  <a:lnTo>
                    <a:pt x="166415" y="139045"/>
                  </a:lnTo>
                  <a:lnTo>
                    <a:pt x="420606" y="110376"/>
                  </a:lnTo>
                  <a:lnTo>
                    <a:pt x="422042" y="113243"/>
                  </a:lnTo>
                  <a:lnTo>
                    <a:pt x="170723" y="140478"/>
                  </a:lnTo>
                  <a:lnTo>
                    <a:pt x="175032" y="144778"/>
                  </a:lnTo>
                  <a:lnTo>
                    <a:pt x="440711" y="117543"/>
                  </a:lnTo>
                  <a:lnTo>
                    <a:pt x="440711" y="137611"/>
                  </a:lnTo>
                  <a:lnTo>
                    <a:pt x="198009" y="161979"/>
                  </a:lnTo>
                  <a:lnTo>
                    <a:pt x="198009" y="527503"/>
                  </a:lnTo>
                  <a:lnTo>
                    <a:pt x="162107" y="530370"/>
                  </a:lnTo>
                  <a:lnTo>
                    <a:pt x="108971" y="493101"/>
                  </a:lnTo>
                  <a:lnTo>
                    <a:pt x="108971" y="118977"/>
                  </a:lnTo>
                  <a:lnTo>
                    <a:pt x="108971" y="108943"/>
                  </a:lnTo>
                  <a:lnTo>
                    <a:pt x="108971" y="104642"/>
                  </a:lnTo>
                  <a:close/>
                  <a:moveTo>
                    <a:pt x="294197" y="0"/>
                  </a:moveTo>
                  <a:lnTo>
                    <a:pt x="302808" y="14333"/>
                  </a:lnTo>
                  <a:lnTo>
                    <a:pt x="34443" y="42998"/>
                  </a:lnTo>
                  <a:lnTo>
                    <a:pt x="25832" y="44431"/>
                  </a:lnTo>
                  <a:lnTo>
                    <a:pt x="33007" y="47298"/>
                  </a:lnTo>
                  <a:lnTo>
                    <a:pt x="297067" y="18632"/>
                  </a:lnTo>
                  <a:lnTo>
                    <a:pt x="297067" y="21499"/>
                  </a:lnTo>
                  <a:lnTo>
                    <a:pt x="35878" y="50164"/>
                  </a:lnTo>
                  <a:lnTo>
                    <a:pt x="41618" y="54464"/>
                  </a:lnTo>
                  <a:lnTo>
                    <a:pt x="302808" y="25799"/>
                  </a:lnTo>
                  <a:lnTo>
                    <a:pt x="302808" y="28665"/>
                  </a:lnTo>
                  <a:lnTo>
                    <a:pt x="44488" y="55897"/>
                  </a:lnTo>
                  <a:lnTo>
                    <a:pt x="50229" y="60197"/>
                  </a:lnTo>
                  <a:lnTo>
                    <a:pt x="307113" y="31532"/>
                  </a:lnTo>
                  <a:lnTo>
                    <a:pt x="307113" y="34398"/>
                  </a:lnTo>
                  <a:lnTo>
                    <a:pt x="53099" y="63063"/>
                  </a:lnTo>
                  <a:lnTo>
                    <a:pt x="57404" y="65930"/>
                  </a:lnTo>
                  <a:lnTo>
                    <a:pt x="311419" y="37265"/>
                  </a:lnTo>
                  <a:lnTo>
                    <a:pt x="312854" y="40131"/>
                  </a:lnTo>
                  <a:lnTo>
                    <a:pt x="61710" y="67363"/>
                  </a:lnTo>
                  <a:lnTo>
                    <a:pt x="66015" y="71663"/>
                  </a:lnTo>
                  <a:lnTo>
                    <a:pt x="331510" y="44431"/>
                  </a:lnTo>
                  <a:lnTo>
                    <a:pt x="331510" y="64497"/>
                  </a:lnTo>
                  <a:lnTo>
                    <a:pt x="88977" y="88862"/>
                  </a:lnTo>
                  <a:lnTo>
                    <a:pt x="88977" y="454343"/>
                  </a:lnTo>
                  <a:lnTo>
                    <a:pt x="53099" y="458643"/>
                  </a:lnTo>
                  <a:lnTo>
                    <a:pt x="53099" y="457210"/>
                  </a:lnTo>
                  <a:lnTo>
                    <a:pt x="0" y="419945"/>
                  </a:lnTo>
                  <a:lnTo>
                    <a:pt x="0" y="47298"/>
                  </a:lnTo>
                  <a:lnTo>
                    <a:pt x="0" y="35831"/>
                  </a:lnTo>
                  <a:lnTo>
                    <a:pt x="0" y="31532"/>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42" name="IconBackground4"/>
            <p:cNvSpPr/>
            <p:nvPr/>
          </p:nvSpPr>
          <p:spPr>
            <a:xfrm>
              <a:off x="5939034" y="1627205"/>
              <a:ext cx="416247" cy="399577"/>
            </a:xfrm>
            <a:prstGeom prst="ellipse">
              <a:avLst/>
            </a:prstGeom>
            <a:solidFill>
              <a:schemeClr val="accent5"/>
            </a:solidFill>
            <a:ln w="12700" cap="rnd">
              <a:noFill/>
              <a:prstDash val="solid"/>
              <a:round/>
            </a:ln>
            <a:effectLst>
              <a:outerShdw blurRad="254000" dist="127000" algn="ctr" rotWithShape="0">
                <a:schemeClr val="accent5">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68" name="Icon4"/>
            <p:cNvSpPr/>
            <p:nvPr/>
          </p:nvSpPr>
          <p:spPr bwMode="auto">
            <a:xfrm>
              <a:off x="6054705" y="1740382"/>
              <a:ext cx="184904" cy="169241"/>
            </a:xfrm>
            <a:custGeom>
              <a:avLst/>
              <a:gdLst>
                <a:gd name="T0" fmla="*/ 3059 w 3204"/>
                <a:gd name="T1" fmla="*/ 962 h 2937"/>
                <a:gd name="T2" fmla="*/ 2334 w 3204"/>
                <a:gd name="T3" fmla="*/ 962 h 2937"/>
                <a:gd name="T4" fmla="*/ 2189 w 3204"/>
                <a:gd name="T5" fmla="*/ 817 h 2937"/>
                <a:gd name="T6" fmla="*/ 2189 w 3204"/>
                <a:gd name="T7" fmla="*/ 146 h 2937"/>
                <a:gd name="T8" fmla="*/ 2044 w 3204"/>
                <a:gd name="T9" fmla="*/ 0 h 2937"/>
                <a:gd name="T10" fmla="*/ 1160 w 3204"/>
                <a:gd name="T11" fmla="*/ 0 h 2937"/>
                <a:gd name="T12" fmla="*/ 1015 w 3204"/>
                <a:gd name="T13" fmla="*/ 146 h 2937"/>
                <a:gd name="T14" fmla="*/ 1015 w 3204"/>
                <a:gd name="T15" fmla="*/ 817 h 2937"/>
                <a:gd name="T16" fmla="*/ 870 w 3204"/>
                <a:gd name="T17" fmla="*/ 962 h 2937"/>
                <a:gd name="T18" fmla="*/ 145 w 3204"/>
                <a:gd name="T19" fmla="*/ 962 h 2937"/>
                <a:gd name="T20" fmla="*/ 0 w 3204"/>
                <a:gd name="T21" fmla="*/ 1107 h 2937"/>
                <a:gd name="T22" fmla="*/ 0 w 3204"/>
                <a:gd name="T23" fmla="*/ 1831 h 2937"/>
                <a:gd name="T24" fmla="*/ 145 w 3204"/>
                <a:gd name="T25" fmla="*/ 1976 h 2937"/>
                <a:gd name="T26" fmla="*/ 870 w 3204"/>
                <a:gd name="T27" fmla="*/ 1976 h 2937"/>
                <a:gd name="T28" fmla="*/ 1015 w 3204"/>
                <a:gd name="T29" fmla="*/ 2121 h 2937"/>
                <a:gd name="T30" fmla="*/ 1015 w 3204"/>
                <a:gd name="T31" fmla="*/ 2792 h 2937"/>
                <a:gd name="T32" fmla="*/ 1160 w 3204"/>
                <a:gd name="T33" fmla="*/ 2937 h 2937"/>
                <a:gd name="T34" fmla="*/ 2044 w 3204"/>
                <a:gd name="T35" fmla="*/ 2937 h 2937"/>
                <a:gd name="T36" fmla="*/ 2189 w 3204"/>
                <a:gd name="T37" fmla="*/ 2792 h 2937"/>
                <a:gd name="T38" fmla="*/ 2189 w 3204"/>
                <a:gd name="T39" fmla="*/ 2121 h 2937"/>
                <a:gd name="T40" fmla="*/ 2334 w 3204"/>
                <a:gd name="T41" fmla="*/ 1976 h 2937"/>
                <a:gd name="T42" fmla="*/ 3059 w 3204"/>
                <a:gd name="T43" fmla="*/ 1976 h 2937"/>
                <a:gd name="T44" fmla="*/ 3204 w 3204"/>
                <a:gd name="T45" fmla="*/ 1831 h 2937"/>
                <a:gd name="T46" fmla="*/ 3204 w 3204"/>
                <a:gd name="T47" fmla="*/ 1107 h 2937"/>
                <a:gd name="T48" fmla="*/ 3059 w 3204"/>
                <a:gd name="T49" fmla="*/ 962 h 2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04" h="2937">
                  <a:moveTo>
                    <a:pt x="3059" y="962"/>
                  </a:moveTo>
                  <a:lnTo>
                    <a:pt x="2334" y="962"/>
                  </a:lnTo>
                  <a:cubicBezTo>
                    <a:pt x="2254" y="962"/>
                    <a:pt x="2189" y="897"/>
                    <a:pt x="2189" y="817"/>
                  </a:cubicBezTo>
                  <a:lnTo>
                    <a:pt x="2189" y="146"/>
                  </a:lnTo>
                  <a:cubicBezTo>
                    <a:pt x="2189" y="65"/>
                    <a:pt x="2124" y="0"/>
                    <a:pt x="2044" y="0"/>
                  </a:cubicBezTo>
                  <a:lnTo>
                    <a:pt x="1160" y="0"/>
                  </a:lnTo>
                  <a:cubicBezTo>
                    <a:pt x="1080" y="0"/>
                    <a:pt x="1015" y="65"/>
                    <a:pt x="1015" y="146"/>
                  </a:cubicBezTo>
                  <a:lnTo>
                    <a:pt x="1015" y="817"/>
                  </a:lnTo>
                  <a:cubicBezTo>
                    <a:pt x="1015" y="897"/>
                    <a:pt x="950" y="962"/>
                    <a:pt x="870" y="962"/>
                  </a:cubicBezTo>
                  <a:lnTo>
                    <a:pt x="145" y="962"/>
                  </a:lnTo>
                  <a:cubicBezTo>
                    <a:pt x="65" y="962"/>
                    <a:pt x="0" y="1027"/>
                    <a:pt x="0" y="1107"/>
                  </a:cubicBezTo>
                  <a:lnTo>
                    <a:pt x="0" y="1831"/>
                  </a:lnTo>
                  <a:cubicBezTo>
                    <a:pt x="0" y="1911"/>
                    <a:pt x="65" y="1976"/>
                    <a:pt x="145" y="1976"/>
                  </a:cubicBezTo>
                  <a:lnTo>
                    <a:pt x="870" y="1976"/>
                  </a:lnTo>
                  <a:cubicBezTo>
                    <a:pt x="950" y="1976"/>
                    <a:pt x="1015" y="2041"/>
                    <a:pt x="1015" y="2121"/>
                  </a:cubicBezTo>
                  <a:lnTo>
                    <a:pt x="1015" y="2792"/>
                  </a:lnTo>
                  <a:cubicBezTo>
                    <a:pt x="1015" y="2872"/>
                    <a:pt x="1080" y="2937"/>
                    <a:pt x="1160" y="2937"/>
                  </a:cubicBezTo>
                  <a:lnTo>
                    <a:pt x="2044" y="2937"/>
                  </a:lnTo>
                  <a:cubicBezTo>
                    <a:pt x="2124" y="2937"/>
                    <a:pt x="2189" y="2872"/>
                    <a:pt x="2189" y="2792"/>
                  </a:cubicBezTo>
                  <a:lnTo>
                    <a:pt x="2189" y="2121"/>
                  </a:lnTo>
                  <a:cubicBezTo>
                    <a:pt x="2189" y="2041"/>
                    <a:pt x="2254" y="1976"/>
                    <a:pt x="2334" y="1976"/>
                  </a:cubicBezTo>
                  <a:lnTo>
                    <a:pt x="3059" y="1976"/>
                  </a:lnTo>
                  <a:cubicBezTo>
                    <a:pt x="3139" y="1976"/>
                    <a:pt x="3204" y="1911"/>
                    <a:pt x="3204" y="1831"/>
                  </a:cubicBezTo>
                  <a:lnTo>
                    <a:pt x="3204" y="1107"/>
                  </a:lnTo>
                  <a:cubicBezTo>
                    <a:pt x="3204" y="1027"/>
                    <a:pt x="3139" y="962"/>
                    <a:pt x="3059" y="962"/>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sp>
          <p:nvSpPr>
            <p:cNvPr id="37" name="IconBackground5"/>
            <p:cNvSpPr/>
            <p:nvPr/>
          </p:nvSpPr>
          <p:spPr>
            <a:xfrm>
              <a:off x="4592434" y="1630509"/>
              <a:ext cx="416247" cy="399577"/>
            </a:xfrm>
            <a:prstGeom prst="ellipse">
              <a:avLst/>
            </a:prstGeom>
            <a:solidFill>
              <a:schemeClr val="accent4"/>
            </a:solidFill>
            <a:ln w="12700" cap="rnd">
              <a:noFill/>
              <a:prstDash val="solid"/>
              <a:round/>
            </a:ln>
            <a:effectLst>
              <a:outerShdw blurRad="254000" dist="127000" algn="ctr" rotWithShape="0">
                <a:schemeClr val="accent4">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69" name="Icon5"/>
            <p:cNvSpPr/>
            <p:nvPr/>
          </p:nvSpPr>
          <p:spPr bwMode="auto">
            <a:xfrm>
              <a:off x="4705358" y="1753999"/>
              <a:ext cx="190401" cy="192616"/>
            </a:xfrm>
            <a:custGeom>
              <a:avLst/>
              <a:gdLst>
                <a:gd name="connsiteX0" fmla="*/ 507084 w 595817"/>
                <a:gd name="connsiteY0" fmla="*/ 185329 h 602744"/>
                <a:gd name="connsiteX1" fmla="*/ 486636 w 595817"/>
                <a:gd name="connsiteY1" fmla="*/ 208205 h 602744"/>
                <a:gd name="connsiteX2" fmla="*/ 493017 w 595817"/>
                <a:gd name="connsiteY2" fmla="*/ 327508 h 602744"/>
                <a:gd name="connsiteX3" fmla="*/ 416012 w 595817"/>
                <a:gd name="connsiteY3" fmla="*/ 396426 h 602744"/>
                <a:gd name="connsiteX4" fmla="*/ 411081 w 595817"/>
                <a:gd name="connsiteY4" fmla="*/ 371233 h 602744"/>
                <a:gd name="connsiteX5" fmla="*/ 444291 w 595817"/>
                <a:gd name="connsiteY5" fmla="*/ 328087 h 602744"/>
                <a:gd name="connsiteX6" fmla="*/ 440230 w 595817"/>
                <a:gd name="connsiteY6" fmla="*/ 297682 h 602744"/>
                <a:gd name="connsiteX7" fmla="*/ 427033 w 595817"/>
                <a:gd name="connsiteY7" fmla="*/ 293194 h 602744"/>
                <a:gd name="connsiteX8" fmla="*/ 409776 w 595817"/>
                <a:gd name="connsiteY8" fmla="*/ 301736 h 602744"/>
                <a:gd name="connsiteX9" fmla="*/ 365255 w 595817"/>
                <a:gd name="connsiteY9" fmla="*/ 359650 h 602744"/>
                <a:gd name="connsiteX10" fmla="*/ 360760 w 595817"/>
                <a:gd name="connsiteY10" fmla="*/ 372681 h 602744"/>
                <a:gd name="connsiteX11" fmla="*/ 360325 w 595817"/>
                <a:gd name="connsiteY11" fmla="*/ 462448 h 602744"/>
                <a:gd name="connsiteX12" fmla="*/ 346693 w 595817"/>
                <a:gd name="connsiteY12" fmla="*/ 517755 h 602744"/>
                <a:gd name="connsiteX13" fmla="*/ 350754 w 595817"/>
                <a:gd name="connsiteY13" fmla="*/ 536433 h 602744"/>
                <a:gd name="connsiteX14" fmla="*/ 368011 w 595817"/>
                <a:gd name="connsiteY14" fmla="*/ 544830 h 602744"/>
                <a:gd name="connsiteX15" fmla="*/ 416157 w 595817"/>
                <a:gd name="connsiteY15" fmla="*/ 544830 h 602744"/>
                <a:gd name="connsiteX16" fmla="*/ 437330 w 595817"/>
                <a:gd name="connsiteY16" fmla="*/ 528180 h 602744"/>
                <a:gd name="connsiteX17" fmla="*/ 447481 w 595817"/>
                <a:gd name="connsiteY17" fmla="*/ 487640 h 602744"/>
                <a:gd name="connsiteX18" fmla="*/ 533912 w 595817"/>
                <a:gd name="connsiteY18" fmla="*/ 363270 h 602744"/>
                <a:gd name="connsiteX19" fmla="*/ 537828 w 595817"/>
                <a:gd name="connsiteY19" fmla="*/ 349805 h 602744"/>
                <a:gd name="connsiteX20" fmla="*/ 529997 w 595817"/>
                <a:gd name="connsiteY20" fmla="*/ 205889 h 602744"/>
                <a:gd name="connsiteX21" fmla="*/ 508244 w 595817"/>
                <a:gd name="connsiteY21" fmla="*/ 185329 h 602744"/>
                <a:gd name="connsiteX22" fmla="*/ 507084 w 595817"/>
                <a:gd name="connsiteY22" fmla="*/ 185329 h 602744"/>
                <a:gd name="connsiteX23" fmla="*/ 87544 w 595817"/>
                <a:gd name="connsiteY23" fmla="*/ 185329 h 602744"/>
                <a:gd name="connsiteX24" fmla="*/ 65791 w 595817"/>
                <a:gd name="connsiteY24" fmla="*/ 205889 h 602744"/>
                <a:gd name="connsiteX25" fmla="*/ 58105 w 595817"/>
                <a:gd name="connsiteY25" fmla="*/ 349805 h 602744"/>
                <a:gd name="connsiteX26" fmla="*/ 61876 w 595817"/>
                <a:gd name="connsiteY26" fmla="*/ 363270 h 602744"/>
                <a:gd name="connsiteX27" fmla="*/ 148452 w 595817"/>
                <a:gd name="connsiteY27" fmla="*/ 487640 h 602744"/>
                <a:gd name="connsiteX28" fmla="*/ 158458 w 595817"/>
                <a:gd name="connsiteY28" fmla="*/ 528180 h 602744"/>
                <a:gd name="connsiteX29" fmla="*/ 179631 w 595817"/>
                <a:gd name="connsiteY29" fmla="*/ 544830 h 602744"/>
                <a:gd name="connsiteX30" fmla="*/ 227923 w 595817"/>
                <a:gd name="connsiteY30" fmla="*/ 544830 h 602744"/>
                <a:gd name="connsiteX31" fmla="*/ 245180 w 595817"/>
                <a:gd name="connsiteY31" fmla="*/ 536433 h 602744"/>
                <a:gd name="connsiteX32" fmla="*/ 249095 w 595817"/>
                <a:gd name="connsiteY32" fmla="*/ 517755 h 602744"/>
                <a:gd name="connsiteX33" fmla="*/ 235464 w 595817"/>
                <a:gd name="connsiteY33" fmla="*/ 462448 h 602744"/>
                <a:gd name="connsiteX34" fmla="*/ 235029 w 595817"/>
                <a:gd name="connsiteY34" fmla="*/ 372681 h 602744"/>
                <a:gd name="connsiteX35" fmla="*/ 230533 w 595817"/>
                <a:gd name="connsiteY35" fmla="*/ 359650 h 602744"/>
                <a:gd name="connsiteX36" fmla="*/ 186157 w 595817"/>
                <a:gd name="connsiteY36" fmla="*/ 301736 h 602744"/>
                <a:gd name="connsiteX37" fmla="*/ 168755 w 595817"/>
                <a:gd name="connsiteY37" fmla="*/ 293194 h 602744"/>
                <a:gd name="connsiteX38" fmla="*/ 155558 w 595817"/>
                <a:gd name="connsiteY38" fmla="*/ 297682 h 602744"/>
                <a:gd name="connsiteX39" fmla="*/ 151642 w 595817"/>
                <a:gd name="connsiteY39" fmla="*/ 328087 h 602744"/>
                <a:gd name="connsiteX40" fmla="*/ 184707 w 595817"/>
                <a:gd name="connsiteY40" fmla="*/ 371233 h 602744"/>
                <a:gd name="connsiteX41" fmla="*/ 179777 w 595817"/>
                <a:gd name="connsiteY41" fmla="*/ 396426 h 602744"/>
                <a:gd name="connsiteX42" fmla="*/ 102771 w 595817"/>
                <a:gd name="connsiteY42" fmla="*/ 327508 h 602744"/>
                <a:gd name="connsiteX43" fmla="*/ 109297 w 595817"/>
                <a:gd name="connsiteY43" fmla="*/ 208205 h 602744"/>
                <a:gd name="connsiteX44" fmla="*/ 88704 w 595817"/>
                <a:gd name="connsiteY44" fmla="*/ 185329 h 602744"/>
                <a:gd name="connsiteX45" fmla="*/ 87544 w 595817"/>
                <a:gd name="connsiteY45" fmla="*/ 185329 h 602744"/>
                <a:gd name="connsiteX46" fmla="*/ 87544 w 595817"/>
                <a:gd name="connsiteY46" fmla="*/ 127415 h 602744"/>
                <a:gd name="connsiteX47" fmla="*/ 91895 w 595817"/>
                <a:gd name="connsiteY47" fmla="*/ 127560 h 602744"/>
                <a:gd name="connsiteX48" fmla="*/ 167159 w 595817"/>
                <a:gd name="connsiteY48" fmla="*/ 211246 h 602744"/>
                <a:gd name="connsiteX49" fmla="*/ 165854 w 595817"/>
                <a:gd name="connsiteY49" fmla="*/ 235280 h 602744"/>
                <a:gd name="connsiteX50" fmla="*/ 168755 w 595817"/>
                <a:gd name="connsiteY50" fmla="*/ 235280 h 602744"/>
                <a:gd name="connsiteX51" fmla="*/ 232128 w 595817"/>
                <a:gd name="connsiteY51" fmla="*/ 266409 h 602744"/>
                <a:gd name="connsiteX52" fmla="*/ 276504 w 595817"/>
                <a:gd name="connsiteY52" fmla="*/ 324323 h 602744"/>
                <a:gd name="connsiteX53" fmla="*/ 293036 w 595817"/>
                <a:gd name="connsiteY53" fmla="*/ 372391 h 602744"/>
                <a:gd name="connsiteX54" fmla="*/ 293471 w 595817"/>
                <a:gd name="connsiteY54" fmla="*/ 455353 h 602744"/>
                <a:gd name="connsiteX55" fmla="*/ 297967 w 595817"/>
                <a:gd name="connsiteY55" fmla="*/ 473451 h 602744"/>
                <a:gd name="connsiteX56" fmla="*/ 302317 w 595817"/>
                <a:gd name="connsiteY56" fmla="*/ 455353 h 602744"/>
                <a:gd name="connsiteX57" fmla="*/ 302752 w 595817"/>
                <a:gd name="connsiteY57" fmla="*/ 372391 h 602744"/>
                <a:gd name="connsiteX58" fmla="*/ 319284 w 595817"/>
                <a:gd name="connsiteY58" fmla="*/ 324323 h 602744"/>
                <a:gd name="connsiteX59" fmla="*/ 363660 w 595817"/>
                <a:gd name="connsiteY59" fmla="*/ 266409 h 602744"/>
                <a:gd name="connsiteX60" fmla="*/ 427033 w 595817"/>
                <a:gd name="connsiteY60" fmla="*/ 235280 h 602744"/>
                <a:gd name="connsiteX61" fmla="*/ 429934 w 595817"/>
                <a:gd name="connsiteY61" fmla="*/ 235280 h 602744"/>
                <a:gd name="connsiteX62" fmla="*/ 428629 w 595817"/>
                <a:gd name="connsiteY62" fmla="*/ 211246 h 602744"/>
                <a:gd name="connsiteX63" fmla="*/ 504038 w 595817"/>
                <a:gd name="connsiteY63" fmla="*/ 127560 h 602744"/>
                <a:gd name="connsiteX64" fmla="*/ 508244 w 595817"/>
                <a:gd name="connsiteY64" fmla="*/ 127415 h 602744"/>
                <a:gd name="connsiteX65" fmla="*/ 587859 w 595817"/>
                <a:gd name="connsiteY65" fmla="*/ 202703 h 602744"/>
                <a:gd name="connsiteX66" fmla="*/ 595690 w 595817"/>
                <a:gd name="connsiteY66" fmla="*/ 346620 h 602744"/>
                <a:gd name="connsiteX67" fmla="*/ 581623 w 595817"/>
                <a:gd name="connsiteY67" fmla="*/ 396281 h 602744"/>
                <a:gd name="connsiteX68" fmla="*/ 501138 w 595817"/>
                <a:gd name="connsiteY68" fmla="*/ 511964 h 602744"/>
                <a:gd name="connsiteX69" fmla="*/ 493742 w 595817"/>
                <a:gd name="connsiteY69" fmla="*/ 542079 h 602744"/>
                <a:gd name="connsiteX70" fmla="*/ 416157 w 595817"/>
                <a:gd name="connsiteY70" fmla="*/ 602744 h 602744"/>
                <a:gd name="connsiteX71" fmla="*/ 368011 w 595817"/>
                <a:gd name="connsiteY71" fmla="*/ 602744 h 602744"/>
                <a:gd name="connsiteX72" fmla="*/ 305073 w 595817"/>
                <a:gd name="connsiteY72" fmla="*/ 572195 h 602744"/>
                <a:gd name="connsiteX73" fmla="*/ 297967 w 595817"/>
                <a:gd name="connsiteY73" fmla="*/ 561481 h 602744"/>
                <a:gd name="connsiteX74" fmla="*/ 290716 w 595817"/>
                <a:gd name="connsiteY74" fmla="*/ 572195 h 602744"/>
                <a:gd name="connsiteX75" fmla="*/ 227923 w 595817"/>
                <a:gd name="connsiteY75" fmla="*/ 602744 h 602744"/>
                <a:gd name="connsiteX76" fmla="*/ 179631 w 595817"/>
                <a:gd name="connsiteY76" fmla="*/ 602744 h 602744"/>
                <a:gd name="connsiteX77" fmla="*/ 102191 w 595817"/>
                <a:gd name="connsiteY77" fmla="*/ 542079 h 602744"/>
                <a:gd name="connsiteX78" fmla="*/ 94650 w 595817"/>
                <a:gd name="connsiteY78" fmla="*/ 511964 h 602744"/>
                <a:gd name="connsiteX79" fmla="*/ 14310 w 595817"/>
                <a:gd name="connsiteY79" fmla="*/ 396281 h 602744"/>
                <a:gd name="connsiteX80" fmla="*/ 98 w 595817"/>
                <a:gd name="connsiteY80" fmla="*/ 346620 h 602744"/>
                <a:gd name="connsiteX81" fmla="*/ 7929 w 595817"/>
                <a:gd name="connsiteY81" fmla="*/ 202703 h 602744"/>
                <a:gd name="connsiteX82" fmla="*/ 87544 w 595817"/>
                <a:gd name="connsiteY82" fmla="*/ 127415 h 602744"/>
                <a:gd name="connsiteX83" fmla="*/ 277232 w 595817"/>
                <a:gd name="connsiteY83" fmla="*/ 67480 h 602744"/>
                <a:gd name="connsiteX84" fmla="*/ 247500 w 595817"/>
                <a:gd name="connsiteY84" fmla="*/ 130321 h 602744"/>
                <a:gd name="connsiteX85" fmla="*/ 310445 w 595817"/>
                <a:gd name="connsiteY85" fmla="*/ 160003 h 602744"/>
                <a:gd name="connsiteX86" fmla="*/ 340177 w 595817"/>
                <a:gd name="connsiteY86" fmla="*/ 97163 h 602744"/>
                <a:gd name="connsiteX87" fmla="*/ 253664 w 595817"/>
                <a:gd name="connsiteY87" fmla="*/ 1726 h 602744"/>
                <a:gd name="connsiteX88" fmla="*/ 275782 w 595817"/>
                <a:gd name="connsiteY88" fmla="*/ 2758 h 602744"/>
                <a:gd name="connsiteX89" fmla="*/ 391229 w 595817"/>
                <a:gd name="connsiteY89" fmla="*/ 57200 h 602744"/>
                <a:gd name="connsiteX90" fmla="*/ 405008 w 595817"/>
                <a:gd name="connsiteY90" fmla="*/ 95860 h 602744"/>
                <a:gd name="connsiteX91" fmla="*/ 350475 w 595817"/>
                <a:gd name="connsiteY91" fmla="*/ 210971 h 602744"/>
                <a:gd name="connsiteX92" fmla="*/ 324223 w 595817"/>
                <a:gd name="connsiteY92" fmla="*/ 227477 h 602744"/>
                <a:gd name="connsiteX93" fmla="*/ 311896 w 595817"/>
                <a:gd name="connsiteY93" fmla="*/ 224726 h 602744"/>
                <a:gd name="connsiteX94" fmla="*/ 196448 w 595817"/>
                <a:gd name="connsiteY94" fmla="*/ 170284 h 602744"/>
                <a:gd name="connsiteX95" fmla="*/ 182670 w 595817"/>
                <a:gd name="connsiteY95" fmla="*/ 131769 h 602744"/>
                <a:gd name="connsiteX96" fmla="*/ 237203 w 595817"/>
                <a:gd name="connsiteY96" fmla="*/ 16658 h 602744"/>
                <a:gd name="connsiteX97" fmla="*/ 253664 w 595817"/>
                <a:gd name="connsiteY97" fmla="*/ 1726 h 60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95817" h="602744">
                  <a:moveTo>
                    <a:pt x="507084" y="185329"/>
                  </a:moveTo>
                  <a:cubicBezTo>
                    <a:pt x="495192" y="185908"/>
                    <a:pt x="485911" y="196188"/>
                    <a:pt x="486636" y="208205"/>
                  </a:cubicBezTo>
                  <a:lnTo>
                    <a:pt x="493017" y="327508"/>
                  </a:lnTo>
                  <a:lnTo>
                    <a:pt x="416012" y="396426"/>
                  </a:lnTo>
                  <a:lnTo>
                    <a:pt x="411081" y="371233"/>
                  </a:lnTo>
                  <a:lnTo>
                    <a:pt x="444291" y="328087"/>
                  </a:lnTo>
                  <a:cubicBezTo>
                    <a:pt x="451542" y="318531"/>
                    <a:pt x="449801" y="304922"/>
                    <a:pt x="440230" y="297682"/>
                  </a:cubicBezTo>
                  <a:cubicBezTo>
                    <a:pt x="436315" y="294642"/>
                    <a:pt x="431674" y="293194"/>
                    <a:pt x="427033" y="293194"/>
                  </a:cubicBezTo>
                  <a:cubicBezTo>
                    <a:pt x="420508" y="293194"/>
                    <a:pt x="413982" y="296090"/>
                    <a:pt x="409776" y="301736"/>
                  </a:cubicBezTo>
                  <a:lnTo>
                    <a:pt x="365255" y="359650"/>
                  </a:lnTo>
                  <a:cubicBezTo>
                    <a:pt x="362355" y="363270"/>
                    <a:pt x="360905" y="367903"/>
                    <a:pt x="360760" y="372681"/>
                  </a:cubicBezTo>
                  <a:lnTo>
                    <a:pt x="360325" y="462448"/>
                  </a:lnTo>
                  <a:lnTo>
                    <a:pt x="346693" y="517755"/>
                  </a:lnTo>
                  <a:cubicBezTo>
                    <a:pt x="345098" y="524271"/>
                    <a:pt x="346548" y="531220"/>
                    <a:pt x="350754" y="536433"/>
                  </a:cubicBezTo>
                  <a:cubicBezTo>
                    <a:pt x="354814" y="541790"/>
                    <a:pt x="361195" y="544830"/>
                    <a:pt x="368011" y="544830"/>
                  </a:cubicBezTo>
                  <a:lnTo>
                    <a:pt x="416157" y="544830"/>
                  </a:lnTo>
                  <a:cubicBezTo>
                    <a:pt x="426163" y="544830"/>
                    <a:pt x="435009" y="538025"/>
                    <a:pt x="437330" y="528180"/>
                  </a:cubicBezTo>
                  <a:lnTo>
                    <a:pt x="447481" y="487640"/>
                  </a:lnTo>
                  <a:lnTo>
                    <a:pt x="533912" y="363270"/>
                  </a:lnTo>
                  <a:cubicBezTo>
                    <a:pt x="536667" y="359361"/>
                    <a:pt x="538118" y="354583"/>
                    <a:pt x="537828" y="349805"/>
                  </a:cubicBezTo>
                  <a:lnTo>
                    <a:pt x="529997" y="205889"/>
                  </a:lnTo>
                  <a:cubicBezTo>
                    <a:pt x="529417" y="194306"/>
                    <a:pt x="519845" y="185329"/>
                    <a:pt x="508244" y="185329"/>
                  </a:cubicBezTo>
                  <a:cubicBezTo>
                    <a:pt x="507954" y="185329"/>
                    <a:pt x="507519" y="185329"/>
                    <a:pt x="507084" y="185329"/>
                  </a:cubicBezTo>
                  <a:close/>
                  <a:moveTo>
                    <a:pt x="87544" y="185329"/>
                  </a:moveTo>
                  <a:cubicBezTo>
                    <a:pt x="76088" y="185329"/>
                    <a:pt x="66516" y="194306"/>
                    <a:pt x="65791" y="205889"/>
                  </a:cubicBezTo>
                  <a:lnTo>
                    <a:pt x="58105" y="349805"/>
                  </a:lnTo>
                  <a:cubicBezTo>
                    <a:pt x="57815" y="354583"/>
                    <a:pt x="59120" y="359361"/>
                    <a:pt x="61876" y="363270"/>
                  </a:cubicBezTo>
                  <a:lnTo>
                    <a:pt x="148452" y="487640"/>
                  </a:lnTo>
                  <a:lnTo>
                    <a:pt x="158458" y="528180"/>
                  </a:lnTo>
                  <a:cubicBezTo>
                    <a:pt x="160924" y="538025"/>
                    <a:pt x="169625" y="544830"/>
                    <a:pt x="179631" y="544830"/>
                  </a:cubicBezTo>
                  <a:lnTo>
                    <a:pt x="227923" y="544830"/>
                  </a:lnTo>
                  <a:cubicBezTo>
                    <a:pt x="234594" y="544830"/>
                    <a:pt x="240974" y="541790"/>
                    <a:pt x="245180" y="536433"/>
                  </a:cubicBezTo>
                  <a:cubicBezTo>
                    <a:pt x="249240" y="531220"/>
                    <a:pt x="250691" y="524271"/>
                    <a:pt x="249095" y="517755"/>
                  </a:cubicBezTo>
                  <a:lnTo>
                    <a:pt x="235464" y="462448"/>
                  </a:lnTo>
                  <a:lnTo>
                    <a:pt x="235029" y="372681"/>
                  </a:lnTo>
                  <a:cubicBezTo>
                    <a:pt x="235029" y="367903"/>
                    <a:pt x="233433" y="363270"/>
                    <a:pt x="230533" y="359650"/>
                  </a:cubicBezTo>
                  <a:lnTo>
                    <a:pt x="186157" y="301736"/>
                  </a:lnTo>
                  <a:cubicBezTo>
                    <a:pt x="181807" y="296090"/>
                    <a:pt x="175280" y="293194"/>
                    <a:pt x="168755" y="293194"/>
                  </a:cubicBezTo>
                  <a:cubicBezTo>
                    <a:pt x="164259" y="293194"/>
                    <a:pt x="159618" y="294642"/>
                    <a:pt x="155558" y="297682"/>
                  </a:cubicBezTo>
                  <a:cubicBezTo>
                    <a:pt x="146132" y="304922"/>
                    <a:pt x="144246" y="318531"/>
                    <a:pt x="151642" y="328087"/>
                  </a:cubicBezTo>
                  <a:lnTo>
                    <a:pt x="184707" y="371233"/>
                  </a:lnTo>
                  <a:lnTo>
                    <a:pt x="179777" y="396426"/>
                  </a:lnTo>
                  <a:lnTo>
                    <a:pt x="102771" y="327508"/>
                  </a:lnTo>
                  <a:lnTo>
                    <a:pt x="109297" y="208205"/>
                  </a:lnTo>
                  <a:cubicBezTo>
                    <a:pt x="109877" y="196188"/>
                    <a:pt x="100741" y="185908"/>
                    <a:pt x="88704" y="185329"/>
                  </a:cubicBezTo>
                  <a:cubicBezTo>
                    <a:pt x="88269" y="185329"/>
                    <a:pt x="87979" y="185329"/>
                    <a:pt x="87544" y="185329"/>
                  </a:cubicBezTo>
                  <a:close/>
                  <a:moveTo>
                    <a:pt x="87544" y="127415"/>
                  </a:moveTo>
                  <a:cubicBezTo>
                    <a:pt x="88994" y="127415"/>
                    <a:pt x="90445" y="127415"/>
                    <a:pt x="91895" y="127560"/>
                  </a:cubicBezTo>
                  <a:cubicBezTo>
                    <a:pt x="135690" y="129877"/>
                    <a:pt x="169480" y="167521"/>
                    <a:pt x="167159" y="211246"/>
                  </a:cubicBezTo>
                  <a:lnTo>
                    <a:pt x="165854" y="235280"/>
                  </a:lnTo>
                  <a:cubicBezTo>
                    <a:pt x="166869" y="235280"/>
                    <a:pt x="167884" y="235280"/>
                    <a:pt x="168755" y="235280"/>
                  </a:cubicBezTo>
                  <a:cubicBezTo>
                    <a:pt x="193843" y="235280"/>
                    <a:pt x="216901" y="246573"/>
                    <a:pt x="232128" y="266409"/>
                  </a:cubicBezTo>
                  <a:lnTo>
                    <a:pt x="276504" y="324323"/>
                  </a:lnTo>
                  <a:cubicBezTo>
                    <a:pt x="287090" y="338077"/>
                    <a:pt x="292891" y="355162"/>
                    <a:pt x="293036" y="372391"/>
                  </a:cubicBezTo>
                  <a:lnTo>
                    <a:pt x="293471" y="455353"/>
                  </a:lnTo>
                  <a:lnTo>
                    <a:pt x="297967" y="473451"/>
                  </a:lnTo>
                  <a:lnTo>
                    <a:pt x="302317" y="455353"/>
                  </a:lnTo>
                  <a:lnTo>
                    <a:pt x="302752" y="372391"/>
                  </a:lnTo>
                  <a:cubicBezTo>
                    <a:pt x="302897" y="355162"/>
                    <a:pt x="308698" y="338077"/>
                    <a:pt x="319284" y="324323"/>
                  </a:cubicBezTo>
                  <a:lnTo>
                    <a:pt x="363660" y="266409"/>
                  </a:lnTo>
                  <a:cubicBezTo>
                    <a:pt x="378742" y="246863"/>
                    <a:pt x="402380" y="235280"/>
                    <a:pt x="427033" y="235280"/>
                  </a:cubicBezTo>
                  <a:cubicBezTo>
                    <a:pt x="428048" y="235280"/>
                    <a:pt x="428919" y="235280"/>
                    <a:pt x="429934" y="235280"/>
                  </a:cubicBezTo>
                  <a:lnTo>
                    <a:pt x="428629" y="211246"/>
                  </a:lnTo>
                  <a:cubicBezTo>
                    <a:pt x="426308" y="167521"/>
                    <a:pt x="460098" y="129877"/>
                    <a:pt x="504038" y="127560"/>
                  </a:cubicBezTo>
                  <a:cubicBezTo>
                    <a:pt x="505488" y="127415"/>
                    <a:pt x="506939" y="127415"/>
                    <a:pt x="508244" y="127415"/>
                  </a:cubicBezTo>
                  <a:cubicBezTo>
                    <a:pt x="550589" y="127415"/>
                    <a:pt x="585684" y="160426"/>
                    <a:pt x="587859" y="202703"/>
                  </a:cubicBezTo>
                  <a:lnTo>
                    <a:pt x="595690" y="346620"/>
                  </a:lnTo>
                  <a:cubicBezTo>
                    <a:pt x="596705" y="364139"/>
                    <a:pt x="591630" y="381802"/>
                    <a:pt x="581623" y="396281"/>
                  </a:cubicBezTo>
                  <a:lnTo>
                    <a:pt x="501138" y="511964"/>
                  </a:lnTo>
                  <a:lnTo>
                    <a:pt x="493742" y="542079"/>
                  </a:lnTo>
                  <a:cubicBezTo>
                    <a:pt x="484896" y="577841"/>
                    <a:pt x="452992" y="602744"/>
                    <a:pt x="416157" y="602744"/>
                  </a:cubicBezTo>
                  <a:lnTo>
                    <a:pt x="368011" y="602744"/>
                  </a:lnTo>
                  <a:cubicBezTo>
                    <a:pt x="343213" y="602744"/>
                    <a:pt x="320300" y="591596"/>
                    <a:pt x="305073" y="572195"/>
                  </a:cubicBezTo>
                  <a:cubicBezTo>
                    <a:pt x="302317" y="568720"/>
                    <a:pt x="299997" y="565100"/>
                    <a:pt x="297967" y="561481"/>
                  </a:cubicBezTo>
                  <a:cubicBezTo>
                    <a:pt x="295791" y="565100"/>
                    <a:pt x="293471" y="568720"/>
                    <a:pt x="290716" y="572195"/>
                  </a:cubicBezTo>
                  <a:cubicBezTo>
                    <a:pt x="275489" y="591596"/>
                    <a:pt x="252576" y="602744"/>
                    <a:pt x="227923" y="602744"/>
                  </a:cubicBezTo>
                  <a:lnTo>
                    <a:pt x="179631" y="602744"/>
                  </a:lnTo>
                  <a:cubicBezTo>
                    <a:pt x="142796" y="602744"/>
                    <a:pt x="110892" y="577841"/>
                    <a:pt x="102191" y="542079"/>
                  </a:cubicBezTo>
                  <a:lnTo>
                    <a:pt x="94650" y="511964"/>
                  </a:lnTo>
                  <a:lnTo>
                    <a:pt x="14310" y="396281"/>
                  </a:lnTo>
                  <a:cubicBezTo>
                    <a:pt x="4158" y="381802"/>
                    <a:pt x="-772" y="364139"/>
                    <a:pt x="98" y="346620"/>
                  </a:cubicBezTo>
                  <a:lnTo>
                    <a:pt x="7929" y="202703"/>
                  </a:lnTo>
                  <a:cubicBezTo>
                    <a:pt x="10249" y="160426"/>
                    <a:pt x="45199" y="127415"/>
                    <a:pt x="87544" y="127415"/>
                  </a:cubicBezTo>
                  <a:close/>
                  <a:moveTo>
                    <a:pt x="277232" y="67480"/>
                  </a:moveTo>
                  <a:lnTo>
                    <a:pt x="247500" y="130321"/>
                  </a:lnTo>
                  <a:lnTo>
                    <a:pt x="310445" y="160003"/>
                  </a:lnTo>
                  <a:lnTo>
                    <a:pt x="340177" y="97163"/>
                  </a:lnTo>
                  <a:close/>
                  <a:moveTo>
                    <a:pt x="253664" y="1726"/>
                  </a:moveTo>
                  <a:cubicBezTo>
                    <a:pt x="260662" y="-790"/>
                    <a:pt x="268603" y="-645"/>
                    <a:pt x="275782" y="2758"/>
                  </a:cubicBezTo>
                  <a:lnTo>
                    <a:pt x="391229" y="57200"/>
                  </a:lnTo>
                  <a:cubicBezTo>
                    <a:pt x="405588" y="64005"/>
                    <a:pt x="411824" y="81380"/>
                    <a:pt x="405008" y="95860"/>
                  </a:cubicBezTo>
                  <a:lnTo>
                    <a:pt x="350475" y="210971"/>
                  </a:lnTo>
                  <a:cubicBezTo>
                    <a:pt x="345544" y="221396"/>
                    <a:pt x="335101" y="227477"/>
                    <a:pt x="324223" y="227477"/>
                  </a:cubicBezTo>
                  <a:cubicBezTo>
                    <a:pt x="320017" y="227477"/>
                    <a:pt x="315811" y="226608"/>
                    <a:pt x="311896" y="224726"/>
                  </a:cubicBezTo>
                  <a:lnTo>
                    <a:pt x="196448" y="170284"/>
                  </a:lnTo>
                  <a:cubicBezTo>
                    <a:pt x="182090" y="163478"/>
                    <a:pt x="175853" y="146248"/>
                    <a:pt x="182670" y="131769"/>
                  </a:cubicBezTo>
                  <a:lnTo>
                    <a:pt x="237203" y="16658"/>
                  </a:lnTo>
                  <a:cubicBezTo>
                    <a:pt x="240611" y="9418"/>
                    <a:pt x="246666" y="4242"/>
                    <a:pt x="253664" y="1726"/>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微软雅黑" panose="020B0503020204020204" pitchFamily="34" charset="-122"/>
                <a:ea typeface="微软雅黑" panose="020B0503020204020204" pitchFamily="34" charset="-122"/>
              </a:endParaRPr>
            </a:p>
          </p:txBody>
        </p:sp>
      </p:grpSp>
      <p:sp>
        <p:nvSpPr>
          <p:cNvPr id="71" name="文本框 70"/>
          <p:cNvSpPr txBox="1"/>
          <p:nvPr>
            <p:custDataLst>
              <p:tags r:id="rId5"/>
            </p:custDataLst>
          </p:nvPr>
        </p:nvSpPr>
        <p:spPr>
          <a:xfrm>
            <a:off x="-1270" y="415290"/>
            <a:ext cx="6859270" cy="320040"/>
          </a:xfrm>
          <a:prstGeom prst="rect">
            <a:avLst/>
          </a:prstGeom>
          <a:noFill/>
        </p:spPr>
        <p:txBody>
          <a:bodyPr wrap="square" rtlCol="0">
            <a:noAutofit/>
          </a:bodyPr>
          <a:lstStyle>
            <a:defPPr>
              <a:defRPr lang="zh-CN"/>
            </a:defPPr>
            <a:lvl1pPr algn="ctr">
              <a:defRPr sz="1200" b="1">
                <a:ln w="0"/>
                <a:solidFill>
                  <a:schemeClr val="tx2">
                    <a:lumMod val="7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sym typeface="+mn-ea"/>
              </a:rPr>
              <a:t>曹老集镇国土空间总体规划（</a:t>
            </a:r>
            <a:r>
              <a:rPr lang="en-US" altLang="zh-CN" dirty="0">
                <a:sym typeface="+mn-ea"/>
              </a:rPr>
              <a:t>2021-2035</a:t>
            </a:r>
            <a:r>
              <a:rPr lang="zh-CN" altLang="en-US" dirty="0">
                <a:sym typeface="+mn-ea"/>
              </a:rPr>
              <a:t>年）草案公示</a:t>
            </a:r>
            <a:endParaRPr lang="zh-CN" altLang="en-US" dirty="0">
              <a:sym typeface="+mn-ea"/>
            </a:endParaRPr>
          </a:p>
        </p:txBody>
      </p:sp>
      <p:sp>
        <p:nvSpPr>
          <p:cNvPr id="7" name="标题 6"/>
          <p:cNvSpPr>
            <a:spLocks noGrp="1"/>
          </p:cNvSpPr>
          <p:nvPr>
            <p:ph type="title"/>
          </p:nvPr>
        </p:nvSpPr>
        <p:spPr>
          <a:xfrm>
            <a:off x="169190" y="689669"/>
            <a:ext cx="6457727" cy="975720"/>
          </a:xfrm>
        </p:spPr>
        <p:txBody>
          <a:bodyPr vert="horz" lIns="91440" tIns="45720" rIns="91440" bIns="45720" rtlCol="0" anchor="ctr">
            <a:noAutofit/>
          </a:bodyPr>
          <a:lstStyle/>
          <a:p>
            <a:r>
              <a:rPr lang="en-US" altLang="zh-CN" dirty="0">
                <a:solidFill>
                  <a:schemeClr val="tx2">
                    <a:lumMod val="75000"/>
                  </a:schemeClr>
                </a:solidFill>
              </a:rPr>
              <a:t>8.3 </a:t>
            </a:r>
            <a:r>
              <a:rPr lang="zh-CN" altLang="en-US" dirty="0">
                <a:solidFill>
                  <a:schemeClr val="tx2">
                    <a:lumMod val="75000"/>
                  </a:schemeClr>
                </a:solidFill>
              </a:rPr>
              <a:t>提升</a:t>
            </a:r>
            <a:r>
              <a:rPr lang="zh-CN" altLang="en-US" dirty="0">
                <a:solidFill>
                  <a:schemeClr val="tx2">
                    <a:lumMod val="75000"/>
                  </a:schemeClr>
                </a:solidFill>
                <a:sym typeface="+mn-ea"/>
              </a:rPr>
              <a:t>公共管理与公共服务设施布局 </a:t>
            </a:r>
            <a:endParaRPr lang="en-US" altLang="zh-CN" dirty="0">
              <a:solidFill>
                <a:schemeClr val="tx2">
                  <a:lumMod val="75000"/>
                </a:schemeClr>
              </a:solidFill>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339054" y="4807983"/>
            <a:ext cx="6220587" cy="4863061"/>
            <a:chOff x="103567" y="4594345"/>
            <a:chExt cx="6665546" cy="5210916"/>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945" t="11067" r="22638" b="6937"/>
            <a:stretch>
              <a:fillRect/>
            </a:stretch>
          </p:blipFill>
          <p:spPr>
            <a:xfrm>
              <a:off x="103567" y="4686416"/>
              <a:ext cx="6665546" cy="5118845"/>
            </a:xfrm>
            <a:prstGeom prst="rect">
              <a:avLst/>
            </a:prstGeom>
          </p:spPr>
        </p:pic>
        <p:pic>
          <p:nvPicPr>
            <p:cNvPr id="20" name="图片 19"/>
            <p:cNvPicPr>
              <a:picLocks noChangeAspect="1"/>
            </p:cNvPicPr>
            <p:nvPr/>
          </p:nvPicPr>
          <p:blipFill>
            <a:blip r:embed="rId2"/>
            <a:stretch>
              <a:fillRect/>
            </a:stretch>
          </p:blipFill>
          <p:spPr>
            <a:xfrm>
              <a:off x="103567" y="7140207"/>
              <a:ext cx="1079740" cy="2613620"/>
            </a:xfrm>
            <a:prstGeom prst="rect">
              <a:avLst/>
            </a:prstGeom>
          </p:spPr>
        </p:pic>
        <p:sp>
          <p:nvSpPr>
            <p:cNvPr id="17" name="内容占位符 2"/>
            <p:cNvSpPr txBox="1"/>
            <p:nvPr>
              <p:custDataLst>
                <p:tags r:id="rId3"/>
              </p:custDataLst>
            </p:nvPr>
          </p:nvSpPr>
          <p:spPr>
            <a:xfrm>
              <a:off x="3087938" y="4594345"/>
              <a:ext cx="3679080" cy="483958"/>
            </a:xfrm>
            <a:prstGeom prst="rect">
              <a:avLst/>
            </a:prstGeom>
          </p:spPr>
          <p:txBody>
            <a:bodyPr vert="horz" lIns="91440" tIns="45720" rIns="91440" bIns="45720" rtlCol="0" anchor="ctr" anchorCtr="0">
              <a:normAutofit/>
            </a:bodyPr>
            <a:lstStyle>
              <a:defPPr>
                <a:defRPr lang="zh-CN"/>
              </a:defPPr>
              <a:lvl1pPr indent="0" defTabSz="1625600">
                <a:lnSpc>
                  <a:spcPct val="100000"/>
                </a:lnSpc>
                <a:spcBef>
                  <a:spcPts val="1780"/>
                </a:spcBef>
                <a:buFont typeface="Arial" panose="020B0604020202020204" pitchFamily="34" charset="0"/>
                <a:buNone/>
                <a:defRPr sz="1400" b="1">
                  <a:solidFill>
                    <a:schemeClr val="tx2"/>
                  </a:solidFill>
                  <a:latin typeface="微软雅黑" panose="020B0503020204020204" pitchFamily="34" charset="-122"/>
                  <a:ea typeface="微软雅黑" panose="020B0503020204020204" pitchFamily="34" charset="-122"/>
                </a:defRPr>
              </a:lvl1pPr>
              <a:lvl2pPr marL="1219200" indent="-406400" defTabSz="1625600">
                <a:lnSpc>
                  <a:spcPct val="100000"/>
                </a:lnSpc>
                <a:spcBef>
                  <a:spcPts val="890"/>
                </a:spcBef>
                <a:buFont typeface="Arial" panose="020B0604020202020204" pitchFamily="34" charset="0"/>
                <a:buChar char="•"/>
                <a:defRPr sz="2000" b="1">
                  <a:solidFill>
                    <a:schemeClr val="accent1">
                      <a:lumMod val="50000"/>
                    </a:schemeClr>
                  </a:solidFill>
                  <a:latin typeface="微软雅黑" panose="020B0503020204020204" pitchFamily="34" charset="-122"/>
                  <a:ea typeface="微软雅黑" panose="020B0503020204020204" pitchFamily="34" charset="-122"/>
                </a:defRPr>
              </a:lvl2pPr>
              <a:lvl3pPr marL="2032000" indent="-406400" defTabSz="1625600">
                <a:lnSpc>
                  <a:spcPct val="100000"/>
                </a:lnSpc>
                <a:spcBef>
                  <a:spcPts val="890"/>
                </a:spcBef>
                <a:buFont typeface="Arial" panose="020B0604020202020204" pitchFamily="34" charset="0"/>
                <a:buChar char="•"/>
                <a:defRPr sz="2000">
                  <a:solidFill>
                    <a:schemeClr val="accent1">
                      <a:lumMod val="50000"/>
                    </a:schemeClr>
                  </a:solidFill>
                  <a:latin typeface="微软雅黑" panose="020B0503020204020204" pitchFamily="34" charset="-122"/>
                  <a:ea typeface="微软雅黑" panose="020B0503020204020204" pitchFamily="34" charset="-122"/>
                </a:defRPr>
              </a:lvl3pPr>
              <a:lvl4pPr marL="28448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36576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4470400" indent="-406400" defTabSz="1625600">
                <a:lnSpc>
                  <a:spcPct val="90000"/>
                </a:lnSpc>
                <a:spcBef>
                  <a:spcPts val="890"/>
                </a:spcBef>
                <a:buFont typeface="Arial" panose="020B0604020202020204" pitchFamily="34" charset="0"/>
                <a:buChar char="•"/>
                <a:defRPr sz="3200"/>
              </a:lvl6pPr>
              <a:lvl7pPr marL="5283200" indent="-406400" defTabSz="1625600">
                <a:lnSpc>
                  <a:spcPct val="90000"/>
                </a:lnSpc>
                <a:spcBef>
                  <a:spcPts val="890"/>
                </a:spcBef>
                <a:buFont typeface="Arial" panose="020B0604020202020204" pitchFamily="34" charset="0"/>
                <a:buChar char="•"/>
                <a:defRPr sz="3200"/>
              </a:lvl7pPr>
              <a:lvl8pPr marL="6096000" indent="-406400" defTabSz="1625600">
                <a:lnSpc>
                  <a:spcPct val="90000"/>
                </a:lnSpc>
                <a:spcBef>
                  <a:spcPts val="890"/>
                </a:spcBef>
                <a:buFont typeface="Arial" panose="020B0604020202020204" pitchFamily="34" charset="0"/>
                <a:buChar char="•"/>
                <a:defRPr sz="3200"/>
              </a:lvl8pPr>
              <a:lvl9pPr marL="6908800" indent="-406400" defTabSz="1625600">
                <a:lnSpc>
                  <a:spcPct val="90000"/>
                </a:lnSpc>
                <a:spcBef>
                  <a:spcPts val="890"/>
                </a:spcBef>
                <a:buFont typeface="Arial" panose="020B0604020202020204" pitchFamily="34" charset="0"/>
                <a:buChar char="•"/>
                <a:defRPr sz="3200"/>
              </a:lvl9pPr>
            </a:lstStyle>
            <a:p>
              <a:pPr algn="r"/>
              <a:r>
                <a:rPr lang="zh-CN" altLang="en-US" dirty="0"/>
                <a:t>镇政府驻地道路交通规划图</a:t>
              </a:r>
              <a:endParaRPr lang="zh-CN" altLang="en-US" dirty="0"/>
            </a:p>
          </p:txBody>
        </p:sp>
      </p:grpSp>
      <p:sp>
        <p:nvSpPr>
          <p:cNvPr id="11" name="燕尾形 10"/>
          <p:cNvSpPr/>
          <p:nvPr/>
        </p:nvSpPr>
        <p:spPr>
          <a:xfrm rot="10800000">
            <a:off x="5913120" y="241078"/>
            <a:ext cx="1176528" cy="576419"/>
          </a:xfrm>
          <a:prstGeom prst="chevron">
            <a:avLst>
              <a:gd name="adj" fmla="val 29518"/>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grpSp>
        <p:nvGrpSpPr>
          <p:cNvPr id="2" name="组合 1"/>
          <p:cNvGrpSpPr/>
          <p:nvPr/>
        </p:nvGrpSpPr>
        <p:grpSpPr>
          <a:xfrm>
            <a:off x="397934" y="1601846"/>
            <a:ext cx="6228983" cy="2867038"/>
            <a:chOff x="397935" y="6672886"/>
            <a:chExt cx="6228983" cy="2867038"/>
          </a:xfrm>
        </p:grpSpPr>
        <p:sp>
          <p:nvSpPr>
            <p:cNvPr id="47" name="矩形: 圆角 46"/>
            <p:cNvSpPr/>
            <p:nvPr/>
          </p:nvSpPr>
          <p:spPr>
            <a:xfrm>
              <a:off x="397935" y="8724953"/>
              <a:ext cx="948782" cy="814970"/>
            </a:xfrm>
            <a:prstGeom prst="roundRect">
              <a:avLst/>
            </a:prstGeom>
            <a:solidFill>
              <a:schemeClr val="tx2">
                <a:lumMod val="60000"/>
                <a:lumOff val="40000"/>
                <a:alpha val="60000"/>
              </a:schemeClr>
            </a:solidFill>
            <a:ln w="12700" cap="rnd">
              <a:noFill/>
              <a:prstDash val="solid"/>
              <a:round/>
            </a:ln>
            <a:effectLst>
              <a:outerShdw blurRad="254000" dist="127000" algn="ctr" rotWithShape="0">
                <a:schemeClr val="accent2">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normAutofit/>
            </a:bodyPr>
            <a:lstStyle/>
            <a:p>
              <a:pPr algn="ctr"/>
              <a:r>
                <a:rPr lang="zh-CN" altLang="en-US" sz="1500" b="1" dirty="0">
                  <a:solidFill>
                    <a:srgbClr val="FFFFFF"/>
                  </a:solidFill>
                  <a:latin typeface="微软雅黑" panose="020B0503020204020204" pitchFamily="34" charset="-122"/>
                  <a:ea typeface="微软雅黑" panose="020B0503020204020204" pitchFamily="34" charset="-122"/>
                </a:rPr>
                <a:t>支路</a:t>
              </a:r>
              <a:endParaRPr lang="zh-CN" altLang="en-US" sz="1500" b="1" dirty="0">
                <a:solidFill>
                  <a:srgbClr val="FFFFFF"/>
                </a:solidFill>
                <a:latin typeface="微软雅黑" panose="020B0503020204020204" pitchFamily="34" charset="-122"/>
                <a:ea typeface="微软雅黑" panose="020B0503020204020204" pitchFamily="34" charset="-122"/>
              </a:endParaRPr>
            </a:p>
          </p:txBody>
        </p:sp>
        <p:sp>
          <p:nvSpPr>
            <p:cNvPr id="48" name="矩形: 圆角 47"/>
            <p:cNvSpPr/>
            <p:nvPr/>
          </p:nvSpPr>
          <p:spPr>
            <a:xfrm>
              <a:off x="1382216" y="8724954"/>
              <a:ext cx="5244702" cy="814970"/>
            </a:xfrm>
            <a:prstGeom prst="roundRect">
              <a:avLst/>
            </a:prstGeom>
            <a:solidFill>
              <a:schemeClr val="tx2">
                <a:lumMod val="60000"/>
                <a:lumOff val="40000"/>
                <a:alpha val="3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normAutofit/>
            </a:bodyPr>
            <a:lstStyle/>
            <a:p>
              <a:pPr algn="ctr" defTabSz="514350"/>
              <a:endParaRPr lang="zh-CN" altLang="en-US" sz="1125" b="1">
                <a:solidFill>
                  <a:schemeClr val="bg1"/>
                </a:solidFill>
                <a:latin typeface="微软雅黑" panose="020B0503020204020204" pitchFamily="34" charset="-122"/>
                <a:ea typeface="微软雅黑" panose="020B0503020204020204" pitchFamily="34" charset="-122"/>
              </a:endParaRPr>
            </a:p>
          </p:txBody>
        </p:sp>
        <p:sp>
          <p:nvSpPr>
            <p:cNvPr id="45" name="矩形: 圆角 44"/>
            <p:cNvSpPr/>
            <p:nvPr/>
          </p:nvSpPr>
          <p:spPr>
            <a:xfrm>
              <a:off x="397935" y="7697135"/>
              <a:ext cx="948782" cy="814970"/>
            </a:xfrm>
            <a:prstGeom prst="roundRect">
              <a:avLst/>
            </a:prstGeom>
            <a:solidFill>
              <a:schemeClr val="tx2">
                <a:alpha val="60000"/>
              </a:schemeClr>
            </a:solidFill>
            <a:ln w="12700" cap="rnd">
              <a:noFill/>
              <a:prstDash val="solid"/>
              <a:round/>
            </a:ln>
            <a:effectLst>
              <a:outerShdw blurRad="254000" dist="127000" algn="ctr" rotWithShape="0">
                <a:schemeClr val="accent3">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normAutofit/>
            </a:bodyPr>
            <a:lstStyle/>
            <a:p>
              <a:pPr algn="ctr"/>
              <a:r>
                <a:rPr lang="zh-CN" altLang="en-US" sz="1500" b="1" dirty="0" smtClean="0">
                  <a:solidFill>
                    <a:srgbClr val="FFFFFF"/>
                  </a:solidFill>
                  <a:latin typeface="微软雅黑" panose="020B0503020204020204" pitchFamily="34" charset="-122"/>
                  <a:ea typeface="微软雅黑" panose="020B0503020204020204" pitchFamily="34" charset="-122"/>
                </a:rPr>
                <a:t>三纵三</a:t>
              </a:r>
              <a:r>
                <a:rPr lang="zh-CN" altLang="en-US" sz="1500" b="1" dirty="0">
                  <a:solidFill>
                    <a:srgbClr val="FFFFFF"/>
                  </a:solidFill>
                  <a:latin typeface="微软雅黑" panose="020B0503020204020204" pitchFamily="34" charset="-122"/>
                  <a:ea typeface="微软雅黑" panose="020B0503020204020204" pitchFamily="34" charset="-122"/>
                </a:rPr>
                <a:t>横</a:t>
              </a:r>
              <a:endParaRPr lang="en-US" altLang="zh-CN" sz="1500" b="1" dirty="0">
                <a:solidFill>
                  <a:srgbClr val="FFFFFF"/>
                </a:solidFill>
                <a:latin typeface="微软雅黑" panose="020B0503020204020204" pitchFamily="34" charset="-122"/>
                <a:ea typeface="微软雅黑" panose="020B0503020204020204" pitchFamily="34" charset="-122"/>
              </a:endParaRPr>
            </a:p>
            <a:p>
              <a:pPr algn="ctr"/>
              <a:r>
                <a:rPr lang="zh-CN" altLang="en-US" sz="1500" b="1" dirty="0">
                  <a:solidFill>
                    <a:srgbClr val="FFFFFF"/>
                  </a:solidFill>
                  <a:latin typeface="微软雅黑" panose="020B0503020204020204" pitchFamily="34" charset="-122"/>
                  <a:ea typeface="微软雅黑" panose="020B0503020204020204" pitchFamily="34" charset="-122"/>
                </a:rPr>
                <a:t>次干路</a:t>
              </a:r>
              <a:endParaRPr lang="zh-CN" altLang="en-US" sz="1500" b="1" dirty="0">
                <a:solidFill>
                  <a:srgbClr val="FFFFFF"/>
                </a:solidFill>
                <a:latin typeface="微软雅黑" panose="020B0503020204020204" pitchFamily="34" charset="-122"/>
                <a:ea typeface="微软雅黑" panose="020B0503020204020204" pitchFamily="34" charset="-122"/>
              </a:endParaRPr>
            </a:p>
          </p:txBody>
        </p:sp>
        <p:sp>
          <p:nvSpPr>
            <p:cNvPr id="46" name="矩形: 圆角 45"/>
            <p:cNvSpPr/>
            <p:nvPr/>
          </p:nvSpPr>
          <p:spPr>
            <a:xfrm>
              <a:off x="1382215" y="7697136"/>
              <a:ext cx="5244702" cy="814970"/>
            </a:xfrm>
            <a:prstGeom prst="roundRect">
              <a:avLst/>
            </a:prstGeom>
            <a:solidFill>
              <a:schemeClr val="tx2">
                <a:alpha val="3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normAutofit/>
            </a:bodyPr>
            <a:lstStyle/>
            <a:p>
              <a:pPr algn="ctr" defTabSz="514350"/>
              <a:endParaRPr lang="zh-CN" altLang="en-US" sz="1125" b="1">
                <a:solidFill>
                  <a:schemeClr val="bg1"/>
                </a:solidFill>
                <a:latin typeface="微软雅黑" panose="020B0503020204020204" pitchFamily="34" charset="-122"/>
                <a:ea typeface="微软雅黑" panose="020B0503020204020204" pitchFamily="34" charset="-122"/>
              </a:endParaRPr>
            </a:p>
          </p:txBody>
        </p:sp>
        <p:sp>
          <p:nvSpPr>
            <p:cNvPr id="41" name="矩形: 圆角 40"/>
            <p:cNvSpPr/>
            <p:nvPr/>
          </p:nvSpPr>
          <p:spPr>
            <a:xfrm>
              <a:off x="397935" y="6672886"/>
              <a:ext cx="948782" cy="821370"/>
            </a:xfrm>
            <a:prstGeom prst="roundRect">
              <a:avLst/>
            </a:prstGeom>
            <a:solidFill>
              <a:schemeClr val="tx2">
                <a:lumMod val="50000"/>
                <a:alpha val="60000"/>
              </a:schemeClr>
            </a:solidFill>
            <a:ln w="12700" cap="rnd">
              <a:noFill/>
              <a:prstDash val="solid"/>
              <a:round/>
            </a:ln>
            <a:effectLst>
              <a:outerShdw blurRad="254000" dist="127000" algn="ctr" rotWithShape="0">
                <a:schemeClr val="accent5">
                  <a:alpha val="3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normAutofit/>
            </a:bodyPr>
            <a:lstStyle/>
            <a:p>
              <a:pPr algn="ctr"/>
              <a:r>
                <a:rPr lang="zh-CN" altLang="en-US" sz="1500" b="1" dirty="0">
                  <a:solidFill>
                    <a:srgbClr val="FFFFFF"/>
                  </a:solidFill>
                  <a:latin typeface="微软雅黑" panose="020B0503020204020204" pitchFamily="34" charset="-122"/>
                  <a:ea typeface="微软雅黑" panose="020B0503020204020204" pitchFamily="34" charset="-122"/>
                </a:rPr>
                <a:t>两横两纵</a:t>
              </a:r>
              <a:endParaRPr lang="en-US" altLang="zh-CN" sz="1500" b="1" dirty="0">
                <a:solidFill>
                  <a:srgbClr val="FFFFFF"/>
                </a:solidFill>
                <a:latin typeface="微软雅黑" panose="020B0503020204020204" pitchFamily="34" charset="-122"/>
                <a:ea typeface="微软雅黑" panose="020B0503020204020204" pitchFamily="34" charset="-122"/>
              </a:endParaRPr>
            </a:p>
            <a:p>
              <a:pPr algn="ctr"/>
              <a:r>
                <a:rPr lang="zh-CN" altLang="en-US" sz="1500" b="1" dirty="0">
                  <a:solidFill>
                    <a:srgbClr val="FFFFFF"/>
                  </a:solidFill>
                  <a:latin typeface="微软雅黑" panose="020B0503020204020204" pitchFamily="34" charset="-122"/>
                  <a:ea typeface="微软雅黑" panose="020B0503020204020204" pitchFamily="34" charset="-122"/>
                </a:rPr>
                <a:t>主干道</a:t>
              </a:r>
              <a:endParaRPr lang="en-US" altLang="zh-CN" sz="1500" b="1" dirty="0">
                <a:solidFill>
                  <a:srgbClr val="FFFFFF"/>
                </a:solidFill>
                <a:latin typeface="微软雅黑" panose="020B0503020204020204" pitchFamily="34" charset="-122"/>
                <a:ea typeface="微软雅黑" panose="020B0503020204020204" pitchFamily="34" charset="-122"/>
              </a:endParaRPr>
            </a:p>
          </p:txBody>
        </p:sp>
        <p:sp>
          <p:nvSpPr>
            <p:cNvPr id="42" name="矩形: 圆角 41"/>
            <p:cNvSpPr/>
            <p:nvPr/>
          </p:nvSpPr>
          <p:spPr>
            <a:xfrm>
              <a:off x="1382215" y="6679287"/>
              <a:ext cx="5244702" cy="814970"/>
            </a:xfrm>
            <a:prstGeom prst="roundRect">
              <a:avLst/>
            </a:prstGeom>
            <a:solidFill>
              <a:schemeClr val="tx2">
                <a:lumMod val="50000"/>
                <a:alpha val="30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normAutofit/>
            </a:bodyPr>
            <a:lstStyle/>
            <a:p>
              <a:pPr algn="ctr" defTabSz="514350"/>
              <a:endParaRPr lang="zh-CN" altLang="en-US" sz="1125" b="1">
                <a:solidFill>
                  <a:schemeClr val="bg1"/>
                </a:solidFill>
                <a:latin typeface="微软雅黑" panose="020B0503020204020204" pitchFamily="34" charset="-122"/>
                <a:ea typeface="微软雅黑" panose="020B0503020204020204" pitchFamily="34" charset="-122"/>
              </a:endParaRPr>
            </a:p>
          </p:txBody>
        </p:sp>
        <p:sp>
          <p:nvSpPr>
            <p:cNvPr id="32" name="Bullet2"/>
            <p:cNvSpPr txBox="1"/>
            <p:nvPr/>
          </p:nvSpPr>
          <p:spPr>
            <a:xfrm>
              <a:off x="1382215" y="7735108"/>
              <a:ext cx="5244702" cy="724937"/>
            </a:xfrm>
            <a:prstGeom prst="rect">
              <a:avLst/>
            </a:prstGeom>
            <a:noFill/>
            <a:effectLst/>
          </p:spPr>
          <p:txBody>
            <a:bodyPr wrap="square" rtlCol="0" anchor="ctr" anchorCtr="0">
              <a:normAutofit/>
            </a:bodyPr>
            <a:lstStyle>
              <a:defPPr>
                <a:defRPr lang="zh-CN"/>
              </a:defPPr>
              <a:lvl1pPr>
                <a:lnSpc>
                  <a:spcPct val="110000"/>
                </a:lnSpc>
                <a:defRPr sz="1400" b="0" i="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defRPr>
              </a:lvl1pPr>
            </a:lstStyle>
            <a:p>
              <a:r>
                <a:rPr lang="zh-CN" altLang="en-US" dirty="0"/>
                <a:t>“三纵”为北营路、沿河路、曹营路，“三横”为曹王路、戴集路、陈郢路。规划次干路红线宽度控制在</a:t>
              </a:r>
              <a:r>
                <a:rPr lang="en-US" altLang="zh-CN" dirty="0"/>
                <a:t>18-22</a:t>
              </a:r>
              <a:r>
                <a:rPr lang="zh-CN" altLang="en-US" dirty="0"/>
                <a:t>米。</a:t>
              </a:r>
              <a:endParaRPr lang="en-US" altLang="zh-CN" dirty="0"/>
            </a:p>
          </p:txBody>
        </p:sp>
        <p:sp>
          <p:nvSpPr>
            <p:cNvPr id="37" name="Bullet3"/>
            <p:cNvSpPr txBox="1"/>
            <p:nvPr/>
          </p:nvSpPr>
          <p:spPr>
            <a:xfrm>
              <a:off x="1382215" y="8708641"/>
              <a:ext cx="5244702" cy="831282"/>
            </a:xfrm>
            <a:prstGeom prst="rect">
              <a:avLst/>
            </a:prstGeom>
            <a:noFill/>
            <a:effectLst/>
          </p:spPr>
          <p:txBody>
            <a:bodyPr wrap="square" rtlCol="0" anchor="ctr" anchorCtr="0">
              <a:normAutofit/>
            </a:bodyPr>
            <a:lstStyle>
              <a:defPPr>
                <a:defRPr lang="zh-CN"/>
              </a:defPPr>
              <a:lvl1pPr>
                <a:defRPr sz="3200" b="1" i="1">
                  <a:gradFill>
                    <a:gsLst>
                      <a:gs pos="0">
                        <a:schemeClr val="accent2">
                          <a:lumMod val="60000"/>
                          <a:lumOff val="40000"/>
                        </a:schemeClr>
                      </a:gs>
                      <a:gs pos="60000">
                        <a:schemeClr val="accent2"/>
                      </a:gs>
                    </a:gsLst>
                    <a:lin ang="2700000" scaled="0"/>
                  </a:gradFill>
                  <a:effectLst>
                    <a:outerShdw blurRad="76200" dist="50800" dir="5400000" algn="ctr" rotWithShape="0">
                      <a:schemeClr val="accent2">
                        <a:alpha val="20000"/>
                      </a:schemeClr>
                    </a:outerShdw>
                  </a:effectLst>
                </a:defRPr>
              </a:lvl1pPr>
            </a:lstStyle>
            <a:p>
              <a:pPr>
                <a:lnSpc>
                  <a:spcPct val="110000"/>
                </a:lnSpc>
              </a:pPr>
              <a:r>
                <a:rPr lang="zh-CN" altLang="en-US"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提高镇政府驻地北部现状建成区的支路网连通度，确保路网的“毛细血管”畅通无阻；规划支路红线宽度控制在</a:t>
              </a:r>
              <a:r>
                <a:rPr lang="en-US" altLang="zh-CN"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10-16</a:t>
              </a:r>
              <a:r>
                <a:rPr lang="zh-CN" altLang="en-US"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米，人行道宽度不小于</a:t>
              </a:r>
              <a:r>
                <a:rPr lang="en-US" altLang="zh-CN"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2.5</a:t>
              </a:r>
              <a:r>
                <a:rPr lang="zh-CN" altLang="en-US"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米。</a:t>
              </a:r>
              <a:endParaRPr lang="zh-CN" altLang="en-US"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sp>
          <p:nvSpPr>
            <p:cNvPr id="27" name="Bullet1"/>
            <p:cNvSpPr txBox="1"/>
            <p:nvPr/>
          </p:nvSpPr>
          <p:spPr>
            <a:xfrm>
              <a:off x="1382215" y="6727497"/>
              <a:ext cx="5244702" cy="724937"/>
            </a:xfrm>
            <a:prstGeom prst="rect">
              <a:avLst/>
            </a:prstGeom>
            <a:noFill/>
            <a:effectLst/>
          </p:spPr>
          <p:txBody>
            <a:bodyPr wrap="square" rtlCol="0" anchor="ctr" anchorCtr="0">
              <a:noAutofit/>
            </a:bodyPr>
            <a:lstStyle>
              <a:defPPr>
                <a:defRPr lang="zh-CN"/>
              </a:defPPr>
              <a:lvl1pPr>
                <a:defRPr sz="3200" b="1" i="1">
                  <a:gradFill>
                    <a:gsLst>
                      <a:gs pos="0">
                        <a:schemeClr val="accent5">
                          <a:lumMod val="60000"/>
                          <a:lumOff val="40000"/>
                        </a:schemeClr>
                      </a:gs>
                      <a:gs pos="60000">
                        <a:schemeClr val="accent5"/>
                      </a:gs>
                    </a:gsLst>
                    <a:lin ang="2700000" scaled="0"/>
                  </a:gradFill>
                  <a:effectLst>
                    <a:outerShdw blurRad="76200" dist="50800" dir="5400000" algn="ctr" rotWithShape="0">
                      <a:schemeClr val="accent5">
                        <a:alpha val="20000"/>
                      </a:schemeClr>
                    </a:outerShdw>
                  </a:effectLst>
                </a:defRPr>
              </a:lvl1pPr>
            </a:lstStyle>
            <a:p>
              <a:pPr>
                <a:lnSpc>
                  <a:spcPct val="110000"/>
                </a:lnSpc>
              </a:pPr>
              <a:r>
                <a:rPr lang="zh-CN" altLang="en-US" sz="1400" b="0" i="0" dirty="0" smtClean="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“两横”</a:t>
              </a:r>
              <a:r>
                <a:rPr lang="zh-CN" altLang="en-US"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即北环路、</a:t>
              </a:r>
              <a:r>
                <a:rPr lang="en-US" altLang="zh-CN"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S419</a:t>
              </a:r>
              <a:r>
                <a:rPr lang="zh-CN" altLang="en-US"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，向东衔接沫河口，向西衔接梅桥镇；“两纵”即省道</a:t>
              </a:r>
              <a:r>
                <a:rPr lang="en-US" altLang="zh-CN"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S101</a:t>
              </a:r>
              <a:r>
                <a:rPr lang="zh-CN" altLang="en-US"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和世纪大道，向北接固镇新马桥，向南联系蚌埠市中心城区；规划主干路红线宽度控制在</a:t>
              </a:r>
              <a:r>
                <a:rPr lang="en-US" altLang="zh-CN"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25-40</a:t>
              </a:r>
              <a:r>
                <a:rPr lang="zh-CN" altLang="en-US"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rPr>
                <a:t>米。</a:t>
              </a:r>
              <a:endParaRPr lang="zh-CN" altLang="en-US" sz="1400" b="0" i="0" dirty="0">
                <a:solidFill>
                  <a:schemeClr val="tx2"/>
                </a:solidFill>
                <a:effectLst>
                  <a:glow rad="101600">
                    <a:schemeClr val="bg1">
                      <a:alpha val="60000"/>
                    </a:schemeClr>
                  </a:glow>
                </a:effectLst>
                <a:latin typeface="微软雅黑" panose="020B0503020204020204" pitchFamily="34" charset="-122"/>
                <a:ea typeface="微软雅黑" panose="020B0503020204020204" pitchFamily="34" charset="-122"/>
              </a:endParaRPr>
            </a:p>
          </p:txBody>
        </p:sp>
      </p:grpSp>
      <p:sp>
        <p:nvSpPr>
          <p:cNvPr id="53" name="文本框 52"/>
          <p:cNvSpPr txBox="1"/>
          <p:nvPr>
            <p:custDataLst>
              <p:tags r:id="rId4"/>
            </p:custDataLst>
          </p:nvPr>
        </p:nvSpPr>
        <p:spPr>
          <a:xfrm>
            <a:off x="-1270" y="415290"/>
            <a:ext cx="6859270" cy="320040"/>
          </a:xfrm>
          <a:prstGeom prst="rect">
            <a:avLst/>
          </a:prstGeom>
          <a:noFill/>
        </p:spPr>
        <p:txBody>
          <a:bodyPr wrap="square" rtlCol="0">
            <a:noAutofit/>
          </a:bodyPr>
          <a:lstStyle>
            <a:defPPr>
              <a:defRPr lang="zh-CN"/>
            </a:defPPr>
            <a:lvl1pPr algn="ctr">
              <a:defRPr sz="1200" b="1">
                <a:ln w="0"/>
                <a:solidFill>
                  <a:schemeClr val="tx2">
                    <a:lumMod val="75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sym typeface="+mn-ea"/>
              </a:rPr>
              <a:t>曹老集镇国土空间总体规划（</a:t>
            </a:r>
            <a:r>
              <a:rPr lang="en-US" altLang="zh-CN" dirty="0">
                <a:sym typeface="+mn-ea"/>
              </a:rPr>
              <a:t>2021-2035</a:t>
            </a:r>
            <a:r>
              <a:rPr lang="zh-CN" altLang="en-US" dirty="0">
                <a:sym typeface="+mn-ea"/>
              </a:rPr>
              <a:t>年）草案公示</a:t>
            </a:r>
            <a:endParaRPr lang="zh-CN" altLang="en-US" dirty="0">
              <a:sym typeface="+mn-ea"/>
            </a:endParaRPr>
          </a:p>
        </p:txBody>
      </p:sp>
      <p:sp>
        <p:nvSpPr>
          <p:cNvPr id="7" name="标题 6"/>
          <p:cNvSpPr>
            <a:spLocks noGrp="1"/>
          </p:cNvSpPr>
          <p:nvPr>
            <p:ph type="title"/>
          </p:nvPr>
        </p:nvSpPr>
        <p:spPr>
          <a:xfrm>
            <a:off x="166691" y="684673"/>
            <a:ext cx="5915025" cy="975720"/>
          </a:xfrm>
        </p:spPr>
        <p:txBody>
          <a:bodyPr vert="horz" lIns="91440" tIns="45720" rIns="91440" bIns="45720" rtlCol="0" anchor="ctr">
            <a:noAutofit/>
          </a:bodyPr>
          <a:lstStyle/>
          <a:p>
            <a:r>
              <a:rPr lang="en-US" altLang="zh-CN" dirty="0">
                <a:solidFill>
                  <a:schemeClr val="tx2">
                    <a:lumMod val="75000"/>
                  </a:schemeClr>
                </a:solidFill>
              </a:rPr>
              <a:t>8.4 </a:t>
            </a:r>
            <a:r>
              <a:rPr lang="zh-CN" altLang="en-US" dirty="0">
                <a:solidFill>
                  <a:schemeClr val="tx2">
                    <a:lumMod val="75000"/>
                  </a:schemeClr>
                </a:solidFill>
                <a:sym typeface="+mn-ea"/>
              </a:rPr>
              <a:t>完善交通设施建设</a:t>
            </a:r>
            <a:endParaRPr lang="en-US" altLang="zh-CN" dirty="0">
              <a:solidFill>
                <a:schemeClr val="tx2">
                  <a:lumMod val="75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6858000" cy="4977223"/>
          </a:xfrm>
          <a:prstGeom prst="rect">
            <a:avLst/>
          </a:prstGeom>
          <a:solidFill>
            <a:srgbClr val="7CD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28797" y="1105975"/>
            <a:ext cx="2784385" cy="1431447"/>
          </a:xfrm>
        </p:spPr>
        <p:txBody>
          <a:bodyPr/>
          <a:lstStyle/>
          <a:p>
            <a:r>
              <a:rPr lang="en-US" altLang="zh-CN" dirty="0">
                <a:solidFill>
                  <a:schemeClr val="bg1"/>
                </a:solidFill>
              </a:rPr>
              <a:t>09</a:t>
            </a:r>
            <a:endParaRPr lang="zh-CN" altLang="en-US" dirty="0">
              <a:solidFill>
                <a:schemeClr val="bg1"/>
              </a:solidFill>
            </a:endParaRPr>
          </a:p>
        </p:txBody>
      </p:sp>
      <p:sp>
        <p:nvSpPr>
          <p:cNvPr id="3" name="内容占位符 2"/>
          <p:cNvSpPr>
            <a:spLocks noGrp="1"/>
          </p:cNvSpPr>
          <p:nvPr>
            <p:ph idx="1"/>
          </p:nvPr>
        </p:nvSpPr>
        <p:spPr>
          <a:xfrm>
            <a:off x="3642614" y="1307251"/>
            <a:ext cx="2847483" cy="1954059"/>
          </a:xfrm>
        </p:spPr>
        <p:txBody>
          <a:bodyPr/>
          <a:lstStyle/>
          <a:p>
            <a:r>
              <a:rPr lang="en-US" altLang="zh-CN" dirty="0">
                <a:solidFill>
                  <a:schemeClr val="bg1"/>
                </a:solidFill>
              </a:rPr>
              <a:t>9.1 </a:t>
            </a:r>
            <a:r>
              <a:rPr lang="zh-CN" altLang="en-US" dirty="0">
                <a:solidFill>
                  <a:schemeClr val="bg1"/>
                </a:solidFill>
              </a:rPr>
              <a:t>单元划分</a:t>
            </a:r>
            <a:endParaRPr lang="en-US" altLang="zh-CN" dirty="0">
              <a:solidFill>
                <a:schemeClr val="bg1"/>
              </a:solidFill>
            </a:endParaRPr>
          </a:p>
          <a:p>
            <a:r>
              <a:rPr lang="en-US" altLang="zh-CN" dirty="0">
                <a:solidFill>
                  <a:schemeClr val="bg1"/>
                </a:solidFill>
              </a:rPr>
              <a:t>9.2 </a:t>
            </a:r>
            <a:r>
              <a:rPr lang="zh-CN" altLang="en-US" dirty="0">
                <a:solidFill>
                  <a:schemeClr val="bg1"/>
                </a:solidFill>
              </a:rPr>
              <a:t>分期实施</a:t>
            </a:r>
            <a:endParaRPr lang="zh-CN" altLang="en-US" dirty="0">
              <a:solidFill>
                <a:schemeClr val="bg1"/>
              </a:solidFill>
            </a:endParaRPr>
          </a:p>
        </p:txBody>
      </p:sp>
      <p:sp>
        <p:nvSpPr>
          <p:cNvPr id="5" name="文本占位符 4"/>
          <p:cNvSpPr>
            <a:spLocks noGrp="1"/>
          </p:cNvSpPr>
          <p:nvPr>
            <p:ph type="body" sz="half" idx="13"/>
          </p:nvPr>
        </p:nvSpPr>
        <p:spPr>
          <a:xfrm>
            <a:off x="575223" y="2676155"/>
            <a:ext cx="5915025" cy="585593"/>
          </a:xfrm>
        </p:spPr>
        <p:txBody>
          <a:bodyPr/>
          <a:lstStyle/>
          <a:p>
            <a:r>
              <a:rPr lang="zh-CN" altLang="en-US" dirty="0">
                <a:solidFill>
                  <a:srgbClr val="2D9799"/>
                </a:solidFill>
                <a:sym typeface="+mn-ea"/>
              </a:rPr>
              <a:t>规划传导与实施保障</a:t>
            </a:r>
            <a:endParaRPr lang="zh-CN" altLang="en-US" dirty="0">
              <a:solidFill>
                <a:srgbClr val="2D9799"/>
              </a:solidFill>
              <a:sym typeface="+mn-ea"/>
            </a:endParaRPr>
          </a:p>
        </p:txBody>
      </p:sp>
      <p:sp>
        <p:nvSpPr>
          <p:cNvPr id="12" name="矩形 11"/>
          <p:cNvSpPr/>
          <p:nvPr/>
        </p:nvSpPr>
        <p:spPr>
          <a:xfrm>
            <a:off x="-12192" y="1307457"/>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12737" t="9214" b="-1317"/>
          <a:stretch>
            <a:fillRect/>
          </a:stretch>
        </p:blipFill>
        <p:spPr>
          <a:xfrm>
            <a:off x="0" y="4977223"/>
            <a:ext cx="6883051" cy="503545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7260" y="4989320"/>
            <a:ext cx="6202382" cy="4646383"/>
          </a:xfrm>
          <a:prstGeom prst="rect">
            <a:avLst/>
          </a:prstGeom>
          <a:noFill/>
          <a:ln>
            <a:solidFill>
              <a:srgbClr val="32A5A8"/>
            </a:solidFill>
            <a:prstDash val="dash"/>
          </a:ln>
        </p:spPr>
      </p:pic>
      <p:sp>
        <p:nvSpPr>
          <p:cNvPr id="11" name="燕尾形 10"/>
          <p:cNvSpPr/>
          <p:nvPr/>
        </p:nvSpPr>
        <p:spPr>
          <a:xfrm rot="10800000">
            <a:off x="5913120" y="241078"/>
            <a:ext cx="1176528" cy="576419"/>
          </a:xfrm>
          <a:prstGeom prst="chevron">
            <a:avLst>
              <a:gd name="adj" fmla="val 29518"/>
            </a:avLst>
          </a:prstGeom>
          <a:solidFill>
            <a:srgbClr val="74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44208"/>
            <a:ext cx="5915025" cy="975720"/>
          </a:xfrm>
        </p:spPr>
        <p:txBody>
          <a:bodyPr/>
          <a:lstStyle/>
          <a:p>
            <a:r>
              <a:rPr lang="en-US" altLang="zh-CN" dirty="0">
                <a:solidFill>
                  <a:srgbClr val="2D9799"/>
                </a:solidFill>
              </a:rPr>
              <a:t>9.1 </a:t>
            </a:r>
            <a:r>
              <a:rPr lang="zh-CN" altLang="en-US" dirty="0">
                <a:solidFill>
                  <a:srgbClr val="2D9799"/>
                </a:solidFill>
                <a:sym typeface="+mn-ea"/>
              </a:rPr>
              <a:t>单元划分</a:t>
            </a:r>
            <a:endParaRPr lang="zh-CN" altLang="en-US" dirty="0">
              <a:solidFill>
                <a:srgbClr val="2D9799"/>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2"/>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D9799"/>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D979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 name="组合 2"/>
          <p:cNvGrpSpPr/>
          <p:nvPr/>
        </p:nvGrpSpPr>
        <p:grpSpPr>
          <a:xfrm>
            <a:off x="376622" y="1586193"/>
            <a:ext cx="6202382" cy="3276511"/>
            <a:chOff x="376622" y="1586193"/>
            <a:chExt cx="6112041" cy="3276511"/>
          </a:xfrm>
        </p:grpSpPr>
        <p:sp>
          <p:nvSpPr>
            <p:cNvPr id="13" name="文本框 12"/>
            <p:cNvSpPr txBox="1"/>
            <p:nvPr/>
          </p:nvSpPr>
          <p:spPr>
            <a:xfrm>
              <a:off x="3582101" y="1908920"/>
              <a:ext cx="2906562" cy="2953604"/>
            </a:xfrm>
            <a:prstGeom prst="rect">
              <a:avLst/>
            </a:prstGeom>
            <a:noFill/>
            <a:ln>
              <a:solidFill>
                <a:srgbClr val="32A5A8"/>
              </a:solidFill>
              <a:prstDash val="dash"/>
            </a:ln>
          </p:spPr>
          <p:txBody>
            <a:bodyPr wrap="square" rtlCol="0" anchor="t">
              <a:noAutofit/>
            </a:bodyPr>
            <a:lstStyle/>
            <a:p>
              <a:pPr marL="285750" indent="-285750" algn="just">
                <a:spcBef>
                  <a:spcPts val="300"/>
                </a:spcBef>
                <a:buFont typeface="Wingdings" panose="05000000000000000000" pitchFamily="2" charset="2"/>
                <a:buChar char="ü"/>
              </a:pPr>
              <a:endParaRPr lang="en-US" altLang="zh-CN" sz="1400" dirty="0">
                <a:solidFill>
                  <a:srgbClr val="385723"/>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ct val="114000"/>
                </a:lnSpc>
              </a:pPr>
              <a:r>
                <a:rPr lang="zh-CN" altLang="en-US" sz="1500" b="1" dirty="0">
                  <a:solidFill>
                    <a:srgbClr val="32A5A8"/>
                  </a:solidFill>
                  <a:latin typeface="微软雅黑" panose="020B0503020204020204" pitchFamily="34" charset="-122"/>
                  <a:ea typeface="微软雅黑" panose="020B0503020204020204" pitchFamily="34" charset="-122"/>
                  <a:cs typeface="微软雅黑" panose="020B0503020204020204" pitchFamily="34" charset="-122"/>
                  <a:sym typeface="+mn-ea"/>
                </a:rPr>
                <a:t>城镇单元：</a:t>
              </a: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落实重要绿线、蓝线、紫线、黄线等强制性内容。确定开发强度。对单元内涉及的重要公共服务设施、市政基础设施、公园绿地面积、防灾避难场所等提出配建标准。</a:t>
              </a:r>
              <a:endParaRPr lang="en-US" altLang="zh-CN"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ct val="114000"/>
                </a:lnSpc>
              </a:pPr>
              <a:r>
                <a:rPr lang="zh-CN" altLang="en-US" sz="1500" b="1" dirty="0">
                  <a:solidFill>
                    <a:srgbClr val="32A5A8"/>
                  </a:solidFill>
                  <a:latin typeface="微软雅黑" panose="020B0503020204020204" pitchFamily="34" charset="-122"/>
                  <a:ea typeface="微软雅黑" panose="020B0503020204020204" pitchFamily="34" charset="-122"/>
                  <a:cs typeface="微软雅黑" panose="020B0503020204020204" pitchFamily="34" charset="-122"/>
                  <a:sym typeface="+mn-ea"/>
                </a:rPr>
                <a:t>乡村单元：</a:t>
              </a: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落实耕地和永久基本农田保护红线、生态保护红线等强制性内容，明确村庄建设用地拓展边界，对总体规划落在该单元内的重要设施提出配建要求。</a:t>
              </a:r>
              <a:endPar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圆角矩形 13"/>
            <p:cNvSpPr/>
            <p:nvPr>
              <p:custDataLst>
                <p:tags r:id="rId3"/>
              </p:custDataLst>
            </p:nvPr>
          </p:nvSpPr>
          <p:spPr>
            <a:xfrm>
              <a:off x="3582100" y="1586828"/>
              <a:ext cx="2906563" cy="556895"/>
            </a:xfrm>
            <a:prstGeom prst="roundRect">
              <a:avLst/>
            </a:prstGeom>
            <a:solidFill>
              <a:srgbClr val="74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b="1" dirty="0">
                  <a:solidFill>
                    <a:schemeClr val="bg1"/>
                  </a:solidFill>
                  <a:latin typeface="微软雅黑" panose="020B0503020204020204" pitchFamily="34" charset="-122"/>
                  <a:ea typeface="微软雅黑" panose="020B0503020204020204" pitchFamily="34" charset="-122"/>
                </a:rPr>
                <a:t>落实</a:t>
              </a:r>
              <a:r>
                <a:rPr lang="zh-CN" altLang="en-US" sz="2000" b="1" dirty="0">
                  <a:gradFill>
                    <a:gsLst>
                      <a:gs pos="0">
                        <a:srgbClr val="D6613F"/>
                      </a:gs>
                      <a:gs pos="100000">
                        <a:srgbClr val="8E3A1D"/>
                      </a:gs>
                    </a:gsLst>
                    <a:lin scaled="1"/>
                  </a:gradFill>
                  <a:latin typeface="微软雅黑" panose="020B0503020204020204" pitchFamily="34" charset="-122"/>
                  <a:ea typeface="微软雅黑" panose="020B0503020204020204" pitchFamily="34" charset="-122"/>
                </a:rPr>
                <a:t>单元管控</a:t>
              </a:r>
              <a:r>
                <a:rPr lang="zh-CN" altLang="en-US" sz="1600" b="1" dirty="0">
                  <a:solidFill>
                    <a:schemeClr val="bg1"/>
                  </a:solidFill>
                  <a:latin typeface="微软雅黑" panose="020B0503020204020204" pitchFamily="34" charset="-122"/>
                  <a:ea typeface="微软雅黑" panose="020B0503020204020204" pitchFamily="34" charset="-122"/>
                </a:rPr>
                <a:t>要求    </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376622" y="1586193"/>
              <a:ext cx="2965074" cy="3276511"/>
              <a:chOff x="590" y="3360"/>
              <a:chExt cx="4571" cy="4924"/>
            </a:xfrm>
          </p:grpSpPr>
          <p:sp>
            <p:nvSpPr>
              <p:cNvPr id="17" name="文本框 16"/>
              <p:cNvSpPr txBox="1"/>
              <p:nvPr/>
            </p:nvSpPr>
            <p:spPr>
              <a:xfrm>
                <a:off x="590" y="3845"/>
                <a:ext cx="4571" cy="4439"/>
              </a:xfrm>
              <a:prstGeom prst="rect">
                <a:avLst/>
              </a:prstGeom>
              <a:noFill/>
              <a:ln>
                <a:solidFill>
                  <a:srgbClr val="32A5A8"/>
                </a:solidFill>
                <a:prstDash val="dash"/>
              </a:ln>
            </p:spPr>
            <p:txBody>
              <a:bodyPr wrap="square" rtlCol="0" anchor="t">
                <a:noAutofit/>
              </a:bodyPr>
              <a:lstStyle/>
              <a:p>
                <a:pPr algn="just">
                  <a:spcBef>
                    <a:spcPts val="300"/>
                  </a:spcBef>
                </a:pPr>
                <a:endParaRPr lang="en-US" altLang="zh-CN" sz="1400" dirty="0">
                  <a:solidFill>
                    <a:srgbClr val="273C18"/>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69850">
                  <a:lnSpc>
                    <a:spcPct val="130000"/>
                  </a:lnSpc>
                </a:pPr>
                <a:r>
                  <a:rPr lang="en-US" altLang="zh-CN" sz="1500" b="1" dirty="0" smtClean="0">
                    <a:solidFill>
                      <a:srgbClr val="32A5A8"/>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500" b="1" dirty="0" smtClean="0">
                    <a:solidFill>
                      <a:srgbClr val="32A5A8"/>
                    </a:solidFill>
                    <a:latin typeface="微软雅黑" panose="020B0503020204020204" pitchFamily="34" charset="-122"/>
                    <a:ea typeface="微软雅黑" panose="020B0503020204020204" pitchFamily="34" charset="-122"/>
                    <a:cs typeface="微软雅黑" panose="020B0503020204020204" pitchFamily="34" charset="-122"/>
                    <a:sym typeface="+mn-ea"/>
                  </a:rPr>
                  <a:t>个</a:t>
                </a:r>
                <a:r>
                  <a:rPr lang="zh-CN" altLang="en-US" sz="1500" b="1" dirty="0">
                    <a:solidFill>
                      <a:srgbClr val="32A5A8"/>
                    </a:solidFill>
                    <a:latin typeface="微软雅黑" panose="020B0503020204020204" pitchFamily="34" charset="-122"/>
                    <a:ea typeface="微软雅黑" panose="020B0503020204020204" pitchFamily="34" charset="-122"/>
                    <a:cs typeface="微软雅黑" panose="020B0503020204020204" pitchFamily="34" charset="-122"/>
                    <a:sym typeface="+mn-ea"/>
                  </a:rPr>
                  <a:t>城镇编制单元：</a:t>
                </a: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路西城镇编制单元（</a:t>
                </a:r>
                <a:r>
                  <a:rPr lang="en-US" altLang="zh-CN"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CZDY-01)</a:t>
                </a: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、路东城镇编制单元（</a:t>
                </a:r>
                <a:r>
                  <a:rPr lang="en-US" altLang="zh-CN"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 CZDY-02 </a:t>
                </a: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69850">
                  <a:lnSpc>
                    <a:spcPct val="130000"/>
                  </a:lnSpc>
                </a:pPr>
                <a:r>
                  <a:rPr lang="en-US" altLang="zh-CN" sz="1500" b="1" dirty="0">
                    <a:solidFill>
                      <a:srgbClr val="32A5A8"/>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500" b="1" dirty="0">
                    <a:solidFill>
                      <a:srgbClr val="32A5A8"/>
                    </a:solidFill>
                    <a:latin typeface="微软雅黑" panose="020B0503020204020204" pitchFamily="34" charset="-122"/>
                    <a:ea typeface="微软雅黑" panose="020B0503020204020204" pitchFamily="34" charset="-122"/>
                    <a:cs typeface="微软雅黑" panose="020B0503020204020204" pitchFamily="34" charset="-122"/>
                    <a:sym typeface="+mn-ea"/>
                  </a:rPr>
                  <a:t>个乡村详细规划编制单元：</a:t>
                </a:r>
                <a:endParaRPr lang="en-US" altLang="zh-CN" sz="1500" b="1" dirty="0">
                  <a:solidFill>
                    <a:srgbClr val="32A5A8"/>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69850">
                  <a:lnSpc>
                    <a:spcPct val="130000"/>
                  </a:lnSpc>
                </a:pP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清河乡村编制单元（</a:t>
                </a:r>
                <a:r>
                  <a:rPr lang="en-US" altLang="zh-CN"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XCDY-01</a:t>
                </a: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）、周郢乡村编制单元（</a:t>
                </a:r>
                <a:r>
                  <a:rPr lang="en-US" altLang="zh-CN"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XCDY-02</a:t>
                </a: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）、曹郢乡村编制单元（</a:t>
                </a:r>
                <a:r>
                  <a:rPr lang="en-US" altLang="zh-CN"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XCDY-03</a:t>
                </a: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）、杨湖乡村编制单元（</a:t>
                </a:r>
                <a:r>
                  <a:rPr lang="en-US" altLang="zh-CN"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XCDY-04</a:t>
                </a: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）、杜陈乡村编制单元（</a:t>
                </a:r>
                <a:r>
                  <a:rPr lang="en-US" altLang="zh-CN"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XCDY-05</a:t>
                </a:r>
                <a:r>
                  <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dirty="0">
                  <a:solidFill>
                    <a:srgbClr val="356769"/>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圆角矩形 17"/>
              <p:cNvSpPr/>
              <p:nvPr>
                <p:custDataLst>
                  <p:tags r:id="rId4"/>
                </p:custDataLst>
              </p:nvPr>
            </p:nvSpPr>
            <p:spPr>
              <a:xfrm>
                <a:off x="590" y="3360"/>
                <a:ext cx="4571" cy="876"/>
              </a:xfrm>
              <a:prstGeom prst="roundRect">
                <a:avLst/>
              </a:prstGeom>
              <a:solidFill>
                <a:srgbClr val="74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600" b="1" dirty="0">
                    <a:solidFill>
                      <a:schemeClr val="bg1"/>
                    </a:solidFill>
                    <a:latin typeface="微软雅黑" panose="020B0503020204020204" pitchFamily="34" charset="-122"/>
                    <a:ea typeface="微软雅黑" panose="020B0503020204020204" pitchFamily="34" charset="-122"/>
                  </a:rPr>
                  <a:t>划分</a:t>
                </a:r>
                <a:r>
                  <a:rPr lang="zh-CN" altLang="en-US" sz="2000" b="1" dirty="0">
                    <a:gradFill>
                      <a:gsLst>
                        <a:gs pos="0">
                          <a:srgbClr val="D6613F"/>
                        </a:gs>
                        <a:gs pos="100000">
                          <a:srgbClr val="8E3A1D"/>
                        </a:gs>
                      </a:gsLst>
                      <a:lin scaled="1"/>
                    </a:gradFill>
                    <a:latin typeface="微软雅黑" panose="020B0503020204020204" pitchFamily="34" charset="-122"/>
                    <a:ea typeface="微软雅黑" panose="020B0503020204020204" pitchFamily="34" charset="-122"/>
                  </a:rPr>
                  <a:t>详细规划</a:t>
                </a:r>
                <a:r>
                  <a:rPr lang="zh-CN" altLang="en-US" sz="1600" b="1" dirty="0">
                    <a:solidFill>
                      <a:schemeClr val="bg1"/>
                    </a:solidFill>
                    <a:latin typeface="微软雅黑" panose="020B0503020204020204" pitchFamily="34" charset="-122"/>
                    <a:ea typeface="微软雅黑" panose="020B0503020204020204" pitchFamily="34" charset="-122"/>
                  </a:rPr>
                  <a:t>编制单元</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844" y="1668717"/>
              <a:ext cx="360000" cy="36000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6322" y="1668717"/>
              <a:ext cx="396000" cy="396000"/>
            </a:xfrm>
            <a:prstGeom prst="rect">
              <a:avLst/>
            </a:prstGeom>
          </p:spPr>
        </p:pic>
      </p:grpSp>
      <p:sp>
        <p:nvSpPr>
          <p:cNvPr id="22" name="内容占位符 2"/>
          <p:cNvSpPr txBox="1"/>
          <p:nvPr>
            <p:custDataLst>
              <p:tags r:id="rId7"/>
            </p:custDataLst>
          </p:nvPr>
        </p:nvSpPr>
        <p:spPr>
          <a:xfrm>
            <a:off x="4714878" y="4942637"/>
            <a:ext cx="1785862" cy="483958"/>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2D9799"/>
                </a:solidFill>
              </a:rPr>
              <a:t>镇域详细单元划分图</a:t>
            </a:r>
            <a:endParaRPr lang="zh-CN" altLang="en-US" sz="1400" dirty="0">
              <a:solidFill>
                <a:srgbClr val="2D9799"/>
              </a:solidFill>
            </a:endParaRPr>
          </a:p>
        </p:txBody>
      </p:sp>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621" y="8729138"/>
            <a:ext cx="1013143" cy="900000"/>
          </a:xfrm>
          <a:prstGeom prst="rect">
            <a:avLst/>
          </a:prstGeom>
          <a:effectLst>
            <a:softEdge rad="127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338" y="4986939"/>
            <a:ext cx="6205802" cy="4645279"/>
          </a:xfrm>
          <a:prstGeom prst="rect">
            <a:avLst/>
          </a:prstGeom>
        </p:spPr>
      </p:pic>
      <p:sp>
        <p:nvSpPr>
          <p:cNvPr id="11" name="燕尾形 10"/>
          <p:cNvSpPr/>
          <p:nvPr/>
        </p:nvSpPr>
        <p:spPr>
          <a:xfrm rot="10800000">
            <a:off x="5913120" y="241078"/>
            <a:ext cx="1176528" cy="576419"/>
          </a:xfrm>
          <a:prstGeom prst="chevron">
            <a:avLst>
              <a:gd name="adj" fmla="val 29518"/>
            </a:avLst>
          </a:prstGeom>
          <a:solidFill>
            <a:srgbClr val="74D4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标题 6"/>
          <p:cNvSpPr>
            <a:spLocks noGrp="1"/>
          </p:cNvSpPr>
          <p:nvPr>
            <p:ph type="title"/>
          </p:nvPr>
        </p:nvSpPr>
        <p:spPr>
          <a:xfrm>
            <a:off x="471487" y="744208"/>
            <a:ext cx="5915025" cy="975720"/>
          </a:xfrm>
        </p:spPr>
        <p:txBody>
          <a:bodyPr/>
          <a:lstStyle/>
          <a:p>
            <a:r>
              <a:rPr lang="en-US" altLang="zh-CN" dirty="0">
                <a:solidFill>
                  <a:srgbClr val="2D9799"/>
                </a:solidFill>
              </a:rPr>
              <a:t>9.2 </a:t>
            </a:r>
            <a:r>
              <a:rPr lang="zh-CN" altLang="en-US" dirty="0">
                <a:solidFill>
                  <a:srgbClr val="2D9799"/>
                </a:solidFill>
                <a:sym typeface="+mn-ea"/>
              </a:rPr>
              <a:t>分期实施</a:t>
            </a:r>
            <a:endParaRPr lang="zh-CN" altLang="en-US" dirty="0">
              <a:solidFill>
                <a:srgbClr val="2D9799"/>
              </a:solidFill>
              <a:sym typeface="+mn-ea"/>
            </a:endParaRPr>
          </a:p>
        </p:txBody>
      </p:sp>
      <p:sp>
        <p:nvSpPr>
          <p:cNvPr id="5" name="灯片编号占位符 4"/>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50" name="文本框 49"/>
          <p:cNvSpPr txBox="1"/>
          <p:nvPr>
            <p:custDataLst>
              <p:tags r:id="rId2"/>
            </p:custDataLst>
          </p:nvPr>
        </p:nvSpPr>
        <p:spPr>
          <a:xfrm>
            <a:off x="-1270" y="415290"/>
            <a:ext cx="6859270" cy="320040"/>
          </a:xfrm>
          <a:prstGeom prst="rect">
            <a:avLst/>
          </a:prstGeom>
          <a:noFill/>
        </p:spPr>
        <p:txBody>
          <a:bodyPr wrap="square" rtlCol="0">
            <a:noAutofit/>
          </a:bodyPr>
          <a:lstStyle>
            <a:defPPr>
              <a:defRPr lang="zh-CN"/>
            </a:defPPr>
            <a:lvl1pPr algn="ctr">
              <a:defRPr sz="1200" b="1">
                <a:ln w="0"/>
                <a:solidFill>
                  <a:srgbClr val="2D9799"/>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dirty="0">
                <a:sym typeface="+mn-ea"/>
              </a:rPr>
              <a:t>曹老集镇国土空间总体规划（</a:t>
            </a:r>
            <a:r>
              <a:rPr lang="en-US" altLang="zh-CN" dirty="0">
                <a:sym typeface="+mn-ea"/>
              </a:rPr>
              <a:t>2021-2035</a:t>
            </a:r>
            <a:r>
              <a:rPr lang="zh-CN" altLang="en-US" dirty="0">
                <a:sym typeface="+mn-ea"/>
              </a:rPr>
              <a:t>年）草案公示</a:t>
            </a:r>
            <a:endParaRPr lang="zh-CN" altLang="en-US" dirty="0">
              <a:sym typeface="+mn-ea"/>
            </a:endParaRPr>
          </a:p>
        </p:txBody>
      </p:sp>
      <p:sp>
        <p:nvSpPr>
          <p:cNvPr id="9" name="矩形 8"/>
          <p:cNvSpPr/>
          <p:nvPr>
            <p:custDataLst>
              <p:tags r:id="rId3"/>
            </p:custDataLst>
          </p:nvPr>
        </p:nvSpPr>
        <p:spPr>
          <a:xfrm>
            <a:off x="352338" y="1753972"/>
            <a:ext cx="6274579" cy="453006"/>
          </a:xfrm>
          <a:prstGeom prst="rect">
            <a:avLst/>
          </a:prstGeom>
          <a:gradFill>
            <a:gsLst>
              <a:gs pos="100000">
                <a:srgbClr val="32A5A8"/>
              </a:gs>
              <a:gs pos="0">
                <a:srgbClr val="98DEE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dirty="0">
                <a:solidFill>
                  <a:schemeClr val="bg1"/>
                </a:solidFill>
                <a:latin typeface="微软雅黑" panose="020B0503020204020204" pitchFamily="34" charset="-122"/>
                <a:ea typeface="微软雅黑" panose="020B0503020204020204" pitchFamily="34" charset="-122"/>
                <a:sym typeface="+mn-ea"/>
              </a:rPr>
              <a:t>统筹安排</a:t>
            </a:r>
            <a:r>
              <a:rPr lang="zh-CN" altLang="en-US" sz="2200" b="1" dirty="0">
                <a:gradFill>
                  <a:gsLst>
                    <a:gs pos="0">
                      <a:srgbClr val="D6613F"/>
                    </a:gs>
                    <a:gs pos="100000">
                      <a:srgbClr val="8E3A1D"/>
                    </a:gs>
                  </a:gsLst>
                  <a:lin scaled="1"/>
                </a:gradFill>
                <a:latin typeface="微软雅黑" panose="020B0503020204020204" pitchFamily="34" charset="-122"/>
                <a:ea typeface="微软雅黑" panose="020B0503020204020204" pitchFamily="34" charset="-122"/>
                <a:sym typeface="+mn-ea"/>
              </a:rPr>
              <a:t>交通、水利、能源、产业、民生</a:t>
            </a:r>
            <a:r>
              <a:rPr lang="zh-CN" altLang="en-US" b="1" dirty="0">
                <a:solidFill>
                  <a:schemeClr val="bg1"/>
                </a:solidFill>
                <a:latin typeface="微软雅黑" panose="020B0503020204020204" pitchFamily="34" charset="-122"/>
                <a:ea typeface="微软雅黑" panose="020B0503020204020204" pitchFamily="34" charset="-122"/>
                <a:sym typeface="+mn-ea"/>
              </a:rPr>
              <a:t>等重要项目</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13" name="矩形 12"/>
          <p:cNvSpPr/>
          <p:nvPr>
            <p:custDataLst>
              <p:tags r:id="rId4"/>
            </p:custDataLst>
          </p:nvPr>
        </p:nvSpPr>
        <p:spPr>
          <a:xfrm>
            <a:off x="352337" y="2241022"/>
            <a:ext cx="6274579" cy="2745241"/>
          </a:xfrm>
          <a:prstGeom prst="rect">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fontAlgn="auto">
              <a:lnSpc>
                <a:spcPts val="3200"/>
              </a:lnSpc>
              <a:buFont typeface="Arial" panose="020B0604020202020204" pitchFamily="34" charset="0"/>
              <a:buChar char="•"/>
            </a:pPr>
            <a:r>
              <a:rPr lang="zh-CN" altLang="en-US" sz="1600" b="1" dirty="0">
                <a:solidFill>
                  <a:srgbClr val="2D9799"/>
                </a:solidFill>
                <a:latin typeface="微软雅黑" panose="020B0503020204020204" pitchFamily="34" charset="-122"/>
                <a:ea typeface="微软雅黑" panose="020B0503020204020204" pitchFamily="34" charset="-122"/>
                <a:sym typeface="+mn-ea"/>
              </a:rPr>
              <a:t>市、区级重大交通项目：</a:t>
            </a:r>
            <a:r>
              <a:rPr lang="zh-CN" altLang="en-US" sz="1600" dirty="0">
                <a:solidFill>
                  <a:srgbClr val="2D9799"/>
                </a:solidFill>
                <a:latin typeface="微软雅黑" panose="020B0503020204020204" pitchFamily="34" charset="-122"/>
                <a:ea typeface="微软雅黑" panose="020B0503020204020204" pitchFamily="34" charset="-122"/>
                <a:sym typeface="+mn-ea"/>
              </a:rPr>
              <a:t>蚌埠北站、亳蚌城际、沿淮城际等</a:t>
            </a:r>
            <a:r>
              <a:rPr lang="en-US" altLang="zh-CN" sz="1600" dirty="0">
                <a:solidFill>
                  <a:srgbClr val="2D9799"/>
                </a:solidFill>
                <a:latin typeface="微软雅黑" panose="020B0503020204020204" pitchFamily="34" charset="-122"/>
                <a:ea typeface="微软雅黑" panose="020B0503020204020204" pitchFamily="34" charset="-122"/>
                <a:sym typeface="+mn-ea"/>
              </a:rPr>
              <a:t>6</a:t>
            </a:r>
            <a:r>
              <a:rPr lang="zh-CN" altLang="en-US" sz="1600" dirty="0">
                <a:solidFill>
                  <a:srgbClr val="2D9799"/>
                </a:solidFill>
                <a:latin typeface="微软雅黑" panose="020B0503020204020204" pitchFamily="34" charset="-122"/>
                <a:ea typeface="微软雅黑" panose="020B0503020204020204" pitchFamily="34" charset="-122"/>
                <a:sym typeface="+mn-ea"/>
              </a:rPr>
              <a:t>项；</a:t>
            </a:r>
            <a:endParaRPr lang="en-US" altLang="zh-CN" sz="1600" dirty="0">
              <a:solidFill>
                <a:srgbClr val="2D9799"/>
              </a:solidFill>
              <a:latin typeface="微软雅黑" panose="020B0503020204020204" pitchFamily="34" charset="-122"/>
              <a:ea typeface="微软雅黑" panose="020B0503020204020204" pitchFamily="34" charset="-122"/>
              <a:sym typeface="+mn-ea"/>
            </a:endParaRPr>
          </a:p>
          <a:p>
            <a:pPr marL="171450" indent="-171450" fontAlgn="auto">
              <a:lnSpc>
                <a:spcPts val="3200"/>
              </a:lnSpc>
              <a:buFont typeface="Arial" panose="020B0604020202020204" pitchFamily="34" charset="0"/>
              <a:buChar char="•"/>
            </a:pPr>
            <a:r>
              <a:rPr lang="zh-CN" altLang="en-US" sz="1600" b="1" dirty="0">
                <a:solidFill>
                  <a:srgbClr val="2D9799"/>
                </a:solidFill>
                <a:latin typeface="微软雅黑" panose="020B0503020204020204" pitchFamily="34" charset="-122"/>
                <a:ea typeface="微软雅黑" panose="020B0503020204020204" pitchFamily="34" charset="-122"/>
                <a:sym typeface="+mn-ea"/>
              </a:rPr>
              <a:t>市、区级水利工程项目：</a:t>
            </a:r>
            <a:r>
              <a:rPr lang="zh-CN" altLang="en-US" sz="1600" dirty="0">
                <a:solidFill>
                  <a:srgbClr val="2D9799"/>
                </a:solidFill>
                <a:latin typeface="微软雅黑" panose="020B0503020204020204" pitchFamily="34" charset="-122"/>
                <a:ea typeface="微软雅黑" panose="020B0503020204020204" pitchFamily="34" charset="-122"/>
                <a:sym typeface="+mn-ea"/>
              </a:rPr>
              <a:t>怀洪新河灌渠工程项目；</a:t>
            </a:r>
            <a:endParaRPr lang="en-US" altLang="zh-CN" sz="1600" dirty="0">
              <a:solidFill>
                <a:srgbClr val="2D9799"/>
              </a:solidFill>
              <a:latin typeface="微软雅黑" panose="020B0503020204020204" pitchFamily="34" charset="-122"/>
              <a:ea typeface="微软雅黑" panose="020B0503020204020204" pitchFamily="34" charset="-122"/>
              <a:sym typeface="+mn-ea"/>
            </a:endParaRPr>
          </a:p>
          <a:p>
            <a:pPr marL="171450" indent="-171450" fontAlgn="auto">
              <a:lnSpc>
                <a:spcPts val="3200"/>
              </a:lnSpc>
              <a:buFont typeface="Arial" panose="020B0604020202020204" pitchFamily="34" charset="0"/>
              <a:buChar char="•"/>
            </a:pPr>
            <a:r>
              <a:rPr lang="zh-CN" altLang="en-US" sz="1600" b="1" dirty="0">
                <a:solidFill>
                  <a:srgbClr val="2D9799"/>
                </a:solidFill>
                <a:latin typeface="微软雅黑" panose="020B0503020204020204" pitchFamily="34" charset="-122"/>
                <a:ea typeface="微软雅黑" panose="020B0503020204020204" pitchFamily="34" charset="-122"/>
                <a:sym typeface="+mn-ea"/>
              </a:rPr>
              <a:t>能源类项目：</a:t>
            </a:r>
            <a:r>
              <a:rPr lang="en-US" altLang="zh-CN" sz="1600" dirty="0">
                <a:solidFill>
                  <a:srgbClr val="2D9799"/>
                </a:solidFill>
                <a:latin typeface="微软雅黑" panose="020B0503020204020204" pitchFamily="34" charset="-122"/>
                <a:ea typeface="微软雅黑" panose="020B0503020204020204" pitchFamily="34" charset="-122"/>
                <a:sym typeface="+mn-ea"/>
              </a:rPr>
              <a:t>110kV</a:t>
            </a:r>
            <a:r>
              <a:rPr lang="zh-CN" altLang="en-US" sz="1600" dirty="0">
                <a:solidFill>
                  <a:srgbClr val="2D9799"/>
                </a:solidFill>
                <a:latin typeface="微软雅黑" panose="020B0503020204020204" pitchFamily="34" charset="-122"/>
                <a:ea typeface="微软雅黑" panose="020B0503020204020204" pitchFamily="34" charset="-122"/>
                <a:sym typeface="+mn-ea"/>
              </a:rPr>
              <a:t>清河变电站；</a:t>
            </a:r>
            <a:endParaRPr lang="en-US" altLang="zh-CN" sz="1600" dirty="0">
              <a:solidFill>
                <a:srgbClr val="2D9799"/>
              </a:solidFill>
              <a:latin typeface="微软雅黑" panose="020B0503020204020204" pitchFamily="34" charset="-122"/>
              <a:ea typeface="微软雅黑" panose="020B0503020204020204" pitchFamily="34" charset="-122"/>
              <a:sym typeface="+mn-ea"/>
            </a:endParaRPr>
          </a:p>
          <a:p>
            <a:pPr marL="171450" indent="-171450" fontAlgn="auto">
              <a:lnSpc>
                <a:spcPts val="3200"/>
              </a:lnSpc>
              <a:buFont typeface="Arial" panose="020B0604020202020204" pitchFamily="34" charset="0"/>
              <a:buChar char="•"/>
            </a:pPr>
            <a:r>
              <a:rPr lang="zh-CN" altLang="en-US" sz="1600" b="1" dirty="0">
                <a:solidFill>
                  <a:srgbClr val="2D9799"/>
                </a:solidFill>
                <a:latin typeface="微软雅黑" panose="020B0503020204020204" pitchFamily="34" charset="-122"/>
                <a:ea typeface="微软雅黑" panose="020B0503020204020204" pitchFamily="34" charset="-122"/>
                <a:sym typeface="+mn-ea"/>
              </a:rPr>
              <a:t>县乡交通类项目：</a:t>
            </a:r>
            <a:r>
              <a:rPr lang="zh-CN" altLang="en-US" sz="1600" dirty="0">
                <a:solidFill>
                  <a:srgbClr val="2D9799"/>
                </a:solidFill>
                <a:latin typeface="微软雅黑" panose="020B0503020204020204" pitchFamily="34" charset="-122"/>
                <a:ea typeface="微软雅黑" panose="020B0503020204020204" pitchFamily="34" charset="-122"/>
                <a:sym typeface="+mn-ea"/>
              </a:rPr>
              <a:t>新</a:t>
            </a:r>
            <a:r>
              <a:rPr lang="en-US" altLang="zh-CN" sz="1600" dirty="0">
                <a:solidFill>
                  <a:srgbClr val="2D9799"/>
                </a:solidFill>
                <a:latin typeface="微软雅黑" panose="020B0503020204020204" pitchFamily="34" charset="-122"/>
                <a:ea typeface="微软雅黑" panose="020B0503020204020204" pitchFamily="34" charset="-122"/>
                <a:sym typeface="+mn-ea"/>
              </a:rPr>
              <a:t>X045</a:t>
            </a:r>
            <a:r>
              <a:rPr lang="zh-CN" altLang="en-US" sz="1600" dirty="0">
                <a:solidFill>
                  <a:srgbClr val="2D9799"/>
                </a:solidFill>
                <a:latin typeface="微软雅黑" panose="020B0503020204020204" pitchFamily="34" charset="-122"/>
                <a:ea typeface="微软雅黑" panose="020B0503020204020204" pitchFamily="34" charset="-122"/>
                <a:sym typeface="+mn-ea"/>
              </a:rPr>
              <a:t>县道、</a:t>
            </a:r>
            <a:r>
              <a:rPr lang="en-US" altLang="zh-CN" sz="1600" dirty="0">
                <a:solidFill>
                  <a:srgbClr val="2D9799"/>
                </a:solidFill>
                <a:latin typeface="微软雅黑" panose="020B0503020204020204" pitchFamily="34" charset="-122"/>
                <a:ea typeface="微软雅黑" panose="020B0503020204020204" pitchFamily="34" charset="-122"/>
                <a:sym typeface="+mn-ea"/>
              </a:rPr>
              <a:t>X017</a:t>
            </a:r>
            <a:r>
              <a:rPr lang="zh-CN" altLang="en-US" sz="1600" dirty="0">
                <a:solidFill>
                  <a:srgbClr val="2D9799"/>
                </a:solidFill>
                <a:latin typeface="微软雅黑" panose="020B0503020204020204" pitchFamily="34" charset="-122"/>
                <a:ea typeface="微软雅黑" panose="020B0503020204020204" pitchFamily="34" charset="-122"/>
                <a:sym typeface="+mn-ea"/>
              </a:rPr>
              <a:t>县道、</a:t>
            </a:r>
            <a:r>
              <a:rPr lang="en-US" altLang="zh-CN" sz="1600" dirty="0">
                <a:solidFill>
                  <a:srgbClr val="2D9799"/>
                </a:solidFill>
                <a:latin typeface="微软雅黑" panose="020B0503020204020204" pitchFamily="34" charset="-122"/>
                <a:ea typeface="微软雅黑" panose="020B0503020204020204" pitchFamily="34" charset="-122"/>
                <a:sym typeface="+mn-ea"/>
              </a:rPr>
              <a:t>Y161</a:t>
            </a:r>
            <a:r>
              <a:rPr lang="zh-CN" altLang="en-US" sz="1600" dirty="0">
                <a:solidFill>
                  <a:srgbClr val="2D9799"/>
                </a:solidFill>
                <a:latin typeface="微软雅黑" panose="020B0503020204020204" pitchFamily="34" charset="-122"/>
                <a:ea typeface="微软雅黑" panose="020B0503020204020204" pitchFamily="34" charset="-122"/>
                <a:sym typeface="+mn-ea"/>
              </a:rPr>
              <a:t>乡道等</a:t>
            </a:r>
            <a:r>
              <a:rPr lang="en-US" altLang="zh-CN" sz="1600" dirty="0">
                <a:solidFill>
                  <a:srgbClr val="2D9799"/>
                </a:solidFill>
                <a:latin typeface="微软雅黑" panose="020B0503020204020204" pitchFamily="34" charset="-122"/>
                <a:ea typeface="微软雅黑" panose="020B0503020204020204" pitchFamily="34" charset="-122"/>
                <a:sym typeface="+mn-ea"/>
              </a:rPr>
              <a:t>20</a:t>
            </a:r>
            <a:r>
              <a:rPr lang="zh-CN" altLang="en-US" sz="1600" dirty="0">
                <a:solidFill>
                  <a:srgbClr val="2D9799"/>
                </a:solidFill>
                <a:latin typeface="微软雅黑" panose="020B0503020204020204" pitchFamily="34" charset="-122"/>
                <a:ea typeface="微软雅黑" panose="020B0503020204020204" pitchFamily="34" charset="-122"/>
                <a:sym typeface="+mn-ea"/>
              </a:rPr>
              <a:t>项；</a:t>
            </a:r>
            <a:endParaRPr lang="en-US" altLang="zh-CN" sz="1600" dirty="0">
              <a:solidFill>
                <a:srgbClr val="2D9799"/>
              </a:solidFill>
              <a:latin typeface="微软雅黑" panose="020B0503020204020204" pitchFamily="34" charset="-122"/>
              <a:ea typeface="微软雅黑" panose="020B0503020204020204" pitchFamily="34" charset="-122"/>
              <a:sym typeface="+mn-ea"/>
            </a:endParaRPr>
          </a:p>
          <a:p>
            <a:pPr marL="171450" indent="-171450" fontAlgn="auto">
              <a:lnSpc>
                <a:spcPts val="3200"/>
              </a:lnSpc>
              <a:buFont typeface="Arial" panose="020B0604020202020204" pitchFamily="34" charset="0"/>
              <a:buChar char="•"/>
            </a:pPr>
            <a:r>
              <a:rPr lang="zh-CN" altLang="en-US" sz="1600" b="1" dirty="0">
                <a:solidFill>
                  <a:srgbClr val="2D9799"/>
                </a:solidFill>
                <a:latin typeface="微软雅黑" panose="020B0503020204020204" pitchFamily="34" charset="-122"/>
                <a:ea typeface="微软雅黑" panose="020B0503020204020204" pitchFamily="34" charset="-122"/>
                <a:sym typeface="+mn-ea"/>
              </a:rPr>
              <a:t>产业项目：</a:t>
            </a:r>
            <a:r>
              <a:rPr lang="zh-CN" altLang="en-US" sz="1600" dirty="0">
                <a:solidFill>
                  <a:srgbClr val="2D9799"/>
                </a:solidFill>
                <a:latin typeface="微软雅黑" panose="020B0503020204020204" pitchFamily="34" charset="-122"/>
                <a:ea typeface="微软雅黑" panose="020B0503020204020204" pitchFamily="34" charset="-122"/>
                <a:sym typeface="+mn-ea"/>
              </a:rPr>
              <a:t>启动曹老集工业园区建设，配套三汊河湿地服务设施；</a:t>
            </a:r>
            <a:endParaRPr lang="en-US" altLang="zh-CN" sz="1600" dirty="0">
              <a:solidFill>
                <a:srgbClr val="2D9799"/>
              </a:solidFill>
              <a:latin typeface="微软雅黑" panose="020B0503020204020204" pitchFamily="34" charset="-122"/>
              <a:ea typeface="微软雅黑" panose="020B0503020204020204" pitchFamily="34" charset="-122"/>
              <a:sym typeface="+mn-ea"/>
            </a:endParaRPr>
          </a:p>
          <a:p>
            <a:pPr marL="171450" indent="-171450" fontAlgn="auto">
              <a:lnSpc>
                <a:spcPts val="3200"/>
              </a:lnSpc>
              <a:buFont typeface="Arial" panose="020B0604020202020204" pitchFamily="34" charset="0"/>
              <a:buChar char="•"/>
            </a:pPr>
            <a:r>
              <a:rPr lang="zh-CN" altLang="en-US" sz="1600" b="1" dirty="0">
                <a:solidFill>
                  <a:srgbClr val="2D9799"/>
                </a:solidFill>
                <a:latin typeface="微软雅黑" panose="020B0503020204020204" pitchFamily="34" charset="-122"/>
                <a:ea typeface="微软雅黑" panose="020B0503020204020204" pitchFamily="34" charset="-122"/>
                <a:sym typeface="+mn-ea"/>
              </a:rPr>
              <a:t>民生设施项目：</a:t>
            </a:r>
            <a:r>
              <a:rPr lang="zh-CN" altLang="en-US" sz="1600" dirty="0">
                <a:solidFill>
                  <a:srgbClr val="2D9799"/>
                </a:solidFill>
                <a:latin typeface="微软雅黑" panose="020B0503020204020204" pitchFamily="34" charset="-122"/>
                <a:ea typeface="微软雅黑" panose="020B0503020204020204" pitchFamily="34" charset="-122"/>
                <a:sym typeface="+mn-ea"/>
              </a:rPr>
              <a:t>建设中小学校、农贸市场及安置区。</a:t>
            </a:r>
            <a:endParaRPr lang="en-US" altLang="zh-CN" sz="1600" dirty="0">
              <a:solidFill>
                <a:srgbClr val="2D9799"/>
              </a:solidFill>
              <a:latin typeface="微软雅黑" panose="020B0503020204020204" pitchFamily="34" charset="-122"/>
              <a:ea typeface="微软雅黑" panose="020B0503020204020204" pitchFamily="34" charset="-122"/>
              <a:sym typeface="+mn-ea"/>
            </a:endParaRPr>
          </a:p>
          <a:p>
            <a:pPr marL="171450" indent="-171450" fontAlgn="auto">
              <a:lnSpc>
                <a:spcPct val="125000"/>
              </a:lnSpc>
              <a:spcBef>
                <a:spcPts val="600"/>
              </a:spcBef>
              <a:buFont typeface="Arial" panose="020B0604020202020204" pitchFamily="34" charset="0"/>
              <a:buChar char="•"/>
            </a:pPr>
            <a:endParaRPr lang="zh-CN" altLang="en-US" sz="1400" b="1" dirty="0">
              <a:solidFill>
                <a:srgbClr val="2D9799"/>
              </a:solidFill>
              <a:latin typeface="微软雅黑" panose="020B0503020204020204" pitchFamily="34" charset="-122"/>
              <a:ea typeface="微软雅黑" panose="020B0503020204020204" pitchFamily="34" charset="-122"/>
              <a:sym typeface="+mn-ea"/>
            </a:endParaRPr>
          </a:p>
        </p:txBody>
      </p:sp>
      <p:sp>
        <p:nvSpPr>
          <p:cNvPr id="16" name="内容占位符 2"/>
          <p:cNvSpPr txBox="1"/>
          <p:nvPr>
            <p:custDataLst>
              <p:tags r:id="rId5"/>
            </p:custDataLst>
          </p:nvPr>
        </p:nvSpPr>
        <p:spPr>
          <a:xfrm>
            <a:off x="4305301" y="4952895"/>
            <a:ext cx="2252840" cy="483958"/>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2D9799"/>
                </a:solidFill>
              </a:rPr>
              <a:t>镇域近期建设规划图</a:t>
            </a:r>
            <a:endParaRPr lang="zh-CN" altLang="en-US" sz="1400" dirty="0">
              <a:solidFill>
                <a:srgbClr val="2D9799"/>
              </a:solidFill>
            </a:endParaRPr>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573" y="8292229"/>
            <a:ext cx="1369937" cy="13406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pPr>
              <a:lnSpc>
                <a:spcPct val="150000"/>
              </a:lnSpc>
            </a:pPr>
            <a:r>
              <a:rPr lang="zh-CN" altLang="en-US" sz="2800" dirty="0">
                <a:solidFill>
                  <a:schemeClr val="accent1">
                    <a:lumMod val="75000"/>
                  </a:schemeClr>
                </a:solidFill>
              </a:rPr>
              <a:t>目    录</a:t>
            </a:r>
            <a:br>
              <a:rPr lang="en-US" altLang="zh-CN" sz="2800" dirty="0">
                <a:solidFill>
                  <a:schemeClr val="accent1">
                    <a:lumMod val="75000"/>
                  </a:schemeClr>
                </a:solidFill>
              </a:rPr>
            </a:br>
            <a:r>
              <a:rPr lang="en-US" altLang="zh-CN" sz="2000" dirty="0">
                <a:solidFill>
                  <a:schemeClr val="accent1">
                    <a:lumMod val="75000"/>
                  </a:schemeClr>
                </a:solidFill>
              </a:rPr>
              <a:t>CONTENTS</a:t>
            </a:r>
            <a:endParaRPr lang="en-US" altLang="zh-CN" sz="2000" dirty="0">
              <a:solidFill>
                <a:schemeClr val="accent1">
                  <a:lumMod val="75000"/>
                </a:schemeClr>
              </a:solidFill>
            </a:endParaRPr>
          </a:p>
        </p:txBody>
      </p:sp>
      <p:sp>
        <p:nvSpPr>
          <p:cNvPr id="9" name="灯片编号占位符 8"/>
          <p:cNvSpPr>
            <a:spLocks noGrp="1"/>
          </p:cNvSpPr>
          <p:nvPr>
            <p:ph type="sldNum" sz="quarter" idx="12"/>
          </p:nvPr>
        </p:nvSpPr>
        <p:spPr/>
        <p:txBody>
          <a:bodyPr/>
          <a:lstStyle/>
          <a:p>
            <a:fld id="{8886FA7B-F871-4E12-A366-D771B5170A55}" type="slidenum">
              <a:rPr lang="zh-CN" altLang="en-US" smtClean="0"/>
            </a:fld>
            <a:endParaRPr lang="zh-CN" altLang="en-US"/>
          </a:p>
        </p:txBody>
      </p:sp>
      <p:sp>
        <p:nvSpPr>
          <p:cNvPr id="2" name="矩形 1"/>
          <p:cNvSpPr/>
          <p:nvPr>
            <p:custDataLst>
              <p:tags r:id="rId1"/>
            </p:custDataLst>
          </p:nvPr>
        </p:nvSpPr>
        <p:spPr>
          <a:xfrm>
            <a:off x="588010" y="1352550"/>
            <a:ext cx="1395095" cy="76200"/>
          </a:xfrm>
          <a:prstGeom prst="rect">
            <a:avLst/>
          </a:prstGeom>
          <a:solidFill>
            <a:srgbClr val="2E75B6"/>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75000"/>
                </a:schemeClr>
              </a:solidFill>
            </a:endParaRPr>
          </a:p>
        </p:txBody>
      </p:sp>
      <p:sp>
        <p:nvSpPr>
          <p:cNvPr id="7" name="文本占位符 5"/>
          <p:cNvSpPr txBox="1"/>
          <p:nvPr/>
        </p:nvSpPr>
        <p:spPr>
          <a:xfrm>
            <a:off x="504617" y="2320650"/>
            <a:ext cx="6308436" cy="6489700"/>
          </a:xfrm>
          <a:prstGeom prst="rect">
            <a:avLst/>
          </a:prstGeom>
        </p:spPr>
        <p:txBody>
          <a:bodyPr vert="horz" lIns="91440" tIns="45720" rIns="91440" bIns="45720" rtlCol="0">
            <a:normAutofit/>
          </a:bodyPr>
          <a:lstStyle>
            <a:lvl1pPr marL="406400" indent="-406400" algn="l" defTabSz="1625600" rtl="0" eaLnBrk="1" latinLnBrk="0" hangingPunct="1">
              <a:lnSpc>
                <a:spcPct val="90000"/>
              </a:lnSpc>
              <a:spcBef>
                <a:spcPts val="1780"/>
              </a:spcBef>
              <a:buFont typeface="Arial" panose="020B0604020202020204" pitchFamily="34" charset="0"/>
              <a:buChar char="•"/>
              <a:defRPr sz="28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90000"/>
              </a:lnSpc>
              <a:spcBef>
                <a:spcPts val="89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90000"/>
              </a:lnSpc>
              <a:spcBef>
                <a:spcPts val="890"/>
              </a:spcBef>
              <a:buFont typeface="Arial" panose="020B0604020202020204" pitchFamily="34" charset="0"/>
              <a:buChar char="•"/>
              <a:defRPr sz="24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90000"/>
              </a:lnSpc>
              <a:spcBef>
                <a:spcPts val="89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a:lnSpc>
                <a:spcPct val="150000"/>
              </a:lnSpc>
            </a:pPr>
            <a:r>
              <a:rPr lang="en-US" altLang="zh-CN" sz="2000" dirty="0">
                <a:solidFill>
                  <a:schemeClr val="accent1">
                    <a:lumMod val="75000"/>
                  </a:schemeClr>
                </a:solidFill>
              </a:rPr>
              <a:t>01 ---------------------------</a:t>
            </a:r>
            <a:r>
              <a:rPr lang="zh-CN" altLang="en-US" sz="2000" dirty="0">
                <a:solidFill>
                  <a:schemeClr val="accent1">
                    <a:lumMod val="75000"/>
                  </a:schemeClr>
                </a:solidFill>
              </a:rPr>
              <a:t>规划总则</a:t>
            </a:r>
            <a:endParaRPr lang="en-US" altLang="zh-CN" sz="2000" dirty="0">
              <a:solidFill>
                <a:schemeClr val="accent1">
                  <a:lumMod val="75000"/>
                </a:schemeClr>
              </a:solidFill>
            </a:endParaRPr>
          </a:p>
          <a:p>
            <a:pPr>
              <a:lnSpc>
                <a:spcPct val="150000"/>
              </a:lnSpc>
            </a:pPr>
            <a:r>
              <a:rPr lang="en-US" altLang="zh-CN" sz="2000" dirty="0">
                <a:solidFill>
                  <a:schemeClr val="accent1">
                    <a:lumMod val="75000"/>
                  </a:schemeClr>
                </a:solidFill>
              </a:rPr>
              <a:t>02 -------------------------</a:t>
            </a:r>
            <a:r>
              <a:rPr lang="zh-CN" altLang="en-US" sz="2000" dirty="0">
                <a:solidFill>
                  <a:schemeClr val="accent1">
                    <a:lumMod val="75000"/>
                  </a:schemeClr>
                </a:solidFill>
              </a:rPr>
              <a:t>目标与策略</a:t>
            </a:r>
            <a:endParaRPr lang="en-US" altLang="zh-CN" sz="2000" dirty="0">
              <a:solidFill>
                <a:schemeClr val="accent1">
                  <a:lumMod val="75000"/>
                </a:schemeClr>
              </a:solidFill>
            </a:endParaRPr>
          </a:p>
          <a:p>
            <a:pPr>
              <a:lnSpc>
                <a:spcPct val="150000"/>
              </a:lnSpc>
            </a:pPr>
            <a:r>
              <a:rPr lang="en-US" altLang="zh-CN" sz="2000" dirty="0">
                <a:solidFill>
                  <a:schemeClr val="accent1">
                    <a:lumMod val="75000"/>
                  </a:schemeClr>
                </a:solidFill>
                <a:sym typeface="+mn-ea"/>
              </a:rPr>
              <a:t>03 ---------</a:t>
            </a:r>
            <a:r>
              <a:rPr lang="zh-CN" altLang="en-US" sz="2000" dirty="0">
                <a:solidFill>
                  <a:schemeClr val="accent1">
                    <a:lumMod val="75000"/>
                  </a:schemeClr>
                </a:solidFill>
                <a:sym typeface="+mn-ea"/>
              </a:rPr>
              <a:t>国土空间开发保护总体格局</a:t>
            </a:r>
            <a:endParaRPr lang="zh-CN" altLang="en-US" sz="2000" dirty="0">
              <a:solidFill>
                <a:schemeClr val="accent1">
                  <a:lumMod val="75000"/>
                </a:schemeClr>
              </a:solidFill>
              <a:sym typeface="+mn-ea"/>
            </a:endParaRPr>
          </a:p>
          <a:p>
            <a:pPr>
              <a:lnSpc>
                <a:spcPct val="150000"/>
              </a:lnSpc>
            </a:pPr>
            <a:r>
              <a:rPr lang="en-US" altLang="zh-CN" sz="2000" dirty="0">
                <a:solidFill>
                  <a:schemeClr val="accent1">
                    <a:lumMod val="75000"/>
                  </a:schemeClr>
                </a:solidFill>
                <a:sym typeface="+mn-ea"/>
              </a:rPr>
              <a:t>04 ---------------------------</a:t>
            </a:r>
            <a:r>
              <a:rPr lang="zh-CN" altLang="en-US" sz="2000" dirty="0">
                <a:solidFill>
                  <a:schemeClr val="accent1">
                    <a:lumMod val="75000"/>
                  </a:schemeClr>
                </a:solidFill>
                <a:sym typeface="+mn-ea"/>
              </a:rPr>
              <a:t>村庄布局</a:t>
            </a:r>
            <a:endParaRPr lang="en-US" altLang="zh-CN" sz="2000" dirty="0">
              <a:solidFill>
                <a:schemeClr val="accent1">
                  <a:lumMod val="75000"/>
                </a:schemeClr>
              </a:solidFill>
            </a:endParaRPr>
          </a:p>
          <a:p>
            <a:pPr>
              <a:lnSpc>
                <a:spcPct val="150000"/>
              </a:lnSpc>
            </a:pPr>
            <a:r>
              <a:rPr lang="en-US" altLang="zh-CN" sz="2000" dirty="0">
                <a:solidFill>
                  <a:schemeClr val="accent1">
                    <a:lumMod val="75000"/>
                  </a:schemeClr>
                </a:solidFill>
                <a:sym typeface="+mn-ea"/>
              </a:rPr>
              <a:t>05 ------</a:t>
            </a:r>
            <a:r>
              <a:rPr lang="en-US" sz="2000" dirty="0">
                <a:solidFill>
                  <a:schemeClr val="accent1">
                    <a:lumMod val="75000"/>
                  </a:schemeClr>
                </a:solidFill>
                <a:sym typeface="+mn-ea"/>
              </a:rPr>
              <a:t>-----</a:t>
            </a:r>
            <a:r>
              <a:rPr lang="zh-CN" altLang="en-US" sz="2000" dirty="0">
                <a:solidFill>
                  <a:schemeClr val="accent1">
                    <a:lumMod val="75000"/>
                  </a:schemeClr>
                </a:solidFill>
                <a:sym typeface="+mn-ea"/>
              </a:rPr>
              <a:t>生态修复与国土综合整治</a:t>
            </a:r>
            <a:endParaRPr lang="en-US" altLang="zh-CN" sz="2000" dirty="0">
              <a:solidFill>
                <a:schemeClr val="accent1">
                  <a:lumMod val="75000"/>
                </a:schemeClr>
              </a:solidFill>
            </a:endParaRPr>
          </a:p>
          <a:p>
            <a:pPr>
              <a:lnSpc>
                <a:spcPct val="150000"/>
              </a:lnSpc>
            </a:pPr>
            <a:r>
              <a:rPr lang="en-US" altLang="zh-CN" sz="2000" dirty="0">
                <a:solidFill>
                  <a:schemeClr val="accent1">
                    <a:lumMod val="75000"/>
                  </a:schemeClr>
                </a:solidFill>
                <a:sym typeface="+mn-ea"/>
              </a:rPr>
              <a:t>06 ------------------</a:t>
            </a:r>
            <a:r>
              <a:rPr lang="zh-CN" altLang="en-US" sz="2000" dirty="0">
                <a:solidFill>
                  <a:schemeClr val="accent1">
                    <a:lumMod val="75000"/>
                  </a:schemeClr>
                </a:solidFill>
                <a:sym typeface="+mn-ea"/>
              </a:rPr>
              <a:t>国土空间支撑体系</a:t>
            </a:r>
            <a:endParaRPr lang="en-US" altLang="zh-CN" sz="2000" dirty="0">
              <a:solidFill>
                <a:schemeClr val="accent1">
                  <a:lumMod val="75000"/>
                </a:schemeClr>
              </a:solidFill>
            </a:endParaRPr>
          </a:p>
          <a:p>
            <a:pPr>
              <a:lnSpc>
                <a:spcPct val="150000"/>
              </a:lnSpc>
            </a:pPr>
            <a:r>
              <a:rPr lang="en-US" altLang="zh-CN" sz="2000" dirty="0">
                <a:solidFill>
                  <a:schemeClr val="accent1">
                    <a:lumMod val="75000"/>
                  </a:schemeClr>
                </a:solidFill>
                <a:sym typeface="+mn-ea"/>
              </a:rPr>
              <a:t>07 -------</a:t>
            </a:r>
            <a:r>
              <a:rPr lang="zh-CN" altLang="en-US" sz="2000" dirty="0">
                <a:solidFill>
                  <a:schemeClr val="accent1">
                    <a:lumMod val="75000"/>
                  </a:schemeClr>
                </a:solidFill>
                <a:sym typeface="+mn-ea"/>
              </a:rPr>
              <a:t>历史文化保护与特色风貌塑造</a:t>
            </a:r>
            <a:endParaRPr lang="zh-CN" altLang="en-US" sz="2000" dirty="0">
              <a:solidFill>
                <a:schemeClr val="accent1">
                  <a:lumMod val="75000"/>
                </a:schemeClr>
              </a:solidFill>
              <a:sym typeface="+mn-ea"/>
            </a:endParaRPr>
          </a:p>
          <a:p>
            <a:pPr>
              <a:lnSpc>
                <a:spcPct val="150000"/>
              </a:lnSpc>
            </a:pPr>
            <a:r>
              <a:rPr lang="en-US" altLang="zh-CN" sz="2000" dirty="0">
                <a:solidFill>
                  <a:schemeClr val="accent1">
                    <a:lumMod val="75000"/>
                  </a:schemeClr>
                </a:solidFill>
              </a:rPr>
              <a:t>08 ---------------------</a:t>
            </a:r>
            <a:r>
              <a:rPr lang="zh-CN" altLang="en-US" sz="2000" dirty="0">
                <a:solidFill>
                  <a:schemeClr val="accent1">
                    <a:lumMod val="75000"/>
                  </a:schemeClr>
                </a:solidFill>
              </a:rPr>
              <a:t>镇政府驻地规划</a:t>
            </a:r>
            <a:endParaRPr lang="zh-CN" altLang="en-US" sz="2000" dirty="0">
              <a:solidFill>
                <a:schemeClr val="accent1">
                  <a:lumMod val="75000"/>
                </a:schemeClr>
              </a:solidFill>
            </a:endParaRPr>
          </a:p>
          <a:p>
            <a:pPr>
              <a:lnSpc>
                <a:spcPct val="150000"/>
              </a:lnSpc>
            </a:pPr>
            <a:r>
              <a:rPr lang="en-US" altLang="zh-CN" sz="2000" dirty="0">
                <a:solidFill>
                  <a:schemeClr val="accent1">
                    <a:lumMod val="75000"/>
                  </a:schemeClr>
                </a:solidFill>
              </a:rPr>
              <a:t>09 ---------------------</a:t>
            </a:r>
            <a:r>
              <a:rPr lang="zh-CN" altLang="en-US" sz="2000" dirty="0">
                <a:solidFill>
                  <a:schemeClr val="accent1">
                    <a:lumMod val="75000"/>
                  </a:schemeClr>
                </a:solidFill>
              </a:rPr>
              <a:t>规划传导与保障</a:t>
            </a:r>
            <a:endParaRPr lang="zh-CN" altLang="en-US" sz="2000" dirty="0">
              <a:solidFill>
                <a:schemeClr val="accent1">
                  <a:lumMod val="75000"/>
                </a:schemeClr>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6858000" cy="9906000"/>
          </a:xfrm>
          <a:prstGeom prst="rect">
            <a:avLst/>
          </a:prstGeom>
          <a:solidFill>
            <a:schemeClr val="accent5">
              <a:lumMod val="7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192" y="4829182"/>
            <a:ext cx="6870192" cy="5076818"/>
          </a:xfrm>
          <a:prstGeom prst="rect">
            <a:avLst/>
          </a:prstGeom>
        </p:spPr>
      </p:pic>
      <p:sp>
        <p:nvSpPr>
          <p:cNvPr id="3" name="矩形 2"/>
          <p:cNvSpPr/>
          <p:nvPr/>
        </p:nvSpPr>
        <p:spPr>
          <a:xfrm>
            <a:off x="-12192" y="1657096"/>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题 12"/>
          <p:cNvSpPr>
            <a:spLocks noGrp="1"/>
          </p:cNvSpPr>
          <p:nvPr>
            <p:ph type="title"/>
          </p:nvPr>
        </p:nvSpPr>
        <p:spPr>
          <a:xfrm>
            <a:off x="472440" y="1657350"/>
            <a:ext cx="2784475" cy="1228725"/>
          </a:xfrm>
        </p:spPr>
        <p:txBody>
          <a:bodyPr/>
          <a:lstStyle/>
          <a:p>
            <a:pPr marL="0" indent="0" fontAlgn="auto">
              <a:lnSpc>
                <a:spcPct val="100000"/>
              </a:lnSpc>
            </a:pPr>
            <a:r>
              <a:rPr lang="en-US" altLang="zh-CN" dirty="0">
                <a:solidFill>
                  <a:schemeClr val="bg1"/>
                </a:solidFill>
              </a:rPr>
              <a:t>01</a:t>
            </a:r>
            <a:endParaRPr lang="zh-CN" altLang="en-US" dirty="0">
              <a:solidFill>
                <a:schemeClr val="bg1"/>
              </a:solidFill>
            </a:endParaRPr>
          </a:p>
        </p:txBody>
      </p:sp>
      <p:sp>
        <p:nvSpPr>
          <p:cNvPr id="19" name="内容占位符 18"/>
          <p:cNvSpPr>
            <a:spLocks noGrp="1"/>
          </p:cNvSpPr>
          <p:nvPr>
            <p:ph idx="1"/>
          </p:nvPr>
        </p:nvSpPr>
        <p:spPr>
          <a:xfrm>
            <a:off x="3453586" y="1657649"/>
            <a:ext cx="2497437" cy="1229196"/>
          </a:xfrm>
        </p:spPr>
        <p:txBody>
          <a:bodyPr>
            <a:noAutofit/>
          </a:bodyPr>
          <a:lstStyle/>
          <a:p>
            <a:pPr>
              <a:lnSpc>
                <a:spcPts val="1600"/>
              </a:lnSpc>
            </a:pPr>
            <a:r>
              <a:rPr lang="en-US" altLang="zh-CN" sz="1600" dirty="0">
                <a:solidFill>
                  <a:schemeClr val="bg1"/>
                </a:solidFill>
              </a:rPr>
              <a:t>1.1 </a:t>
            </a:r>
            <a:r>
              <a:rPr lang="zh-CN" altLang="en-US" sz="1600" dirty="0">
                <a:solidFill>
                  <a:schemeClr val="bg1"/>
                </a:solidFill>
              </a:rPr>
              <a:t>指导思想</a:t>
            </a:r>
            <a:endParaRPr lang="en-US" altLang="zh-CN" sz="1600" dirty="0">
              <a:solidFill>
                <a:schemeClr val="bg1"/>
              </a:solidFill>
            </a:endParaRPr>
          </a:p>
          <a:p>
            <a:pPr>
              <a:lnSpc>
                <a:spcPts val="1600"/>
              </a:lnSpc>
            </a:pPr>
            <a:r>
              <a:rPr lang="en-US" altLang="zh-CN" sz="1600" dirty="0">
                <a:solidFill>
                  <a:schemeClr val="bg1"/>
                </a:solidFill>
              </a:rPr>
              <a:t>1.2 </a:t>
            </a:r>
            <a:r>
              <a:rPr lang="zh-CN" altLang="en-US" sz="1600" dirty="0">
                <a:solidFill>
                  <a:schemeClr val="bg1"/>
                </a:solidFill>
              </a:rPr>
              <a:t>规划原则</a:t>
            </a:r>
            <a:endParaRPr lang="en-US" altLang="zh-CN" sz="1600" dirty="0">
              <a:solidFill>
                <a:schemeClr val="bg1"/>
              </a:solidFill>
            </a:endParaRPr>
          </a:p>
          <a:p>
            <a:pPr>
              <a:lnSpc>
                <a:spcPts val="1600"/>
              </a:lnSpc>
            </a:pPr>
            <a:r>
              <a:rPr lang="en-US" altLang="zh-CN" sz="1600" dirty="0">
                <a:solidFill>
                  <a:schemeClr val="bg1"/>
                </a:solidFill>
              </a:rPr>
              <a:t>1.3 </a:t>
            </a:r>
            <a:r>
              <a:rPr lang="zh-CN" altLang="en-US" sz="1600" dirty="0">
                <a:solidFill>
                  <a:schemeClr val="bg1"/>
                </a:solidFill>
              </a:rPr>
              <a:t>规划范围与期限</a:t>
            </a:r>
            <a:endParaRPr lang="en-US" altLang="zh-CN" sz="1600" dirty="0">
              <a:solidFill>
                <a:schemeClr val="bg1"/>
              </a:solidFill>
            </a:endParaRPr>
          </a:p>
        </p:txBody>
      </p:sp>
      <p:sp>
        <p:nvSpPr>
          <p:cNvPr id="17" name="文本占位符 16"/>
          <p:cNvSpPr>
            <a:spLocks noGrp="1"/>
          </p:cNvSpPr>
          <p:nvPr>
            <p:ph type="body" sz="half" idx="2"/>
          </p:nvPr>
        </p:nvSpPr>
        <p:spPr>
          <a:xfrm>
            <a:off x="594906" y="3032568"/>
            <a:ext cx="1746593" cy="560540"/>
          </a:xfrm>
        </p:spPr>
        <p:txBody>
          <a:bodyPr/>
          <a:lstStyle/>
          <a:p>
            <a:r>
              <a:rPr lang="zh-CN" altLang="en-US" dirty="0">
                <a:solidFill>
                  <a:schemeClr val="accent5">
                    <a:lumMod val="50000"/>
                  </a:schemeClr>
                </a:solidFill>
              </a:rPr>
              <a:t>规划总则</a:t>
            </a:r>
            <a:endParaRPr lang="zh-CN" altLang="en-US" dirty="0">
              <a:solidFill>
                <a:schemeClr val="accent5">
                  <a:lumMod val="50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1487" y="735318"/>
            <a:ext cx="5915025" cy="975720"/>
          </a:xfrm>
        </p:spPr>
        <p:txBody>
          <a:bodyPr/>
          <a:lstStyle/>
          <a:p>
            <a:r>
              <a:rPr lang="en-US" altLang="zh-CN" dirty="0">
                <a:solidFill>
                  <a:srgbClr val="2F5597"/>
                </a:solidFill>
              </a:rPr>
              <a:t>1.1 </a:t>
            </a:r>
            <a:r>
              <a:rPr lang="zh-CN" altLang="en-US" dirty="0">
                <a:solidFill>
                  <a:srgbClr val="2F5597"/>
                </a:solidFill>
              </a:rPr>
              <a:t>指导思想</a:t>
            </a:r>
            <a:endParaRPr lang="zh-CN" altLang="en-US" dirty="0">
              <a:solidFill>
                <a:srgbClr val="2F5597"/>
              </a:solidFill>
            </a:endParaRPr>
          </a:p>
        </p:txBody>
      </p:sp>
      <p:sp>
        <p:nvSpPr>
          <p:cNvPr id="3" name="内容占位符 2"/>
          <p:cNvSpPr>
            <a:spLocks noGrp="1"/>
          </p:cNvSpPr>
          <p:nvPr>
            <p:ph idx="1"/>
          </p:nvPr>
        </p:nvSpPr>
        <p:spPr>
          <a:xfrm>
            <a:off x="471805" y="1853566"/>
            <a:ext cx="5915025" cy="3370252"/>
          </a:xfrm>
          <a:prstGeom prst="roundRect">
            <a:avLst>
              <a:gd name="adj" fmla="val 8952"/>
            </a:avLst>
          </a:prstGeom>
          <a:solidFill>
            <a:srgbClr val="DAE3F3">
              <a:alpha val="40000"/>
            </a:srgbClr>
          </a:solidFill>
          <a:ln>
            <a:noFill/>
            <a:prstDash val="dash"/>
          </a:ln>
        </p:spPr>
        <p:txBody>
          <a:bodyPr>
            <a:noAutofit/>
          </a:bodyPr>
          <a:lstStyle/>
          <a:p>
            <a:pPr marL="0" indent="0">
              <a:lnSpc>
                <a:spcPct val="150000"/>
              </a:lnSpc>
              <a:buNone/>
            </a:pPr>
            <a:r>
              <a:rPr lang="zh-CN" altLang="en-US" sz="1600" b="0" dirty="0">
                <a:solidFill>
                  <a:srgbClr val="2F5597"/>
                </a:solidFill>
              </a:rPr>
              <a:t>       坚持以习近平新时代中国特色社会主义思想为指导，深入贯彻落实党的二十大精神，全面落实习近平总书记对安徽作出的系列重要讲话指示批示，曹老集镇统筹划定落实耕地和永久基本农田、生态保护红线、城镇开发边界</a:t>
            </a:r>
            <a:r>
              <a:rPr lang="zh-CN" altLang="en-US" sz="1800" dirty="0">
                <a:solidFill>
                  <a:srgbClr val="2F5597"/>
                </a:solidFill>
              </a:rPr>
              <a:t>三条控制线</a:t>
            </a:r>
            <a:r>
              <a:rPr lang="zh-CN" altLang="en-US" sz="1600" b="0" dirty="0">
                <a:solidFill>
                  <a:srgbClr val="2F5597"/>
                </a:solidFill>
              </a:rPr>
              <a:t>，围绕</a:t>
            </a:r>
            <a:r>
              <a:rPr lang="zh-CN" altLang="en-US" sz="1800" dirty="0">
                <a:solidFill>
                  <a:srgbClr val="2F5597"/>
                </a:solidFill>
              </a:rPr>
              <a:t>“商贸兴镇、工业强镇、三产富镇”</a:t>
            </a:r>
            <a:r>
              <a:rPr lang="zh-CN" altLang="en-US" sz="1600" b="0" dirty="0">
                <a:solidFill>
                  <a:srgbClr val="2F5597"/>
                </a:solidFill>
              </a:rPr>
              <a:t>的发展战略，优化国土空间</a:t>
            </a:r>
            <a:r>
              <a:rPr lang="zh-CN" altLang="en-US" sz="1800" dirty="0">
                <a:solidFill>
                  <a:srgbClr val="2F5597"/>
                </a:solidFill>
              </a:rPr>
              <a:t>总体格局</a:t>
            </a:r>
            <a:r>
              <a:rPr lang="zh-CN" altLang="en-US" sz="1600" b="0" dirty="0">
                <a:solidFill>
                  <a:srgbClr val="2F5597"/>
                </a:solidFill>
              </a:rPr>
              <a:t>，实施资源</a:t>
            </a:r>
            <a:r>
              <a:rPr lang="zh-CN" altLang="en-US" sz="1800" dirty="0">
                <a:solidFill>
                  <a:srgbClr val="2F5597"/>
                </a:solidFill>
              </a:rPr>
              <a:t>整体保护和高效集约利用</a:t>
            </a:r>
            <a:r>
              <a:rPr lang="zh-CN" altLang="en-US" sz="1600" b="0" dirty="0">
                <a:solidFill>
                  <a:srgbClr val="2F5597"/>
                </a:solidFill>
              </a:rPr>
              <a:t>，推进</a:t>
            </a:r>
            <a:r>
              <a:rPr lang="zh-CN" altLang="en-US" sz="1800" dirty="0">
                <a:solidFill>
                  <a:srgbClr val="2F5597"/>
                </a:solidFill>
              </a:rPr>
              <a:t>全域综合整治和生态修复</a:t>
            </a:r>
            <a:r>
              <a:rPr lang="zh-CN" altLang="en-US" sz="1600" b="0" dirty="0">
                <a:solidFill>
                  <a:srgbClr val="2F5597"/>
                </a:solidFill>
              </a:rPr>
              <a:t>，加强全域城乡公共服务设施和公用设施的</a:t>
            </a:r>
            <a:r>
              <a:rPr lang="zh-CN" altLang="en-US" sz="1800" dirty="0">
                <a:solidFill>
                  <a:srgbClr val="2F5597"/>
                </a:solidFill>
              </a:rPr>
              <a:t>优质均衡布局</a:t>
            </a:r>
            <a:r>
              <a:rPr lang="zh-CN" altLang="en-US" sz="1600" b="0" dirty="0">
                <a:solidFill>
                  <a:srgbClr val="2F5597"/>
                </a:solidFill>
              </a:rPr>
              <a:t>，全力创造</a:t>
            </a:r>
            <a:r>
              <a:rPr lang="zh-CN" altLang="en-US" sz="1800" dirty="0">
                <a:solidFill>
                  <a:srgbClr val="2F5597"/>
                </a:solidFill>
              </a:rPr>
              <a:t>高品质生活</a:t>
            </a:r>
            <a:r>
              <a:rPr lang="zh-CN" altLang="en-US" sz="1600" b="0" dirty="0">
                <a:solidFill>
                  <a:srgbClr val="2F5597"/>
                </a:solidFill>
              </a:rPr>
              <a:t>。</a:t>
            </a:r>
            <a:endParaRPr lang="zh-CN" altLang="en-US" sz="1600" b="0" dirty="0">
              <a:solidFill>
                <a:srgbClr val="2F5597"/>
              </a:solidFill>
            </a:endParaRPr>
          </a:p>
        </p:txBody>
      </p:sp>
      <p:sp>
        <p:nvSpPr>
          <p:cNvPr id="7" name="燕尾形 6"/>
          <p:cNvSpPr/>
          <p:nvPr/>
        </p:nvSpPr>
        <p:spPr>
          <a:xfrm rot="10800000">
            <a:off x="5913120" y="241078"/>
            <a:ext cx="1176528" cy="576419"/>
          </a:xfrm>
          <a:prstGeom prst="chevron">
            <a:avLst>
              <a:gd name="adj" fmla="val 2951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灯片编号占位符 14"/>
          <p:cNvSpPr>
            <a:spLocks noGrp="1"/>
          </p:cNvSpPr>
          <p:nvPr>
            <p:ph type="sldNum" sz="quarter" idx="12"/>
          </p:nvPr>
        </p:nvSpPr>
        <p:spPr>
          <a:xfrm>
            <a:off x="5037567" y="273781"/>
            <a:ext cx="1543050" cy="527403"/>
          </a:xfrm>
        </p:spPr>
        <p:txBody>
          <a:bodyPr/>
          <a:lstStyle/>
          <a:p>
            <a:fld id="{8886FA7B-F871-4E12-A366-D771B5170A55}" type="slidenum">
              <a:rPr lang="zh-CN" altLang="en-US" smtClean="0"/>
            </a:fld>
            <a:endParaRPr lang="zh-CN" altLang="en-US" dirty="0"/>
          </a:p>
        </p:txBody>
      </p:sp>
      <p:sp>
        <p:nvSpPr>
          <p:cNvPr id="12" name="标题 1"/>
          <p:cNvSpPr txBox="1"/>
          <p:nvPr/>
        </p:nvSpPr>
        <p:spPr>
          <a:xfrm>
            <a:off x="471485" y="5339642"/>
            <a:ext cx="5915025" cy="975720"/>
          </a:xfrm>
          <a:prstGeom prst="rect">
            <a:avLst/>
          </a:prstGeom>
        </p:spPr>
        <p:txBody>
          <a:bodyPr vert="horz" lIns="91440" tIns="45720" rIns="91440" bIns="45720" rtlCol="0" anchor="ctr">
            <a:noAutofit/>
          </a:bodyPr>
          <a:lstStyle>
            <a:lvl1pPr algn="l" defTabSz="1625600" rtl="0" eaLnBrk="1" latinLnBrk="0" hangingPunct="1">
              <a:lnSpc>
                <a:spcPct val="90000"/>
              </a:lnSpc>
              <a:spcBef>
                <a:spcPct val="0"/>
              </a:spcBef>
              <a:buNone/>
              <a:defRPr sz="2800" b="1" kern="1200">
                <a:solidFill>
                  <a:schemeClr val="accent1">
                    <a:lumMod val="50000"/>
                  </a:schemeClr>
                </a:solidFill>
                <a:latin typeface="微软雅黑" panose="020B0503020204020204" pitchFamily="34" charset="-122"/>
                <a:ea typeface="微软雅黑" panose="020B0503020204020204" pitchFamily="34" charset="-122"/>
                <a:cs typeface="+mj-cs"/>
              </a:defRPr>
            </a:lvl1pPr>
          </a:lstStyle>
          <a:p>
            <a:r>
              <a:rPr lang="en-US" altLang="zh-CN" dirty="0">
                <a:solidFill>
                  <a:srgbClr val="2F5597"/>
                </a:solidFill>
              </a:rPr>
              <a:t>1.2 </a:t>
            </a:r>
            <a:r>
              <a:rPr lang="zh-CN" altLang="en-US" dirty="0">
                <a:solidFill>
                  <a:srgbClr val="2F5597"/>
                </a:solidFill>
              </a:rPr>
              <a:t>规划原则</a:t>
            </a:r>
            <a:endParaRPr lang="zh-CN" altLang="en-US" dirty="0">
              <a:solidFill>
                <a:srgbClr val="2F5597"/>
              </a:solidFill>
            </a:endParaRPr>
          </a:p>
        </p:txBody>
      </p:sp>
      <p:sp>
        <p:nvSpPr>
          <p:cNvPr id="17" name="矩形 16"/>
          <p:cNvSpPr/>
          <p:nvPr/>
        </p:nvSpPr>
        <p:spPr>
          <a:xfrm>
            <a:off x="471486" y="6413608"/>
            <a:ext cx="5915025" cy="547580"/>
          </a:xfrm>
          <a:prstGeom prst="rect">
            <a:avLst/>
          </a:prstGeom>
          <a:solidFill>
            <a:schemeClr val="accent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l"/>
            </a:pPr>
            <a:r>
              <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坚守底线思维，优化国土空间格局</a:t>
            </a:r>
            <a:endParaRPr lang="zh-CN" altLang="zh-CN"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18" name="矩形 17"/>
          <p:cNvSpPr/>
          <p:nvPr/>
        </p:nvSpPr>
        <p:spPr>
          <a:xfrm>
            <a:off x="471485" y="7116495"/>
            <a:ext cx="5915025" cy="547580"/>
          </a:xfrm>
          <a:prstGeom prst="rect">
            <a:avLst/>
          </a:prstGeom>
          <a:solidFill>
            <a:schemeClr val="accent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charset="0"/>
              <a:buChar char="l"/>
            </a:pPr>
            <a:r>
              <a:rPr lang="zh-CN" altLang="en-US" b="1">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落实国家战略和区域责任，提高规划编制工作站位</a:t>
            </a:r>
            <a:endPar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19" name="矩形 18"/>
          <p:cNvSpPr/>
          <p:nvPr/>
        </p:nvSpPr>
        <p:spPr>
          <a:xfrm>
            <a:off x="471485" y="7870221"/>
            <a:ext cx="5915025" cy="547580"/>
          </a:xfrm>
          <a:prstGeom prst="rect">
            <a:avLst/>
          </a:prstGeom>
          <a:solidFill>
            <a:schemeClr val="accent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charset="0"/>
              <a:buChar char="l"/>
            </a:pPr>
            <a:r>
              <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采取问题导向、目标导向和结果导向相结合</a:t>
            </a:r>
            <a:endPar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20" name="矩形 19"/>
          <p:cNvSpPr/>
          <p:nvPr/>
        </p:nvSpPr>
        <p:spPr>
          <a:xfrm>
            <a:off x="471485" y="8611681"/>
            <a:ext cx="5915025" cy="547580"/>
          </a:xfrm>
          <a:prstGeom prst="rect">
            <a:avLst/>
          </a:prstGeom>
          <a:solidFill>
            <a:schemeClr val="accent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Wingdings" panose="05000000000000000000" charset="0"/>
              <a:buChar char="l"/>
            </a:pPr>
            <a:r>
              <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rPr>
              <a:t>近远结合，统筹整体和局部，兼顾战略性和实施性</a:t>
            </a:r>
            <a:endParaRPr lang="zh-CN" altLang="en-US" b="1" dirty="0">
              <a:solidFill>
                <a:schemeClr val="bg1"/>
              </a:solidFill>
              <a:latin typeface="微软雅黑" panose="020B0503020204020204" pitchFamily="34" charset="-122"/>
              <a:ea typeface="微软雅黑" panose="020B0503020204020204" pitchFamily="34" charset="-122"/>
              <a:cs typeface="等线 Light" panose="02010600030101010101" pitchFamily="2" charset="-122"/>
            </a:endParaRPr>
          </a:p>
        </p:txBody>
      </p:sp>
      <p:sp>
        <p:nvSpPr>
          <p:cNvPr id="15" name="文本框 14"/>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F559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71487" y="753098"/>
            <a:ext cx="5915025" cy="975720"/>
          </a:xfrm>
        </p:spPr>
        <p:txBody>
          <a:bodyPr/>
          <a:lstStyle/>
          <a:p>
            <a:r>
              <a:rPr lang="en-US" altLang="zh-CN" dirty="0">
                <a:solidFill>
                  <a:srgbClr val="2F5597"/>
                </a:solidFill>
              </a:rPr>
              <a:t>1.3 </a:t>
            </a:r>
            <a:r>
              <a:rPr lang="zh-CN" altLang="en-US" dirty="0">
                <a:solidFill>
                  <a:srgbClr val="2F5597"/>
                </a:solidFill>
              </a:rPr>
              <a:t>规划范围与期限</a:t>
            </a:r>
            <a:endParaRPr lang="zh-CN" altLang="en-US" dirty="0">
              <a:solidFill>
                <a:srgbClr val="2F5597"/>
              </a:solidFill>
            </a:endParaRPr>
          </a:p>
        </p:txBody>
      </p:sp>
      <p:sp>
        <p:nvSpPr>
          <p:cNvPr id="3" name="内容占位符 2"/>
          <p:cNvSpPr>
            <a:spLocks noGrp="1"/>
          </p:cNvSpPr>
          <p:nvPr>
            <p:ph idx="1"/>
          </p:nvPr>
        </p:nvSpPr>
        <p:spPr>
          <a:xfrm>
            <a:off x="471805" y="1564640"/>
            <a:ext cx="5915025" cy="2967603"/>
          </a:xfrm>
        </p:spPr>
        <p:txBody>
          <a:bodyPr>
            <a:normAutofit/>
          </a:bodyPr>
          <a:lstStyle/>
          <a:p>
            <a:pPr marL="0" indent="0" fontAlgn="auto">
              <a:lnSpc>
                <a:spcPct val="150000"/>
              </a:lnSpc>
              <a:spcBef>
                <a:spcPts val="300"/>
              </a:spcBef>
              <a:buNone/>
            </a:pPr>
            <a:r>
              <a:rPr lang="zh-CN" altLang="en-US" sz="1600" dirty="0">
                <a:solidFill>
                  <a:srgbClr val="2F5597"/>
                </a:solidFill>
                <a:sym typeface="+mn-ea"/>
              </a:rPr>
              <a:t>规划范围：</a:t>
            </a:r>
            <a:r>
              <a:rPr sz="1200" b="0" dirty="0" err="1">
                <a:solidFill>
                  <a:srgbClr val="2F5597"/>
                </a:solidFill>
              </a:rPr>
              <a:t>包括</a:t>
            </a:r>
            <a:r>
              <a:rPr lang="zh-CN" altLang="en-US" sz="1400" dirty="0">
                <a:solidFill>
                  <a:srgbClr val="2F5597"/>
                </a:solidFill>
              </a:rPr>
              <a:t>镇域</a:t>
            </a:r>
            <a:r>
              <a:rPr sz="1200" b="0" dirty="0">
                <a:solidFill>
                  <a:srgbClr val="2F5597"/>
                </a:solidFill>
              </a:rPr>
              <a:t>和</a:t>
            </a:r>
            <a:r>
              <a:rPr lang="zh-CN" altLang="en-US" sz="1400" dirty="0">
                <a:solidFill>
                  <a:srgbClr val="2F5597"/>
                </a:solidFill>
              </a:rPr>
              <a:t>镇政府驻地</a:t>
            </a:r>
            <a:r>
              <a:rPr sz="1200" b="0" dirty="0" err="1">
                <a:solidFill>
                  <a:srgbClr val="2F5597"/>
                </a:solidFill>
              </a:rPr>
              <a:t>两个层次</a:t>
            </a:r>
            <a:r>
              <a:rPr lang="zh-CN" sz="1200" b="0" dirty="0" err="1">
                <a:solidFill>
                  <a:srgbClr val="2F5597"/>
                </a:solidFill>
              </a:rPr>
              <a:t>。</a:t>
            </a:r>
            <a:endParaRPr sz="1200" b="0" dirty="0">
              <a:solidFill>
                <a:srgbClr val="2F5597"/>
              </a:solidFill>
            </a:endParaRPr>
          </a:p>
          <a:p>
            <a:pPr marL="0" indent="0" fontAlgn="auto">
              <a:lnSpc>
                <a:spcPct val="150000"/>
              </a:lnSpc>
              <a:spcBef>
                <a:spcPts val="300"/>
              </a:spcBef>
              <a:buNone/>
            </a:pPr>
            <a:r>
              <a:rPr lang="zh-CN" altLang="en-US" sz="1400" dirty="0">
                <a:solidFill>
                  <a:srgbClr val="2F5597"/>
                </a:solidFill>
              </a:rPr>
              <a:t>镇域</a:t>
            </a:r>
            <a:r>
              <a:rPr lang="zh-CN" sz="1200" b="0" dirty="0">
                <a:solidFill>
                  <a:srgbClr val="2F5597"/>
                </a:solidFill>
              </a:rPr>
              <a:t>：</a:t>
            </a:r>
            <a:r>
              <a:rPr lang="zh-CN" altLang="en-US" sz="1200" b="0" dirty="0">
                <a:solidFill>
                  <a:srgbClr val="2F5597"/>
                </a:solidFill>
              </a:rPr>
              <a:t>曹老集镇行政区划管辖范围，下辖</a:t>
            </a:r>
            <a:r>
              <a:rPr lang="en-US" altLang="zh-CN" sz="1200" b="0" dirty="0">
                <a:solidFill>
                  <a:srgbClr val="2F5597"/>
                </a:solidFill>
              </a:rPr>
              <a:t>12</a:t>
            </a:r>
            <a:r>
              <a:rPr lang="zh-CN" altLang="en-US" sz="1200" b="0" dirty="0">
                <a:solidFill>
                  <a:srgbClr val="2F5597"/>
                </a:solidFill>
              </a:rPr>
              <a:t>个行政村，</a:t>
            </a:r>
            <a:r>
              <a:rPr lang="en-US" altLang="zh-CN" sz="1200" b="0" dirty="0">
                <a:solidFill>
                  <a:srgbClr val="2F5597"/>
                </a:solidFill>
              </a:rPr>
              <a:t>3</a:t>
            </a:r>
            <a:r>
              <a:rPr lang="zh-CN" altLang="en-US" sz="1200" b="0" dirty="0">
                <a:solidFill>
                  <a:srgbClr val="2F5597"/>
                </a:solidFill>
              </a:rPr>
              <a:t>个居委会，</a:t>
            </a:r>
            <a:r>
              <a:rPr lang="en-US" altLang="zh-CN" sz="1200" b="0" dirty="0">
                <a:solidFill>
                  <a:srgbClr val="2F5597"/>
                </a:solidFill>
              </a:rPr>
              <a:t>1</a:t>
            </a:r>
            <a:r>
              <a:rPr lang="zh-CN" altLang="en-US" sz="1200" b="0" dirty="0">
                <a:solidFill>
                  <a:srgbClr val="2F5597"/>
                </a:solidFill>
              </a:rPr>
              <a:t>个良种示范场，国土面积</a:t>
            </a:r>
            <a:r>
              <a:rPr lang="en-US" altLang="zh-CN" sz="1200" b="0" dirty="0">
                <a:solidFill>
                  <a:srgbClr val="2F5597"/>
                </a:solidFill>
              </a:rPr>
              <a:t>97.33</a:t>
            </a:r>
            <a:r>
              <a:rPr lang="zh-CN" altLang="en-US" sz="1200" b="0" dirty="0">
                <a:solidFill>
                  <a:srgbClr val="2F5597"/>
                </a:solidFill>
              </a:rPr>
              <a:t>平方千米。</a:t>
            </a:r>
            <a:endParaRPr lang="en-US" altLang="zh-CN" sz="1200" b="0" dirty="0">
              <a:solidFill>
                <a:srgbClr val="2F5597"/>
              </a:solidFill>
            </a:endParaRPr>
          </a:p>
          <a:p>
            <a:pPr marL="0" indent="0" fontAlgn="auto">
              <a:lnSpc>
                <a:spcPct val="150000"/>
              </a:lnSpc>
              <a:spcBef>
                <a:spcPts val="300"/>
              </a:spcBef>
              <a:buNone/>
            </a:pPr>
            <a:r>
              <a:rPr lang="zh-CN" altLang="en-US" sz="1400" dirty="0">
                <a:solidFill>
                  <a:srgbClr val="2F5597"/>
                </a:solidFill>
              </a:rPr>
              <a:t>镇政府驻地</a:t>
            </a:r>
            <a:r>
              <a:rPr lang="zh-CN" sz="1200" b="0" dirty="0">
                <a:solidFill>
                  <a:srgbClr val="2F5597"/>
                </a:solidFill>
              </a:rPr>
              <a:t>：</a:t>
            </a:r>
            <a:r>
              <a:rPr lang="zh-CN" altLang="en-US" sz="1200" b="0" dirty="0">
                <a:solidFill>
                  <a:srgbClr val="2F5597"/>
                </a:solidFill>
              </a:rPr>
              <a:t>北起北环路、西至朝阳北路、东至金陈路、南至南环路，国土面积</a:t>
            </a:r>
            <a:r>
              <a:rPr lang="en-US" altLang="zh-CN" sz="1200" b="0" dirty="0">
                <a:solidFill>
                  <a:srgbClr val="2F5597"/>
                </a:solidFill>
              </a:rPr>
              <a:t>327.87</a:t>
            </a:r>
            <a:r>
              <a:rPr lang="zh-CN" altLang="en-US" sz="1200" b="0" dirty="0">
                <a:solidFill>
                  <a:srgbClr val="2F5597"/>
                </a:solidFill>
              </a:rPr>
              <a:t>公顷。</a:t>
            </a:r>
            <a:endParaRPr lang="en-US" altLang="zh-CN" sz="1200" b="0" dirty="0">
              <a:solidFill>
                <a:srgbClr val="2F5597"/>
              </a:solidFill>
            </a:endParaRPr>
          </a:p>
          <a:p>
            <a:pPr marL="0" indent="0" fontAlgn="auto">
              <a:lnSpc>
                <a:spcPct val="150000"/>
              </a:lnSpc>
              <a:spcBef>
                <a:spcPts val="300"/>
              </a:spcBef>
              <a:buNone/>
            </a:pPr>
            <a:r>
              <a:rPr sz="1600" dirty="0" err="1">
                <a:solidFill>
                  <a:srgbClr val="2F5597"/>
                </a:solidFill>
              </a:rPr>
              <a:t>规划期限</a:t>
            </a:r>
            <a:r>
              <a:rPr lang="zh-CN" sz="1600" dirty="0">
                <a:solidFill>
                  <a:srgbClr val="2F5597"/>
                </a:solidFill>
              </a:rPr>
              <a:t>：</a:t>
            </a:r>
            <a:r>
              <a:rPr sz="1200" b="0" dirty="0">
                <a:solidFill>
                  <a:srgbClr val="2F5597"/>
                </a:solidFill>
              </a:rPr>
              <a:t>基期年为20</a:t>
            </a:r>
            <a:r>
              <a:rPr lang="en-US" sz="1200" b="0" dirty="0">
                <a:solidFill>
                  <a:srgbClr val="2F5597"/>
                </a:solidFill>
              </a:rPr>
              <a:t>21</a:t>
            </a:r>
            <a:r>
              <a:rPr sz="1200" b="0" dirty="0">
                <a:solidFill>
                  <a:srgbClr val="2F5597"/>
                </a:solidFill>
              </a:rPr>
              <a:t>年，近期目标年为2025年，远期目标年为2035年，远景展望到2050年</a:t>
            </a:r>
            <a:r>
              <a:rPr lang="zh-CN" sz="1200" b="0" dirty="0">
                <a:solidFill>
                  <a:srgbClr val="2F5597"/>
                </a:solidFill>
              </a:rPr>
              <a:t>。</a:t>
            </a:r>
            <a:endParaRPr lang="zh-CN" sz="1200" b="0" dirty="0">
              <a:solidFill>
                <a:srgbClr val="2F5597"/>
              </a:solidFill>
            </a:endParaRPr>
          </a:p>
        </p:txBody>
      </p:sp>
      <p:sp>
        <p:nvSpPr>
          <p:cNvPr id="7" name="燕尾形 6"/>
          <p:cNvSpPr/>
          <p:nvPr/>
        </p:nvSpPr>
        <p:spPr>
          <a:xfrm rot="10800000">
            <a:off x="5913120" y="241078"/>
            <a:ext cx="1176528" cy="576419"/>
          </a:xfrm>
          <a:prstGeom prst="chevron">
            <a:avLst>
              <a:gd name="adj" fmla="val 2951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灯片编号占位符 14"/>
          <p:cNvSpPr>
            <a:spLocks noGrp="1"/>
          </p:cNvSpPr>
          <p:nvPr>
            <p:ph type="sldNum" sz="quarter" idx="12"/>
          </p:nvPr>
        </p:nvSpPr>
        <p:spPr>
          <a:xfrm>
            <a:off x="5037567" y="273781"/>
            <a:ext cx="1543050" cy="527403"/>
          </a:xfrm>
        </p:spPr>
        <p:txBody>
          <a:bodyPr/>
          <a:lstStyle/>
          <a:p>
            <a:fld id="{8886FA7B-F871-4E12-A366-D771B5170A55}" type="slidenum">
              <a:rPr lang="zh-CN" altLang="en-US" smtClean="0"/>
            </a:fld>
            <a:endParaRPr lang="zh-CN" altLang="en-US" dirty="0"/>
          </a:p>
        </p:txBody>
      </p:sp>
      <p:sp>
        <p:nvSpPr>
          <p:cNvPr id="9" name="文本框 8"/>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F5597"/>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F559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descr="微信图片_20240111235948"/>
          <p:cNvPicPr>
            <a:picLocks noChangeAspect="1"/>
          </p:cNvPicPr>
          <p:nvPr/>
        </p:nvPicPr>
        <p:blipFill>
          <a:blip r:embed="rId2"/>
          <a:srcRect l="1550" r="4019"/>
          <a:stretch>
            <a:fillRect/>
          </a:stretch>
        </p:blipFill>
        <p:spPr>
          <a:xfrm>
            <a:off x="431800" y="4177665"/>
            <a:ext cx="5955030" cy="4967605"/>
          </a:xfrm>
          <a:prstGeom prst="rect">
            <a:avLst/>
          </a:prstGeom>
        </p:spPr>
      </p:pic>
      <p:sp>
        <p:nvSpPr>
          <p:cNvPr id="14" name="内容占位符 2"/>
          <p:cNvSpPr txBox="1"/>
          <p:nvPr>
            <p:custDataLst>
              <p:tags r:id="rId3"/>
            </p:custDataLst>
          </p:nvPr>
        </p:nvSpPr>
        <p:spPr>
          <a:xfrm>
            <a:off x="3875876" y="8824849"/>
            <a:ext cx="2510705" cy="430531"/>
          </a:xfrm>
          <a:prstGeom prst="rect">
            <a:avLst/>
          </a:prstGeom>
        </p:spPr>
        <p:txBody>
          <a:bodyPr vert="horz" lIns="91440" tIns="45720" rIns="91440" bIns="45720" rtlCol="0" anchor="ctr" anchorCtr="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r">
              <a:buFont typeface="Arial" panose="020B0604020202020204" pitchFamily="34" charset="0"/>
              <a:buNone/>
            </a:pPr>
            <a:r>
              <a:rPr lang="zh-CN" altLang="en-US" sz="1400" dirty="0">
                <a:solidFill>
                  <a:srgbClr val="2A6968"/>
                </a:solidFill>
                <a:sym typeface="+mn-ea"/>
              </a:rPr>
              <a:t>规划范围图</a:t>
            </a:r>
            <a:endParaRPr lang="zh-CN" altLang="en-US" sz="1400" dirty="0">
              <a:solidFill>
                <a:srgbClr val="2A6968"/>
              </a:solidFill>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5076172"/>
            <a:ext cx="6858000" cy="48291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题 12"/>
          <p:cNvSpPr>
            <a:spLocks noGrp="1"/>
          </p:cNvSpPr>
          <p:nvPr>
            <p:ph type="title"/>
          </p:nvPr>
        </p:nvSpPr>
        <p:spPr>
          <a:xfrm>
            <a:off x="472440" y="6135370"/>
            <a:ext cx="2784475" cy="1212215"/>
          </a:xfrm>
        </p:spPr>
        <p:txBody>
          <a:bodyPr/>
          <a:lstStyle/>
          <a:p>
            <a:pPr marL="0" indent="0" fontAlgn="auto">
              <a:lnSpc>
                <a:spcPct val="100000"/>
              </a:lnSpc>
            </a:pPr>
            <a:r>
              <a:rPr lang="en-US" altLang="zh-CN" dirty="0">
                <a:solidFill>
                  <a:schemeClr val="bg1"/>
                </a:solidFill>
              </a:rPr>
              <a:t>02</a:t>
            </a:r>
            <a:endParaRPr lang="zh-CN" altLang="en-US" dirty="0">
              <a:solidFill>
                <a:schemeClr val="bg1"/>
              </a:solidFill>
            </a:endParaRPr>
          </a:p>
        </p:txBody>
      </p:sp>
      <p:sp>
        <p:nvSpPr>
          <p:cNvPr id="18" name="文本占位符 17"/>
          <p:cNvSpPr>
            <a:spLocks noGrp="1"/>
          </p:cNvSpPr>
          <p:nvPr>
            <p:ph type="body" sz="half" idx="13"/>
          </p:nvPr>
        </p:nvSpPr>
        <p:spPr>
          <a:xfrm>
            <a:off x="472440" y="7517765"/>
            <a:ext cx="5915025" cy="479425"/>
          </a:xfrm>
        </p:spPr>
        <p:txBody>
          <a:bodyPr>
            <a:normAutofit/>
          </a:bodyPr>
          <a:lstStyle/>
          <a:p>
            <a:r>
              <a:rPr lang="zh-CN" altLang="en-US" sz="2400" dirty="0">
                <a:solidFill>
                  <a:srgbClr val="033A59"/>
                </a:solidFill>
                <a:sym typeface="+mn-ea"/>
              </a:rPr>
              <a:t>目标与策略</a:t>
            </a:r>
            <a:endParaRPr lang="zh-CN" altLang="en-US" sz="2400" dirty="0">
              <a:solidFill>
                <a:srgbClr val="033A59"/>
              </a:solidFill>
            </a:endParaRPr>
          </a:p>
        </p:txBody>
      </p:sp>
      <p:sp>
        <p:nvSpPr>
          <p:cNvPr id="19" name="内容占位符 18"/>
          <p:cNvSpPr>
            <a:spLocks noGrp="1"/>
          </p:cNvSpPr>
          <p:nvPr>
            <p:ph idx="1"/>
          </p:nvPr>
        </p:nvSpPr>
        <p:spPr>
          <a:xfrm>
            <a:off x="3429456" y="6263774"/>
            <a:ext cx="2745382" cy="2453977"/>
          </a:xfrm>
        </p:spPr>
        <p:txBody>
          <a:bodyPr>
            <a:noAutofit/>
          </a:bodyPr>
          <a:lstStyle/>
          <a:p>
            <a:pPr>
              <a:lnSpc>
                <a:spcPts val="1600"/>
              </a:lnSpc>
            </a:pPr>
            <a:r>
              <a:rPr lang="en-US" altLang="zh-CN" sz="1600" dirty="0">
                <a:solidFill>
                  <a:schemeClr val="bg1"/>
                </a:solidFill>
              </a:rPr>
              <a:t>2.1 </a:t>
            </a:r>
            <a:r>
              <a:rPr lang="zh-CN" altLang="en-US" sz="1600" dirty="0">
                <a:solidFill>
                  <a:schemeClr val="bg1"/>
                </a:solidFill>
              </a:rPr>
              <a:t>规划定位</a:t>
            </a:r>
            <a:endParaRPr lang="en-US" altLang="zh-CN" sz="1600" dirty="0">
              <a:solidFill>
                <a:schemeClr val="bg1"/>
              </a:solidFill>
            </a:endParaRPr>
          </a:p>
          <a:p>
            <a:pPr>
              <a:lnSpc>
                <a:spcPts val="1600"/>
              </a:lnSpc>
            </a:pPr>
            <a:r>
              <a:rPr lang="en-US" altLang="zh-CN" sz="1600" dirty="0">
                <a:solidFill>
                  <a:schemeClr val="bg1"/>
                </a:solidFill>
              </a:rPr>
              <a:t>2.2 </a:t>
            </a:r>
            <a:r>
              <a:rPr lang="zh-CN" altLang="en-US" sz="1600" dirty="0">
                <a:solidFill>
                  <a:schemeClr val="bg1"/>
                </a:solidFill>
              </a:rPr>
              <a:t>国土空间开发保护策略</a:t>
            </a:r>
            <a:endParaRPr lang="en-US" altLang="zh-CN" sz="1600" dirty="0">
              <a:solidFill>
                <a:schemeClr val="bg1"/>
              </a:solidFill>
            </a:endParaRPr>
          </a:p>
          <a:p>
            <a:pPr>
              <a:lnSpc>
                <a:spcPts val="1600"/>
              </a:lnSpc>
            </a:pPr>
            <a:endParaRPr lang="zh-CN" altLang="en-US" sz="1600" dirty="0">
              <a:solidFill>
                <a:schemeClr val="bg1"/>
              </a:solidFill>
            </a:endParaRPr>
          </a:p>
        </p:txBody>
      </p:sp>
      <p:sp>
        <p:nvSpPr>
          <p:cNvPr id="12" name="矩形 11"/>
          <p:cNvSpPr/>
          <p:nvPr/>
        </p:nvSpPr>
        <p:spPr>
          <a:xfrm>
            <a:off x="-32515" y="6135965"/>
            <a:ext cx="2231136" cy="122919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1301"/>
          <a:stretch>
            <a:fillRect/>
          </a:stretch>
        </p:blipFill>
        <p:spPr>
          <a:xfrm>
            <a:off x="-11576" y="0"/>
            <a:ext cx="6869576" cy="50761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燕尾形 16"/>
          <p:cNvSpPr/>
          <p:nvPr/>
        </p:nvSpPr>
        <p:spPr>
          <a:xfrm rot="10800000">
            <a:off x="5913120" y="241078"/>
            <a:ext cx="1176528" cy="576419"/>
          </a:xfrm>
          <a:prstGeom prst="chevron">
            <a:avLst>
              <a:gd name="adj" fmla="val 2951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标题 1"/>
          <p:cNvSpPr>
            <a:spLocks noGrp="1"/>
          </p:cNvSpPr>
          <p:nvPr>
            <p:ph type="title"/>
          </p:nvPr>
        </p:nvSpPr>
        <p:spPr>
          <a:xfrm>
            <a:off x="471487" y="735318"/>
            <a:ext cx="5915025" cy="975720"/>
          </a:xfrm>
        </p:spPr>
        <p:txBody>
          <a:bodyPr/>
          <a:lstStyle/>
          <a:p>
            <a:r>
              <a:rPr lang="en-US" altLang="zh-CN" dirty="0">
                <a:solidFill>
                  <a:srgbClr val="2E75B6"/>
                </a:solidFill>
              </a:rPr>
              <a:t>2.1 </a:t>
            </a:r>
            <a:r>
              <a:rPr lang="zh-CN" altLang="en-US" dirty="0">
                <a:solidFill>
                  <a:srgbClr val="2E75B6"/>
                </a:solidFill>
              </a:rPr>
              <a:t>规划定位</a:t>
            </a:r>
            <a:endParaRPr lang="zh-CN" altLang="en-US" dirty="0">
              <a:solidFill>
                <a:srgbClr val="2E75B6"/>
              </a:solidFill>
            </a:endParaRPr>
          </a:p>
        </p:txBody>
      </p:sp>
      <p:sp>
        <p:nvSpPr>
          <p:cNvPr id="3" name="内容占位符 2"/>
          <p:cNvSpPr>
            <a:spLocks noGrp="1"/>
          </p:cNvSpPr>
          <p:nvPr>
            <p:ph idx="1"/>
          </p:nvPr>
        </p:nvSpPr>
        <p:spPr>
          <a:xfrm>
            <a:off x="1868170" y="1569085"/>
            <a:ext cx="4660265" cy="1239520"/>
          </a:xfrm>
        </p:spPr>
        <p:txBody>
          <a:bodyPr>
            <a:noAutofit/>
          </a:bodyPr>
          <a:lstStyle/>
          <a:p>
            <a:pPr marL="0" indent="0" algn="l" fontAlgn="auto">
              <a:lnSpc>
                <a:spcPct val="150000"/>
              </a:lnSpc>
              <a:spcBef>
                <a:spcPts val="0"/>
              </a:spcBef>
              <a:buNone/>
            </a:pPr>
            <a:r>
              <a:rPr lang="zh-CN" altLang="en-US" sz="20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rPr>
              <a:t>安徽省重要食品工业基地</a:t>
            </a:r>
            <a:endParaRPr lang="zh-CN" altLang="en-US" sz="20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endParaRPr>
          </a:p>
          <a:p>
            <a:pPr marL="0" indent="0" algn="l" fontAlgn="auto">
              <a:lnSpc>
                <a:spcPct val="150000"/>
              </a:lnSpc>
              <a:spcBef>
                <a:spcPts val="0"/>
              </a:spcBef>
              <a:buNone/>
            </a:pPr>
            <a:r>
              <a:rPr lang="zh-CN" altLang="en-US" sz="20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rPr>
              <a:t>蚌埠市北部交通枢纽门户</a:t>
            </a:r>
            <a:endParaRPr lang="en-US" altLang="zh-CN" sz="20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endParaRPr>
          </a:p>
          <a:p>
            <a:pPr marL="0" indent="0" algn="l" fontAlgn="auto">
              <a:lnSpc>
                <a:spcPct val="150000"/>
              </a:lnSpc>
              <a:spcBef>
                <a:spcPts val="0"/>
              </a:spcBef>
              <a:buNone/>
            </a:pPr>
            <a:r>
              <a:rPr lang="zh-CN" altLang="en-US" sz="20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rPr>
              <a:t>淮上区宜居宜游的商贸重镇</a:t>
            </a:r>
            <a:endParaRPr lang="zh-CN" altLang="en-US" sz="2000" dirty="0">
              <a:gradFill>
                <a:gsLst>
                  <a:gs pos="0">
                    <a:schemeClr val="accent2">
                      <a:lumMod val="75000"/>
                    </a:schemeClr>
                  </a:gs>
                  <a:gs pos="69000">
                    <a:schemeClr val="accent6"/>
                  </a:gs>
                  <a:gs pos="100000">
                    <a:schemeClr val="accent1">
                      <a:lumMod val="50000"/>
                    </a:schemeClr>
                  </a:gs>
                  <a:gs pos="40000">
                    <a:schemeClr val="accent4"/>
                  </a:gs>
                </a:gsLst>
                <a:lin ang="21594000" scaled="0"/>
              </a:gradFill>
              <a:effectLst>
                <a:reflection blurRad="38100" stA="31000" endPos="43000" dist="29997" dir="5400000" sy="-100000" algn="bl" rotWithShape="0"/>
              </a:effectLst>
            </a:endParaRPr>
          </a:p>
        </p:txBody>
      </p:sp>
      <p:sp>
        <p:nvSpPr>
          <p:cNvPr id="4" name="内容占位符 2"/>
          <p:cNvSpPr txBox="1"/>
          <p:nvPr/>
        </p:nvSpPr>
        <p:spPr>
          <a:xfrm>
            <a:off x="343535" y="3919855"/>
            <a:ext cx="1261110" cy="520700"/>
          </a:xfrm>
          <a:prstGeom prst="roundRect">
            <a:avLst/>
          </a:prstGeom>
          <a:solidFill>
            <a:srgbClr val="F2F2F2"/>
          </a:solidFill>
          <a:ln>
            <a:noFill/>
          </a:ln>
        </p:spPr>
        <p:txBody>
          <a:bodyPr vert="horz" lIns="91440" tIns="45720" rIns="91440" bIns="45720" rtlCol="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000" dirty="0">
                <a:solidFill>
                  <a:srgbClr val="056295"/>
                </a:solidFill>
              </a:rPr>
              <a:t>2025</a:t>
            </a:r>
            <a:r>
              <a:rPr lang="zh-CN" altLang="en-US" sz="2000" dirty="0">
                <a:solidFill>
                  <a:srgbClr val="056295"/>
                </a:solidFill>
              </a:rPr>
              <a:t>年</a:t>
            </a:r>
            <a:endParaRPr lang="zh-CN" altLang="zh-CN" sz="2000" dirty="0">
              <a:solidFill>
                <a:srgbClr val="056295"/>
              </a:solidFill>
            </a:endParaRPr>
          </a:p>
          <a:p>
            <a:pPr marL="0" indent="0" algn="ctr">
              <a:buFont typeface="Arial" panose="020B0604020202020204" pitchFamily="34" charset="0"/>
              <a:buNone/>
            </a:pPr>
            <a:endParaRPr lang="zh-CN" altLang="en-US" sz="2000" dirty="0">
              <a:solidFill>
                <a:srgbClr val="056295"/>
              </a:solidFill>
            </a:endParaRPr>
          </a:p>
        </p:txBody>
      </p:sp>
      <p:grpSp>
        <p:nvGrpSpPr>
          <p:cNvPr id="19" name="组合 18"/>
          <p:cNvGrpSpPr/>
          <p:nvPr/>
        </p:nvGrpSpPr>
        <p:grpSpPr>
          <a:xfrm>
            <a:off x="1858645" y="3138170"/>
            <a:ext cx="4587240" cy="1957705"/>
            <a:chOff x="3195" y="4338"/>
            <a:chExt cx="6735" cy="3251"/>
          </a:xfrm>
        </p:grpSpPr>
        <p:sp>
          <p:nvSpPr>
            <p:cNvPr id="15" name="矩形 14"/>
            <p:cNvSpPr/>
            <p:nvPr/>
          </p:nvSpPr>
          <p:spPr>
            <a:xfrm>
              <a:off x="3195" y="4517"/>
              <a:ext cx="6735" cy="3059"/>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295"/>
                </a:solidFill>
              </a:endParaRPr>
            </a:p>
          </p:txBody>
        </p:sp>
        <p:sp>
          <p:nvSpPr>
            <p:cNvPr id="6" name="内容占位符 2"/>
            <p:cNvSpPr txBox="1"/>
            <p:nvPr/>
          </p:nvSpPr>
          <p:spPr>
            <a:xfrm>
              <a:off x="3195" y="4338"/>
              <a:ext cx="6724" cy="3251"/>
            </a:xfrm>
            <a:prstGeom prst="rect">
              <a:avLst/>
            </a:prstGeom>
            <a:effectLst>
              <a:glow rad="12700">
                <a:schemeClr val="accent1">
                  <a:alpha val="40000"/>
                </a:schemeClr>
              </a:glow>
              <a:reflection stA="45000" endPos="3000" dist="50800" dir="5400000" sy="-100000" algn="bl" rotWithShape="0"/>
            </a:effectLst>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fontAlgn="auto">
                <a:lnSpc>
                  <a:spcPct val="150000"/>
                </a:lnSpc>
                <a:spcBef>
                  <a:spcPts val="0"/>
                </a:spcBef>
                <a:buNone/>
              </a:pPr>
              <a:r>
                <a:rPr lang="zh-CN" altLang="en-US" sz="1400" b="0" dirty="0">
                  <a:solidFill>
                    <a:srgbClr val="056295"/>
                  </a:solidFill>
                </a:rPr>
                <a:t>综合经济实力跃上新台阶，</a:t>
              </a:r>
              <a:r>
                <a:rPr lang="zh-CN" altLang="en-US" sz="2000" dirty="0">
                  <a:solidFill>
                    <a:srgbClr val="056295"/>
                  </a:solidFill>
                </a:rPr>
                <a:t>国土空间开发保护格局不断优化。</a:t>
              </a:r>
              <a:r>
                <a:rPr lang="zh-CN" altLang="en-US" sz="1400" b="0" dirty="0">
                  <a:solidFill>
                    <a:srgbClr val="056295"/>
                  </a:solidFill>
                </a:rPr>
                <a:t>绿色转型成效显著，城乡人居环境显著提升；区域交通网络基本成熟，主动融入长三角、积极联动淮河生态经济带、深度对接蚌埠市中心城区取得积极进展，国土空间治理体系基本建立。</a:t>
              </a:r>
              <a:endParaRPr lang="zh-CN" altLang="en-US" sz="1400" b="0" dirty="0">
                <a:solidFill>
                  <a:srgbClr val="056295"/>
                </a:solidFill>
              </a:endParaRPr>
            </a:p>
          </p:txBody>
        </p:sp>
      </p:grpSp>
      <p:sp>
        <p:nvSpPr>
          <p:cNvPr id="7" name="内容占位符 2"/>
          <p:cNvSpPr txBox="1"/>
          <p:nvPr/>
        </p:nvSpPr>
        <p:spPr>
          <a:xfrm>
            <a:off x="343535" y="7992110"/>
            <a:ext cx="1261745" cy="481330"/>
          </a:xfrm>
          <a:prstGeom prst="roundRect">
            <a:avLst/>
          </a:prstGeom>
          <a:solidFill>
            <a:srgbClr val="589BD3"/>
          </a:solidFill>
        </p:spPr>
        <p:txBody>
          <a:bodyPr vert="horz" lIns="91440" tIns="45720" rIns="91440" bIns="45720" rtlCol="0" anchor="ctr" anchorCtr="0">
            <a:noAutofit/>
          </a:bodyPr>
          <a:lstStyle>
            <a:defPPr>
              <a:defRPr lang="zh-CN"/>
            </a:defPPr>
            <a:lvl1pPr indent="0" defTabSz="1625600" fontAlgn="auto">
              <a:lnSpc>
                <a:spcPts val="2800"/>
              </a:lnSpc>
              <a:spcBef>
                <a:spcPts val="0"/>
              </a:spcBef>
              <a:buFont typeface="Arial" panose="020B0604020202020204" pitchFamily="34" charset="0"/>
              <a:buNone/>
              <a:defRPr sz="2000" b="1">
                <a:solidFill>
                  <a:srgbClr val="056DA7"/>
                </a:solidFill>
                <a:latin typeface="微软雅黑" panose="020B0503020204020204" pitchFamily="34" charset="-122"/>
                <a:ea typeface="微软雅黑" panose="020B0503020204020204" pitchFamily="34" charset="-122"/>
              </a:defRPr>
            </a:lvl1pPr>
            <a:lvl2pPr marL="1219200" indent="-406400" defTabSz="1625600">
              <a:lnSpc>
                <a:spcPct val="100000"/>
              </a:lnSpc>
              <a:spcBef>
                <a:spcPts val="890"/>
              </a:spcBef>
              <a:buFont typeface="Arial" panose="020B0604020202020204" pitchFamily="34" charset="0"/>
              <a:buChar char="•"/>
              <a:defRPr sz="2000" b="1">
                <a:solidFill>
                  <a:schemeClr val="accent1">
                    <a:lumMod val="50000"/>
                  </a:schemeClr>
                </a:solidFill>
                <a:latin typeface="微软雅黑" panose="020B0503020204020204" pitchFamily="34" charset="-122"/>
                <a:ea typeface="微软雅黑" panose="020B0503020204020204" pitchFamily="34" charset="-122"/>
              </a:defRPr>
            </a:lvl2pPr>
            <a:lvl3pPr marL="2032000" indent="-406400" defTabSz="1625600">
              <a:lnSpc>
                <a:spcPct val="100000"/>
              </a:lnSpc>
              <a:spcBef>
                <a:spcPts val="890"/>
              </a:spcBef>
              <a:buFont typeface="Arial" panose="020B0604020202020204" pitchFamily="34" charset="0"/>
              <a:buChar char="•"/>
              <a:defRPr sz="2000">
                <a:solidFill>
                  <a:schemeClr val="accent1">
                    <a:lumMod val="50000"/>
                  </a:schemeClr>
                </a:solidFill>
                <a:latin typeface="微软雅黑" panose="020B0503020204020204" pitchFamily="34" charset="-122"/>
                <a:ea typeface="微软雅黑" panose="020B0503020204020204" pitchFamily="34" charset="-122"/>
              </a:defRPr>
            </a:lvl3pPr>
            <a:lvl4pPr marL="28448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4pPr>
            <a:lvl5pPr marL="3657600" indent="-406400" defTabSz="1625600">
              <a:lnSpc>
                <a:spcPct val="100000"/>
              </a:lnSpc>
              <a:spcBef>
                <a:spcPts val="890"/>
              </a:spcBef>
              <a:buFont typeface="Arial" panose="020B0604020202020204" pitchFamily="34" charset="0"/>
              <a:buChar char="•"/>
              <a:defRPr sz="2000">
                <a:latin typeface="微软雅黑" panose="020B0503020204020204" pitchFamily="34" charset="-122"/>
                <a:ea typeface="微软雅黑" panose="020B0503020204020204" pitchFamily="34" charset="-122"/>
              </a:defRPr>
            </a:lvl5pPr>
            <a:lvl6pPr marL="4470400" indent="-406400" defTabSz="1625600">
              <a:lnSpc>
                <a:spcPct val="90000"/>
              </a:lnSpc>
              <a:spcBef>
                <a:spcPts val="890"/>
              </a:spcBef>
              <a:buFont typeface="Arial" panose="020B0604020202020204" pitchFamily="34" charset="0"/>
              <a:buChar char="•"/>
              <a:defRPr sz="3200"/>
            </a:lvl6pPr>
            <a:lvl7pPr marL="5283200" indent="-406400" defTabSz="1625600">
              <a:lnSpc>
                <a:spcPct val="90000"/>
              </a:lnSpc>
              <a:spcBef>
                <a:spcPts val="890"/>
              </a:spcBef>
              <a:buFont typeface="Arial" panose="020B0604020202020204" pitchFamily="34" charset="0"/>
              <a:buChar char="•"/>
              <a:defRPr sz="3200"/>
            </a:lvl7pPr>
            <a:lvl8pPr marL="6096000" indent="-406400" defTabSz="1625600">
              <a:lnSpc>
                <a:spcPct val="90000"/>
              </a:lnSpc>
              <a:spcBef>
                <a:spcPts val="890"/>
              </a:spcBef>
              <a:buFont typeface="Arial" panose="020B0604020202020204" pitchFamily="34" charset="0"/>
              <a:buChar char="•"/>
              <a:defRPr sz="3200"/>
            </a:lvl8pPr>
            <a:lvl9pPr marL="6908800" indent="-406400" defTabSz="1625600">
              <a:lnSpc>
                <a:spcPct val="90000"/>
              </a:lnSpc>
              <a:spcBef>
                <a:spcPts val="890"/>
              </a:spcBef>
              <a:buFont typeface="Arial" panose="020B0604020202020204" pitchFamily="34" charset="0"/>
              <a:buChar char="•"/>
              <a:defRPr sz="3200"/>
            </a:lvl9pPr>
          </a:lstStyle>
          <a:p>
            <a:r>
              <a:rPr lang="en-US" altLang="zh-CN" dirty="0">
                <a:solidFill>
                  <a:srgbClr val="056295"/>
                </a:solidFill>
              </a:rPr>
              <a:t> 2050</a:t>
            </a:r>
            <a:r>
              <a:rPr lang="zh-CN" altLang="en-US" dirty="0">
                <a:solidFill>
                  <a:srgbClr val="056295"/>
                </a:solidFill>
              </a:rPr>
              <a:t>年</a:t>
            </a:r>
            <a:endParaRPr lang="zh-CN" altLang="zh-CN" dirty="0">
              <a:solidFill>
                <a:srgbClr val="056295"/>
              </a:solidFill>
            </a:endParaRPr>
          </a:p>
        </p:txBody>
      </p:sp>
      <p:grpSp>
        <p:nvGrpSpPr>
          <p:cNvPr id="20" name="组合 19"/>
          <p:cNvGrpSpPr/>
          <p:nvPr/>
        </p:nvGrpSpPr>
        <p:grpSpPr>
          <a:xfrm>
            <a:off x="1858645" y="7536815"/>
            <a:ext cx="4597352" cy="1536065"/>
            <a:chOff x="3195" y="11905"/>
            <a:chExt cx="6735" cy="2419"/>
          </a:xfrm>
        </p:grpSpPr>
        <p:sp>
          <p:nvSpPr>
            <p:cNvPr id="12" name="矩形 11"/>
            <p:cNvSpPr/>
            <p:nvPr/>
          </p:nvSpPr>
          <p:spPr>
            <a:xfrm>
              <a:off x="3195" y="11905"/>
              <a:ext cx="6735" cy="2413"/>
            </a:xfrm>
            <a:prstGeom prst="rect">
              <a:avLst/>
            </a:prstGeom>
            <a:solidFill>
              <a:srgbClr val="9EA5C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295"/>
                </a:solidFill>
              </a:endParaRPr>
            </a:p>
          </p:txBody>
        </p:sp>
        <p:sp>
          <p:nvSpPr>
            <p:cNvPr id="8" name="内容占位符 2"/>
            <p:cNvSpPr txBox="1"/>
            <p:nvPr/>
          </p:nvSpPr>
          <p:spPr>
            <a:xfrm>
              <a:off x="3210" y="11907"/>
              <a:ext cx="6708" cy="2417"/>
            </a:xfrm>
            <a:prstGeom prst="rect">
              <a:avLst/>
            </a:prstGeom>
            <a:solidFill>
              <a:srgbClr val="0E90D8">
                <a:alpha val="49020"/>
              </a:srgbClr>
            </a:solidFill>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fontAlgn="auto">
                <a:lnSpc>
                  <a:spcPts val="2800"/>
                </a:lnSpc>
                <a:spcBef>
                  <a:spcPts val="0"/>
                </a:spcBef>
                <a:buNone/>
              </a:pPr>
              <a:r>
                <a:rPr lang="zh-CN" altLang="zh-CN" sz="2000" dirty="0">
                  <a:solidFill>
                    <a:srgbClr val="056295"/>
                  </a:solidFill>
                </a:rPr>
                <a:t>农业空间</a:t>
              </a:r>
              <a:r>
                <a:rPr lang="zh-CN" altLang="zh-CN" sz="1400" b="0" dirty="0">
                  <a:solidFill>
                    <a:srgbClr val="056295"/>
                  </a:solidFill>
                </a:rPr>
                <a:t>绿色高产、</a:t>
              </a:r>
              <a:r>
                <a:rPr lang="zh-CN" altLang="zh-CN" sz="2000" dirty="0">
                  <a:solidFill>
                    <a:srgbClr val="056295"/>
                  </a:solidFill>
                </a:rPr>
                <a:t>生态空间</a:t>
              </a:r>
              <a:r>
                <a:rPr lang="zh-CN" altLang="en-US" sz="1400" b="0" dirty="0">
                  <a:solidFill>
                    <a:srgbClr val="056295"/>
                  </a:solidFill>
                </a:rPr>
                <a:t>水清岸绿</a:t>
              </a:r>
              <a:r>
                <a:rPr lang="zh-CN" altLang="zh-CN" sz="1400" b="0" dirty="0">
                  <a:solidFill>
                    <a:srgbClr val="056295"/>
                  </a:solidFill>
                </a:rPr>
                <a:t>、</a:t>
              </a:r>
              <a:endParaRPr lang="zh-CN" altLang="zh-CN" sz="1400" b="0" dirty="0">
                <a:solidFill>
                  <a:srgbClr val="056295"/>
                </a:solidFill>
              </a:endParaRPr>
            </a:p>
            <a:p>
              <a:pPr marL="0" indent="0" fontAlgn="auto">
                <a:lnSpc>
                  <a:spcPts val="2800"/>
                </a:lnSpc>
                <a:spcBef>
                  <a:spcPts val="0"/>
                </a:spcBef>
                <a:buNone/>
              </a:pPr>
              <a:r>
                <a:rPr lang="zh-CN" altLang="zh-CN" sz="2000" dirty="0">
                  <a:solidFill>
                    <a:srgbClr val="056295"/>
                  </a:solidFill>
                </a:rPr>
                <a:t>城乡空间</a:t>
              </a:r>
              <a:r>
                <a:rPr lang="zh-CN" altLang="zh-CN" sz="1400" b="0" dirty="0">
                  <a:solidFill>
                    <a:srgbClr val="056295"/>
                  </a:solidFill>
                </a:rPr>
                <a:t>高效宜居，</a:t>
              </a:r>
              <a:r>
                <a:rPr lang="zh-CN" altLang="zh-CN" sz="2000" dirty="0">
                  <a:solidFill>
                    <a:srgbClr val="056295"/>
                  </a:solidFill>
                </a:rPr>
                <a:t>空间魅力</a:t>
              </a:r>
              <a:r>
                <a:rPr lang="zh-CN" altLang="zh-CN" sz="1400" b="0" dirty="0">
                  <a:solidFill>
                    <a:srgbClr val="056295"/>
                  </a:solidFill>
                </a:rPr>
                <a:t>彰显特色；</a:t>
              </a:r>
              <a:endParaRPr lang="zh-CN" altLang="zh-CN" sz="1400" b="0" dirty="0">
                <a:solidFill>
                  <a:srgbClr val="056295"/>
                </a:solidFill>
              </a:endParaRPr>
            </a:p>
            <a:p>
              <a:pPr marL="0" indent="0" fontAlgn="auto">
                <a:lnSpc>
                  <a:spcPts val="2800"/>
                </a:lnSpc>
                <a:spcBef>
                  <a:spcPts val="0"/>
                </a:spcBef>
                <a:buNone/>
              </a:pPr>
              <a:r>
                <a:rPr lang="zh-CN" altLang="zh-CN" sz="1400" b="0" dirty="0">
                  <a:solidFill>
                    <a:srgbClr val="056295"/>
                  </a:solidFill>
                </a:rPr>
                <a:t>重大功能布局完善有序，形成安全、高效、宜居、魅力、和谐的国土空间格局</a:t>
              </a:r>
              <a:r>
                <a:rPr lang="zh-CN" altLang="en-US" sz="1400" b="0" dirty="0">
                  <a:solidFill>
                    <a:srgbClr val="056295"/>
                  </a:solidFill>
                </a:rPr>
                <a:t>。</a:t>
              </a:r>
              <a:endParaRPr lang="zh-CN" altLang="zh-CN" sz="1400" b="0" dirty="0">
                <a:solidFill>
                  <a:srgbClr val="056295"/>
                </a:solidFill>
              </a:endParaRPr>
            </a:p>
          </p:txBody>
        </p:sp>
      </p:grpSp>
      <p:sp>
        <p:nvSpPr>
          <p:cNvPr id="10" name="灯片编号占位符 9"/>
          <p:cNvSpPr>
            <a:spLocks noGrp="1"/>
          </p:cNvSpPr>
          <p:nvPr>
            <p:ph type="sldNum" sz="quarter" idx="12"/>
          </p:nvPr>
        </p:nvSpPr>
        <p:spPr/>
        <p:txBody>
          <a:bodyPr/>
          <a:lstStyle/>
          <a:p>
            <a:fld id="{8886FA7B-F871-4E12-A366-D771B5170A55}" type="slidenum">
              <a:rPr lang="zh-CN" altLang="en-US" smtClean="0"/>
            </a:fld>
            <a:endParaRPr lang="zh-CN" altLang="en-US"/>
          </a:p>
        </p:txBody>
      </p:sp>
      <p:grpSp>
        <p:nvGrpSpPr>
          <p:cNvPr id="14" name="组合 13"/>
          <p:cNvGrpSpPr/>
          <p:nvPr/>
        </p:nvGrpSpPr>
        <p:grpSpPr>
          <a:xfrm>
            <a:off x="1858645" y="5287050"/>
            <a:ext cx="4589145" cy="2063633"/>
            <a:chOff x="3025" y="8111"/>
            <a:chExt cx="6905" cy="3183"/>
          </a:xfrm>
          <a:solidFill>
            <a:srgbClr val="23A7F1">
              <a:alpha val="29020"/>
            </a:srgbClr>
          </a:solidFill>
        </p:grpSpPr>
        <p:sp>
          <p:nvSpPr>
            <p:cNvPr id="11" name="矩形 10"/>
            <p:cNvSpPr/>
            <p:nvPr/>
          </p:nvSpPr>
          <p:spPr>
            <a:xfrm>
              <a:off x="3025" y="8111"/>
              <a:ext cx="6905" cy="3177"/>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56295"/>
                </a:solidFill>
              </a:endParaRPr>
            </a:p>
          </p:txBody>
        </p:sp>
        <p:sp>
          <p:nvSpPr>
            <p:cNvPr id="5" name="内容占位符 2"/>
            <p:cNvSpPr txBox="1"/>
            <p:nvPr/>
          </p:nvSpPr>
          <p:spPr>
            <a:xfrm>
              <a:off x="3040" y="8111"/>
              <a:ext cx="6890" cy="3183"/>
            </a:xfrm>
            <a:prstGeom prst="rect">
              <a:avLst/>
            </a:prstGeom>
            <a:solidFill>
              <a:srgbClr val="9FC5E5"/>
            </a:solidFill>
            <a:effectLst>
              <a:outerShdw blurRad="50800" dist="38100" dir="2700000" algn="tl" rotWithShape="0">
                <a:prstClr val="black">
                  <a:alpha val="40000"/>
                </a:prstClr>
              </a:outerShdw>
            </a:effectLst>
          </p:spPr>
          <p:txBody>
            <a:bodyPr vert="horz" lIns="91440" tIns="45720" rIns="91440" bIns="45720" rtlCol="0" anchor="ctr" anchorCtr="0">
              <a:no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fontAlgn="auto">
                <a:lnSpc>
                  <a:spcPct val="150000"/>
                </a:lnSpc>
                <a:spcBef>
                  <a:spcPts val="0"/>
                </a:spcBef>
                <a:buNone/>
              </a:pPr>
              <a:r>
                <a:rPr lang="zh-CN" altLang="en-US" sz="1400" b="0" dirty="0">
                  <a:solidFill>
                    <a:srgbClr val="056295"/>
                  </a:solidFill>
                </a:rPr>
                <a:t>综合经济实力实质性跃升</a:t>
              </a:r>
              <a:r>
                <a:rPr lang="zh-CN" altLang="zh-CN" sz="1400" b="0" dirty="0">
                  <a:solidFill>
                    <a:srgbClr val="056295"/>
                  </a:solidFill>
                </a:rPr>
                <a:t>，</a:t>
              </a:r>
              <a:r>
                <a:rPr lang="zh-CN" altLang="en-US" sz="1400" b="0" dirty="0">
                  <a:solidFill>
                    <a:srgbClr val="056295"/>
                  </a:solidFill>
                </a:rPr>
                <a:t>基本实现在皖北地区具有较高知名度的</a:t>
              </a:r>
              <a:r>
                <a:rPr lang="zh-CN" altLang="en-US" sz="2000" dirty="0">
                  <a:solidFill>
                    <a:srgbClr val="056295"/>
                  </a:solidFill>
                </a:rPr>
                <a:t>“农业强镇、商贸重镇、文旅古镇”</a:t>
              </a:r>
              <a:r>
                <a:rPr lang="zh-CN" altLang="en-US" sz="1400" b="0" dirty="0">
                  <a:solidFill>
                    <a:srgbClr val="056295"/>
                  </a:solidFill>
                </a:rPr>
                <a:t>的发展愿景</a:t>
              </a:r>
              <a:r>
                <a:rPr lang="zh-CN" altLang="zh-CN" sz="1400" b="0" dirty="0">
                  <a:solidFill>
                    <a:srgbClr val="056295"/>
                  </a:solidFill>
                </a:rPr>
                <a:t>；</a:t>
              </a:r>
              <a:r>
                <a:rPr lang="zh-CN" altLang="en-US" sz="1400" b="0" dirty="0">
                  <a:solidFill>
                    <a:srgbClr val="056295"/>
                  </a:solidFill>
                </a:rPr>
                <a:t>可持续的国土空间格局和宜居环境成为城镇重要竞争力，国土空间治理体系和治理能力现代化水平走在省内前列。</a:t>
              </a:r>
              <a:endParaRPr lang="zh-CN" altLang="zh-CN" sz="1400" b="0" dirty="0">
                <a:solidFill>
                  <a:srgbClr val="056295"/>
                </a:solidFill>
              </a:endParaRPr>
            </a:p>
          </p:txBody>
        </p:sp>
      </p:grpSp>
      <p:cxnSp>
        <p:nvCxnSpPr>
          <p:cNvPr id="58" name="直接连接符 57"/>
          <p:cNvCxnSpPr>
            <a:stCxn id="4" idx="2"/>
            <a:endCxn id="7" idx="0"/>
          </p:cNvCxnSpPr>
          <p:nvPr/>
        </p:nvCxnSpPr>
        <p:spPr>
          <a:xfrm>
            <a:off x="974029" y="4440472"/>
            <a:ext cx="635" cy="3551555"/>
          </a:xfrm>
          <a:prstGeom prst="line">
            <a:avLst/>
          </a:prstGeom>
          <a:ln w="12700">
            <a:solidFill>
              <a:srgbClr val="056DA7"/>
            </a:solidFill>
            <a:prstDash val="sysDash"/>
          </a:ln>
        </p:spPr>
        <p:style>
          <a:lnRef idx="1">
            <a:schemeClr val="accent1"/>
          </a:lnRef>
          <a:fillRef idx="0">
            <a:schemeClr val="accent1"/>
          </a:fillRef>
          <a:effectRef idx="0">
            <a:schemeClr val="accent1"/>
          </a:effectRef>
          <a:fontRef idx="minor">
            <a:schemeClr val="tx1"/>
          </a:fontRef>
        </p:style>
      </p:cxnSp>
      <p:sp>
        <p:nvSpPr>
          <p:cNvPr id="45" name="内容占位符 2"/>
          <p:cNvSpPr txBox="1"/>
          <p:nvPr/>
        </p:nvSpPr>
        <p:spPr>
          <a:xfrm>
            <a:off x="343535" y="6056630"/>
            <a:ext cx="1261110" cy="520700"/>
          </a:xfrm>
          <a:prstGeom prst="roundRect">
            <a:avLst/>
          </a:prstGeom>
          <a:solidFill>
            <a:srgbClr val="9FC5E5"/>
          </a:solidFill>
          <a:ln>
            <a:noFill/>
          </a:ln>
        </p:spPr>
        <p:txBody>
          <a:bodyPr vert="horz" lIns="91440" tIns="45720" rIns="91440" bIns="45720" rtlCol="0">
            <a:normAutofit/>
          </a:bodyPr>
          <a:lstStyle>
            <a:lvl1pPr marL="406400" indent="-406400" algn="l" defTabSz="1625600" rtl="0" eaLnBrk="1" latinLnBrk="0" hangingPunct="1">
              <a:lnSpc>
                <a:spcPct val="100000"/>
              </a:lnSpc>
              <a:spcBef>
                <a:spcPts val="1780"/>
              </a:spcBef>
              <a:buFont typeface="Arial" panose="020B0604020202020204" pitchFamily="34" charset="0"/>
              <a:buChar char="•"/>
              <a:defRPr sz="2400" b="1" kern="1200">
                <a:solidFill>
                  <a:schemeClr val="accent1">
                    <a:lumMod val="50000"/>
                  </a:schemeClr>
                </a:solidFill>
                <a:latin typeface="微软雅黑" panose="020B0503020204020204" pitchFamily="34" charset="-122"/>
                <a:ea typeface="微软雅黑" panose="020B0503020204020204" pitchFamily="34" charset="-122"/>
                <a:cs typeface="+mn-cs"/>
              </a:defRPr>
            </a:lvl1pPr>
            <a:lvl2pPr marL="1219200" indent="-406400" algn="l" defTabSz="1625600" rtl="0" eaLnBrk="1" latinLnBrk="0" hangingPunct="1">
              <a:lnSpc>
                <a:spcPct val="100000"/>
              </a:lnSpc>
              <a:spcBef>
                <a:spcPts val="890"/>
              </a:spcBef>
              <a:buFont typeface="Arial" panose="020B0604020202020204" pitchFamily="34" charset="0"/>
              <a:buChar char="•"/>
              <a:defRPr sz="2000" b="1" kern="1200">
                <a:solidFill>
                  <a:schemeClr val="accent1">
                    <a:lumMod val="50000"/>
                  </a:schemeClr>
                </a:solidFill>
                <a:latin typeface="微软雅黑" panose="020B0503020204020204" pitchFamily="34" charset="-122"/>
                <a:ea typeface="微软雅黑" panose="020B0503020204020204" pitchFamily="34" charset="-122"/>
                <a:cs typeface="+mn-cs"/>
              </a:defRPr>
            </a:lvl2pPr>
            <a:lvl3pPr marL="2032000" indent="-406400" algn="l" defTabSz="1625600" rtl="0" eaLnBrk="1" latinLnBrk="0" hangingPunct="1">
              <a:lnSpc>
                <a:spcPct val="100000"/>
              </a:lnSpc>
              <a:spcBef>
                <a:spcPts val="890"/>
              </a:spcBef>
              <a:buFont typeface="Arial" panose="020B0604020202020204" pitchFamily="34" charset="0"/>
              <a:buChar char="•"/>
              <a:defRPr sz="2000" kern="1200">
                <a:solidFill>
                  <a:schemeClr val="accent1">
                    <a:lumMod val="50000"/>
                  </a:schemeClr>
                </a:solidFill>
                <a:latin typeface="微软雅黑" panose="020B0503020204020204" pitchFamily="34" charset="-122"/>
                <a:ea typeface="微软雅黑" panose="020B0503020204020204" pitchFamily="34" charset="-122"/>
                <a:cs typeface="+mn-cs"/>
              </a:defRPr>
            </a:lvl3pPr>
            <a:lvl4pPr marL="28448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4pPr>
            <a:lvl5pPr marL="3657600" indent="-406400" algn="l" defTabSz="1625600" rtl="0" eaLnBrk="1" latinLnBrk="0" hangingPunct="1">
              <a:lnSpc>
                <a:spcPct val="100000"/>
              </a:lnSpc>
              <a:spcBef>
                <a:spcPts val="89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5pPr>
            <a:lvl6pPr marL="44704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6pPr>
            <a:lvl7pPr marL="52832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7pPr>
            <a:lvl8pPr marL="60960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8pPr>
            <a:lvl9pPr marL="6908800" indent="-406400" algn="l" defTabSz="1625600" rtl="0" eaLnBrk="1" latinLnBrk="0" hangingPunct="1">
              <a:lnSpc>
                <a:spcPct val="90000"/>
              </a:lnSpc>
              <a:spcBef>
                <a:spcPts val="890"/>
              </a:spcBef>
              <a:buFont typeface="Arial" panose="020B0604020202020204" pitchFamily="34" charset="0"/>
              <a:buChar char="•"/>
              <a:defRPr sz="3200" kern="1200">
                <a:solidFill>
                  <a:schemeClr val="tx1"/>
                </a:solidFill>
                <a:latin typeface="+mn-lt"/>
                <a:ea typeface="+mn-ea"/>
                <a:cs typeface="+mn-cs"/>
              </a:defRPr>
            </a:lvl9pPr>
          </a:lstStyle>
          <a:p>
            <a:pPr marL="0" indent="0" algn="ctr">
              <a:buFont typeface="Arial" panose="020B0604020202020204" pitchFamily="34" charset="0"/>
              <a:buNone/>
            </a:pPr>
            <a:r>
              <a:rPr lang="en-US" altLang="zh-CN" sz="2000" dirty="0">
                <a:solidFill>
                  <a:srgbClr val="056295"/>
                </a:solidFill>
              </a:rPr>
              <a:t>2035</a:t>
            </a:r>
            <a:r>
              <a:rPr lang="zh-CN" altLang="en-US" sz="2000" dirty="0">
                <a:solidFill>
                  <a:srgbClr val="056295"/>
                </a:solidFill>
              </a:rPr>
              <a:t>年</a:t>
            </a:r>
            <a:endParaRPr lang="zh-CN" altLang="zh-CN" sz="2000" dirty="0">
              <a:solidFill>
                <a:srgbClr val="056295"/>
              </a:solidFill>
            </a:endParaRPr>
          </a:p>
          <a:p>
            <a:pPr marL="0" indent="0" algn="ctr">
              <a:buFont typeface="Arial" panose="020B0604020202020204" pitchFamily="34" charset="0"/>
              <a:buNone/>
            </a:pPr>
            <a:endParaRPr lang="zh-CN" altLang="en-US" sz="2000" dirty="0">
              <a:solidFill>
                <a:srgbClr val="056295"/>
              </a:solidFill>
            </a:endParaRPr>
          </a:p>
        </p:txBody>
      </p:sp>
      <p:sp>
        <p:nvSpPr>
          <p:cNvPr id="25" name="文本框 24"/>
          <p:cNvSpPr txBox="1"/>
          <p:nvPr>
            <p:custDataLst>
              <p:tags r:id="rId1"/>
            </p:custDataLst>
          </p:nvPr>
        </p:nvSpPr>
        <p:spPr>
          <a:xfrm>
            <a:off x="-1270" y="415290"/>
            <a:ext cx="6859270" cy="320040"/>
          </a:xfrm>
          <a:prstGeom prst="rect">
            <a:avLst/>
          </a:prstGeom>
          <a:noFill/>
        </p:spPr>
        <p:txBody>
          <a:bodyPr wrap="square" rtlCol="0">
            <a:noAutofit/>
          </a:bodyPr>
          <a:lstStyle/>
          <a:p>
            <a:pPr algn="ctr"/>
            <a:r>
              <a:rPr lang="zh-CN" altLang="en-US" sz="1200" b="1" dirty="0">
                <a:ln w="0"/>
                <a:solidFill>
                  <a:srgbClr val="2E75B6"/>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ea"/>
              </a:rPr>
              <a:t>曹老集镇国土空间总体规划（</a:t>
            </a:r>
            <a:r>
              <a:rPr lang="en-US" altLang="zh-CN" sz="1200" b="1"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2021-2035</a:t>
            </a:r>
            <a:r>
              <a:rPr lang="zh-CN" altLang="en-US" sz="1200" b="1"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rPr>
              <a:t>年）草案公示</a:t>
            </a:r>
            <a:endParaRPr lang="zh-CN" altLang="en-US" sz="1200" b="1" dirty="0">
              <a:solidFill>
                <a:srgbClr val="2E75B6"/>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PP_MARK_KEY" val="f90a49de-89d7-4867-b4d3-97238ae43849"/>
  <p:tag name="COMMONDATA" val="eyJoZGlkIjoiODJmMjBkMjE0ZWNmYzE5MTA5ZDJlOWI5YTJiOTcyZTQifQ=="/>
  <p:tag name="RESOURCE_RECORD_KEY" val="{&quot;70&quot;:[3313694]}"/>
  <p:tag name="commondata" val="eyJoZGlkIjoiYTI4OWQzMTNjYTVkY2IzNGU5MGM0ZWI5NmIwNWU0YmMifQ=="/>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343_1_3"/>
  <p:tag name="KSO_WM_UNIT_ID" val="diagram747_1*m_h_i*343_1_3"/>
  <p:tag name="KSO_WM_UNIT_LAYERLEVEL" val="1_1_1"/>
  <p:tag name="KSO_WM_UNIT_HIGHLIGHT" val="0"/>
  <p:tag name="KSO_WM_UNIT_COMPATIBLE" val="0"/>
  <p:tag name="KSO_WM_DIAGRAM_GROUP_CODE" val="m1-1"/>
  <p:tag name="KSO_WM_UNIT_DIAGRAM_ISNUMVISUAL" val="0"/>
  <p:tag name="KSO_WM_UNIT_DIAGRAM_ISREFERUNIT" val="0"/>
  <p:tag name="KSO_WM_UNIT_DIAGRAM_IS_NEED_ADD_PATH_ANIM" val="0"/>
  <p:tag name="KSO_WM_UNIT_FILL_FORE_SCHEMECOLOR_INDEX" val="5"/>
  <p:tag name="KSO_WM_UNIT_FILL_TYPE" val="1"/>
  <p:tag name="KSO_WM_UNIT_TEXT_FILL_FORE_SCHEMECOLOR_INDEX" val="14"/>
  <p:tag name="KSO_WM_UNIT_TEXT_FILL_TYPE" val="1"/>
  <p:tag name="KSO_WM_UNIT_DIAGRAM_SCHEMECOLOR_ID" val="2"/>
  <p:tag name="KSO_WM_UNIT_USESOURCEFORMAT_APPLY" val="1"/>
</p:tagLst>
</file>

<file path=ppt/tags/tag53.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343_1_2"/>
  <p:tag name="KSO_WM_UNIT_ID" val="diagram747_1*m_h_f*343_1_2"/>
  <p:tag name="KSO_WM_TEMPLATE_CATEGORY" val="diagram"/>
  <p:tag name="KSO_WM_TEMPLATE_INDEX" val="747"/>
  <p:tag name="KSO_WM_UNIT_LAYERLEVEL" val="1_1_1"/>
  <p:tag name="KSO_WM_TAG_VERSION" val="1.0"/>
  <p:tag name="KSO_WM_BEAUTIFY_FLAG" val="#wm#"/>
  <p:tag name="KSO_WM_UNIT_PRESET_TEXT" val="单击此处添加文本具体内容"/>
  <p:tag name="KSO_WM_UNIT_DIAGRAM_IS_NEED_ADD_PATH_ANIM" val="0"/>
  <p:tag name="KSO_WM_UNIT_TEXT_FILL_FORE_SCHEMECOLOR_INDEX" val="14"/>
  <p:tag name="KSO_WM_UNIT_TEXT_FILL_TYPE" val="1"/>
  <p:tag name="KSO_WM_UNIT_DIAGRAM_SCHEMECOLOR_ID" val="2"/>
  <p:tag name="KSO_WM_UNIT_USESOURCEFORMAT_APPLY" val="1"/>
</p:tagLst>
</file>

<file path=ppt/tags/tag54.xml><?xml version="1.0" encoding="utf-8"?>
<p:tagLst xmlns:p="http://schemas.openxmlformats.org/presentationml/2006/main">
  <p:tag name="KSO_WM_TAG_VERSION" val="1.0"/>
  <p:tag name="KSO_WM_BEAUTIFY_FLAG" val="#wm#"/>
  <p:tag name="KSO_WM_TEMPLATE_CATEGORY" val="diagram"/>
  <p:tag name="KSO_WM_TEMPLATE_INDEX" val="747"/>
  <p:tag name="KSO_WM_UNIT_TYPE" val="a"/>
  <p:tag name="KSO_WM_UNIT_INDEX" val="343"/>
  <p:tag name="KSO_WM_UNIT_ID" val="diagram747_1*a*343"/>
  <p:tag name="KSO_WM_UNIT_LAYERLEVEL" val="1"/>
  <p:tag name="KSO_WM_UNIT_VALUE" val="15"/>
  <p:tag name="KSO_WM_UNIT_HIGHLIGHT" val="0"/>
  <p:tag name="KSO_WM_UNIT_COMPATIBLE" val="0"/>
  <p:tag name="KSO_WM_UNIT_RELATE_UNITID" val="diagram747_1*l*1"/>
  <p:tag name="KSO_WM_UNIT_ISCONTENTSTITLE" val="0"/>
  <p:tag name="KSO_WM_DIAGRAM_GROUP_CODE" val="m1-1"/>
  <p:tag name="KSO_WM_UNIT_NOCLEAR" val="0"/>
  <p:tag name="KSO_WM_UNIT_DIAGRAM_ISNUMVISUAL" val="0"/>
  <p:tag name="KSO_WM_UNIT_DIAGRAM_ISREFERUNIT" val="0"/>
  <p:tag name="KSO_WM_UNIT_PRESET_TEXT" val="单击此处添加标题"/>
  <p:tag name="KSO_WM_UNIT_DIAGRAM_IS_NEED_ADD_PATH_ANIM" val="0"/>
  <p:tag name="KSO_WM_UNIT_TEXT_FILL_FORE_SCHEMECOLOR_INDEX" val="13"/>
  <p:tag name="KSO_WM_UNIT_TEXT_FILL_TYPE" val="1"/>
  <p:tag name="KSO_WM_UNIT_USESOURCEFORMAT_APPLY" val="1"/>
</p:tagLst>
</file>

<file path=ppt/tags/tag55.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343_1_1"/>
  <p:tag name="KSO_WM_UNIT_ID" val="diagram747_1*m_h_i*343_1_1"/>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LINE_FORE_SCHEMECOLOR_INDEX" val="5"/>
  <p:tag name="KSO_WM_UNIT_LINE_FILL_TYPE" val="2"/>
  <p:tag name="KSO_WM_UNIT_DIAGRAM_SCHEMECOLOR_ID" val="2"/>
  <p:tag name="KSO_WM_UNIT_USESOURCEFORMAT_APPLY" val="1"/>
</p:tagLst>
</file>

<file path=ppt/tags/tag56.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343_1_2"/>
  <p:tag name="KSO_WM_UNIT_ID" val="diagram747_1*m_h_i*343_1_2"/>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TEXT_FILL_FORE_SCHEMECOLOR_INDEX" val="14"/>
  <p:tag name="KSO_WM_UNIT_TEXT_FILL_TYPE" val="1"/>
  <p:tag name="KSO_WM_UNIT_TEXT_FORE_SCHEMECOLOR_INDEX" val="6"/>
  <p:tag name="KSO_WM_UNIT_TEXT_LINE_FILL_TYPE" val="2"/>
  <p:tag name="KSO_WM_UNIT_TEXT_SHADOW_SCHEMECOLOR_INDEX" val="6"/>
  <p:tag name="KSO_WM_UNIT_DIAGRAM_SCHEMECOLOR_ID" val="2"/>
  <p:tag name="KSO_WM_UNIT_USESOURCEFORMAT_APPLY" val="1"/>
</p:tagLst>
</file>

<file path=ppt/tags/tag57.xml><?xml version="1.0" encoding="utf-8"?>
<p:tagLst xmlns:p="http://schemas.openxmlformats.org/presentationml/2006/main">
  <p:tag name="KSO_WM_TAG_VERSION" val="1.0"/>
  <p:tag name="KSO_WM_BEAUTIFY_FLAG" val="#wm#"/>
  <p:tag name="KSO_WM_TEMPLATE_CATEGORY" val="diagram"/>
  <p:tag name="KSO_WM_TEMPLATE_INDEX" val="747"/>
  <p:tag name="KSO_WM_UNIT_TYPE" val="a"/>
  <p:tag name="KSO_WM_UNIT_INDEX" val="118"/>
  <p:tag name="KSO_WM_UNIT_ID" val="diagram747_1*a*118"/>
  <p:tag name="KSO_WM_UNIT_LAYERLEVEL" val="1"/>
  <p:tag name="KSO_WM_UNIT_VALUE" val="15"/>
  <p:tag name="KSO_WM_UNIT_HIGHLIGHT" val="0"/>
  <p:tag name="KSO_WM_UNIT_COMPATIBLE" val="0"/>
  <p:tag name="KSO_WM_UNIT_RELATE_UNITID" val="diagram747_1*l*1"/>
  <p:tag name="KSO_WM_UNIT_ISCONTENTSTITLE" val="0"/>
  <p:tag name="KSO_WM_DIAGRAM_GROUP_CODE" val="m1-1"/>
  <p:tag name="KSO_WM_UNIT_NOCLEAR" val="0"/>
  <p:tag name="KSO_WM_UNIT_DIAGRAM_ISNUMVISUAL" val="0"/>
  <p:tag name="KSO_WM_UNIT_DIAGRAM_ISREFERUNIT" val="0"/>
  <p:tag name="KSO_WM_UNIT_PRESET_TEXT" val="单击此处添加标题"/>
  <p:tag name="KSO_WM_UNIT_DIAGRAM_IS_NEED_ADD_PATH_ANIM" val="0"/>
  <p:tag name="KSO_WM_UNIT_TEXT_FILL_FORE_SCHEMECOLOR_INDEX" val="13"/>
  <p:tag name="KSO_WM_UNIT_TEXT_FILL_TYPE" val="1"/>
  <p:tag name="KSO_WM_UNIT_USESOURCEFORMAT_APPLY" val="1"/>
</p:tagLst>
</file>

<file path=ppt/tags/tag58.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18_1_3"/>
  <p:tag name="KSO_WM_UNIT_ID" val="diagram747_1*m_h_i*118_1_3"/>
  <p:tag name="KSO_WM_UNIT_LAYERLEVEL" val="1_1_1"/>
  <p:tag name="KSO_WM_UNIT_HIGHLIGHT" val="0"/>
  <p:tag name="KSO_WM_UNIT_COMPATIBLE" val="0"/>
  <p:tag name="KSO_WM_DIAGRAM_GROUP_CODE" val="m1-1"/>
  <p:tag name="KSO_WM_UNIT_DIAGRAM_ISNUMVISUAL" val="0"/>
  <p:tag name="KSO_WM_UNIT_DIAGRAM_ISREFERUNIT" val="0"/>
  <p:tag name="KSO_WM_UNIT_DIAGRAM_IS_NEED_ADD_PATH_ANIM" val="0"/>
  <p:tag name="KSO_WM_UNIT_FILL_FORE_SCHEMECOLOR_INDEX" val="5"/>
  <p:tag name="KSO_WM_UNIT_FILL_TYPE" val="1"/>
  <p:tag name="KSO_WM_UNIT_TEXT_FILL_FORE_SCHEMECOLOR_INDEX" val="14"/>
  <p:tag name="KSO_WM_UNIT_TEXT_FILL_TYPE" val="1"/>
  <p:tag name="KSO_WM_UNIT_DIAGRAM_SCHEMECOLOR_ID" val="2"/>
  <p:tag name="KSO_WM_UNIT_USESOURCEFORMAT_APPLY" val="1"/>
</p:tagLst>
</file>

<file path=ppt/tags/tag59.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18_1_1"/>
  <p:tag name="KSO_WM_UNIT_ID" val="diagram747_1*m_h_i*118_1_1"/>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LINE_FORE_SCHEMECOLOR_INDEX" val="5"/>
  <p:tag name="KSO_WM_UNIT_LINE_FILL_TYPE" val="2"/>
  <p:tag name="KSO_WM_UNIT_DIAGRAM_SCHEMECOLOR_ID" val="2"/>
  <p:tag name="KSO_WM_UNIT_USESOURCEFORMAT_APPLY" val="1"/>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18_1_2"/>
  <p:tag name="KSO_WM_UNIT_ID" val="diagram747_1*m_h_i*118_1_2"/>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TEXT_FILL_FORE_SCHEMECOLOR_INDEX" val="14"/>
  <p:tag name="KSO_WM_UNIT_TEXT_FILL_TYPE" val="1"/>
  <p:tag name="KSO_WM_UNIT_TEXT_FORE_SCHEMECOLOR_INDEX" val="6"/>
  <p:tag name="KSO_WM_UNIT_TEXT_LINE_FILL_TYPE" val="2"/>
  <p:tag name="KSO_WM_UNIT_TEXT_SHADOW_SCHEMECOLOR_INDEX" val="6"/>
  <p:tag name="KSO_WM_UNIT_DIAGRAM_SCHEMECOLOR_ID" val="2"/>
  <p:tag name="KSO_WM_UNIT_USESOURCEFORMAT_APPLY" val="1"/>
</p:tagLst>
</file>

<file path=ppt/tags/tag61.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18_1_2"/>
  <p:tag name="KSO_WM_UNIT_ID" val="diagram747_1*m_h_f*118_1_2"/>
  <p:tag name="KSO_WM_TEMPLATE_CATEGORY" val="diagram"/>
  <p:tag name="KSO_WM_TEMPLATE_INDEX" val="747"/>
  <p:tag name="KSO_WM_UNIT_LAYERLEVEL" val="1_1_1"/>
  <p:tag name="KSO_WM_TAG_VERSION" val="1.0"/>
  <p:tag name="KSO_WM_BEAUTIFY_FLAG" val="#wm#"/>
  <p:tag name="KSO_WM_UNIT_PRESET_TEXT" val="单击此处添加文本具体内容"/>
  <p:tag name="KSO_WM_UNIT_DIAGRAM_IS_NEED_ADD_PATH_ANIM" val="0"/>
  <p:tag name="KSO_WM_UNIT_TEXT_FILL_FORE_SCHEMECOLOR_INDEX" val="14"/>
  <p:tag name="KSO_WM_UNIT_TEXT_FILL_TYPE" val="1"/>
  <p:tag name="KSO_WM_UNIT_DIAGRAM_SCHEMECOLOR_ID" val="2"/>
  <p:tag name="KSO_WM_UNIT_USESOURCEFORMAT_APPLY" val="1"/>
</p:tagLst>
</file>

<file path=ppt/tags/tag62.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28_1_3"/>
  <p:tag name="KSO_WM_UNIT_ID" val="diagram747_1*m_h_i*128_1_3"/>
  <p:tag name="KSO_WM_UNIT_LAYERLEVEL" val="1_1_1"/>
  <p:tag name="KSO_WM_UNIT_HIGHLIGHT" val="0"/>
  <p:tag name="KSO_WM_UNIT_COMPATIBLE" val="0"/>
  <p:tag name="KSO_WM_DIAGRAM_GROUP_CODE" val="m1-1"/>
  <p:tag name="KSO_WM_UNIT_DIAGRAM_ISNUMVISUAL" val="0"/>
  <p:tag name="KSO_WM_UNIT_DIAGRAM_ISREFERUNIT" val="0"/>
  <p:tag name="KSO_WM_UNIT_DIAGRAM_IS_NEED_ADD_PATH_ANIM" val="0"/>
  <p:tag name="KSO_WM_UNIT_FILL_FORE_SCHEMECOLOR_INDEX" val="5"/>
  <p:tag name="KSO_WM_UNIT_FILL_TYPE" val="1"/>
  <p:tag name="KSO_WM_UNIT_TEXT_FILL_FORE_SCHEMECOLOR_INDEX" val="14"/>
  <p:tag name="KSO_WM_UNIT_TEXT_FILL_TYPE" val="1"/>
  <p:tag name="KSO_WM_UNIT_DIAGRAM_SCHEMECOLOR_ID" val="2"/>
  <p:tag name="KSO_WM_UNIT_USESOURCEFORMAT_APPLY" val="1"/>
</p:tagLst>
</file>

<file path=ppt/tags/tag63.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28_1_2"/>
  <p:tag name="KSO_WM_UNIT_ID" val="diagram747_1*m_h_f*128_1_2"/>
  <p:tag name="KSO_WM_TEMPLATE_CATEGORY" val="diagram"/>
  <p:tag name="KSO_WM_TEMPLATE_INDEX" val="747"/>
  <p:tag name="KSO_WM_UNIT_LAYERLEVEL" val="1_1_1"/>
  <p:tag name="KSO_WM_TAG_VERSION" val="1.0"/>
  <p:tag name="KSO_WM_BEAUTIFY_FLAG" val="#wm#"/>
  <p:tag name="KSO_WM_UNIT_PRESET_TEXT" val="单击此处添加文本具体内容"/>
  <p:tag name="KSO_WM_UNIT_DIAGRAM_IS_NEED_ADD_PATH_ANIM" val="0"/>
  <p:tag name="KSO_WM_UNIT_TEXT_FILL_FORE_SCHEMECOLOR_INDEX" val="14"/>
  <p:tag name="KSO_WM_UNIT_TEXT_FILL_TYPE" val="1"/>
  <p:tag name="KSO_WM_UNIT_DIAGRAM_SCHEMECOLOR_ID" val="2"/>
  <p:tag name="KSO_WM_UNIT_USESOURCEFORMAT_APPLY" val="1"/>
</p:tagLst>
</file>

<file path=ppt/tags/tag64.xml><?xml version="1.0" encoding="utf-8"?>
<p:tagLst xmlns:p="http://schemas.openxmlformats.org/presentationml/2006/main">
  <p:tag name="KSO_WM_TAG_VERSION" val="1.0"/>
  <p:tag name="KSO_WM_BEAUTIFY_FLAG" val="#wm#"/>
  <p:tag name="KSO_WM_TEMPLATE_CATEGORY" val="diagram"/>
  <p:tag name="KSO_WM_TEMPLATE_INDEX" val="747"/>
  <p:tag name="KSO_WM_UNIT_TYPE" val="a"/>
  <p:tag name="KSO_WM_UNIT_INDEX" val="128"/>
  <p:tag name="KSO_WM_UNIT_ID" val="diagram747_1*a*128"/>
  <p:tag name="KSO_WM_UNIT_LAYERLEVEL" val="1"/>
  <p:tag name="KSO_WM_UNIT_VALUE" val="15"/>
  <p:tag name="KSO_WM_UNIT_HIGHLIGHT" val="0"/>
  <p:tag name="KSO_WM_UNIT_COMPATIBLE" val="0"/>
  <p:tag name="KSO_WM_UNIT_RELATE_UNITID" val="diagram747_1*l*1"/>
  <p:tag name="KSO_WM_UNIT_ISCONTENTSTITLE" val="0"/>
  <p:tag name="KSO_WM_DIAGRAM_GROUP_CODE" val="m1-1"/>
  <p:tag name="KSO_WM_UNIT_NOCLEAR" val="0"/>
  <p:tag name="KSO_WM_UNIT_DIAGRAM_ISNUMVISUAL" val="0"/>
  <p:tag name="KSO_WM_UNIT_DIAGRAM_ISREFERUNIT" val="0"/>
  <p:tag name="KSO_WM_UNIT_PRESET_TEXT" val="单击此处添加标题"/>
  <p:tag name="KSO_WM_UNIT_DIAGRAM_IS_NEED_ADD_PATH_ANIM" val="0"/>
  <p:tag name="KSO_WM_UNIT_TEXT_FILL_FORE_SCHEMECOLOR_INDEX" val="13"/>
  <p:tag name="KSO_WM_UNIT_TEXT_FILL_TYPE" val="1"/>
  <p:tag name="KSO_WM_UNIT_USESOURCEFORMAT_APPLY" val="1"/>
</p:tagLst>
</file>

<file path=ppt/tags/tag65.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28_1_1"/>
  <p:tag name="KSO_WM_UNIT_ID" val="diagram747_1*m_h_i*128_1_1"/>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LINE_FORE_SCHEMECOLOR_INDEX" val="5"/>
  <p:tag name="KSO_WM_UNIT_LINE_FILL_TYPE" val="2"/>
  <p:tag name="KSO_WM_UNIT_DIAGRAM_SCHEMECOLOR_ID" val="2"/>
  <p:tag name="KSO_WM_UNIT_USESOURCEFORMAT_APPLY" val="1"/>
</p:tagLst>
</file>

<file path=ppt/tags/tag66.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28_1_2"/>
  <p:tag name="KSO_WM_UNIT_ID" val="diagram747_1*m_h_i*128_1_2"/>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TEXT_FILL_FORE_SCHEMECOLOR_INDEX" val="14"/>
  <p:tag name="KSO_WM_UNIT_TEXT_FILL_TYPE" val="1"/>
  <p:tag name="KSO_WM_UNIT_TEXT_FORE_SCHEMECOLOR_INDEX" val="6"/>
  <p:tag name="KSO_WM_UNIT_TEXT_LINE_FILL_TYPE" val="2"/>
  <p:tag name="KSO_WM_UNIT_TEXT_SHADOW_SCHEMECOLOR_INDEX" val="6"/>
  <p:tag name="KSO_WM_UNIT_DIAGRAM_SCHEMECOLOR_ID" val="2"/>
  <p:tag name="KSO_WM_UNIT_USESOURCEFORMAT_APPLY" val="1"/>
</p:tagLst>
</file>

<file path=ppt/tags/tag67.xml><?xml version="1.0" encoding="utf-8"?>
<p:tagLst xmlns:p="http://schemas.openxmlformats.org/presentationml/2006/main">
  <p:tag name="KSO_WM_TAG_VERSION" val="1.0"/>
  <p:tag name="KSO_WM_BEAUTIFY_FLAG" val=""/>
  <p:tag name="KSO_WM_TEMPLATE_CATEGORY" val="diagram"/>
  <p:tag name="KSO_WM_TEMPLATE_INDEX" val="747"/>
  <p:tag name="KSO_WM_UNIT_TYPE" val="m_h_i"/>
  <p:tag name="KSO_WM_UNIT_INDEX" val="128_1_3"/>
  <p:tag name="KSO_WM_UNIT_ID" val="diagram747_1*m_h_i*128_1_3"/>
  <p:tag name="KSO_WM_UNIT_LAYERLEVEL" val="1_1_1"/>
  <p:tag name="KSO_WM_UNIT_HIGHLIGHT" val="0"/>
  <p:tag name="KSO_WM_UNIT_COMPATIBLE" val="0"/>
  <p:tag name="KSO_WM_DIAGRAM_GROUP_CODE" val="m1-1"/>
  <p:tag name="KSO_WM_UNIT_DIAGRAM_ISNUMVISUAL" val="0"/>
  <p:tag name="KSO_WM_UNIT_DIAGRAM_ISREFERUNIT" val="0"/>
  <p:tag name="KSO_WM_UNIT_DIAGRAM_IS_NEED_ADD_PATH_ANIM" val="0"/>
  <p:tag name="KSO_WM_UNIT_FILL_FORE_SCHEMECOLOR_INDEX" val="5"/>
  <p:tag name="KSO_WM_UNIT_FILL_TYPE" val="1"/>
  <p:tag name="KSO_WM_UNIT_TEXT_FILL_FORE_SCHEMECOLOR_INDEX" val="14"/>
  <p:tag name="KSO_WM_UNIT_TEXT_FILL_TYPE" val="1"/>
  <p:tag name="KSO_WM_UNIT_DIAGRAM_SCHEMECOLOR_ID" val="2"/>
  <p:tag name="KSO_WM_UNIT_USESOURCEFORMAT_APPLY" val="1"/>
</p:tagLst>
</file>

<file path=ppt/tags/tag68.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28_1_2"/>
  <p:tag name="KSO_WM_UNIT_ID" val="diagram747_1*m_h_f*128_1_2"/>
  <p:tag name="KSO_WM_TEMPLATE_CATEGORY" val="diagram"/>
  <p:tag name="KSO_WM_TEMPLATE_INDEX" val="747"/>
  <p:tag name="KSO_WM_UNIT_LAYERLEVEL" val="1_1_1"/>
  <p:tag name="KSO_WM_TAG_VERSION" val="1.0"/>
  <p:tag name="KSO_WM_BEAUTIFY_FLAG" val=""/>
  <p:tag name="KSO_WM_UNIT_PRESET_TEXT" val="单击此处添加文本具体内容"/>
  <p:tag name="KSO_WM_UNIT_DIAGRAM_IS_NEED_ADD_PATH_ANIM" val="0"/>
  <p:tag name="KSO_WM_UNIT_TEXT_FILL_FORE_SCHEMECOLOR_INDEX" val="14"/>
  <p:tag name="KSO_WM_UNIT_TEXT_FILL_TYPE" val="1"/>
  <p:tag name="KSO_WM_UNIT_DIAGRAM_SCHEMECOLOR_ID" val="2"/>
  <p:tag name="KSO_WM_UNIT_USESOURCEFORMAT_APPLY" val="1"/>
</p:tagLst>
</file>

<file path=ppt/tags/tag69.xml><?xml version="1.0" encoding="utf-8"?>
<p:tagLst xmlns:p="http://schemas.openxmlformats.org/presentationml/2006/main">
  <p:tag name="KSO_WM_TAG_VERSION" val="1.0"/>
  <p:tag name="KSO_WM_BEAUTIFY_FLAG" val=""/>
  <p:tag name="KSO_WM_TEMPLATE_CATEGORY" val="diagram"/>
  <p:tag name="KSO_WM_TEMPLATE_INDEX" val="747"/>
  <p:tag name="KSO_WM_UNIT_TYPE" val="a"/>
  <p:tag name="KSO_WM_UNIT_INDEX" val="128"/>
  <p:tag name="KSO_WM_UNIT_ID" val="diagram747_1*a*128"/>
  <p:tag name="KSO_WM_UNIT_LAYERLEVEL" val="1"/>
  <p:tag name="KSO_WM_UNIT_VALUE" val="15"/>
  <p:tag name="KSO_WM_UNIT_HIGHLIGHT" val="0"/>
  <p:tag name="KSO_WM_UNIT_COMPATIBLE" val="0"/>
  <p:tag name="KSO_WM_UNIT_RELATE_UNITID" val="diagram747_1*l*1"/>
  <p:tag name="KSO_WM_UNIT_ISCONTENTSTITLE" val="0"/>
  <p:tag name="KSO_WM_DIAGRAM_GROUP_CODE" val="m1-1"/>
  <p:tag name="KSO_WM_UNIT_NOCLEAR" val="0"/>
  <p:tag name="KSO_WM_UNIT_DIAGRAM_ISNUMVISUAL" val="0"/>
  <p:tag name="KSO_WM_UNIT_DIAGRAM_ISREFERUNIT" val="0"/>
  <p:tag name="KSO_WM_UNIT_PRESET_TEXT" val="单击此处添加标题"/>
  <p:tag name="KSO_WM_UNIT_DIAGRAM_IS_NEED_ADD_PATH_ANIM" val="0"/>
  <p:tag name="KSO_WM_UNIT_TEXT_FILL_FORE_SCHEMECOLOR_INDEX" val="13"/>
  <p:tag name="KSO_WM_UNIT_TEXT_FILL_TYPE" val="1"/>
  <p:tag name="KSO_WM_UNIT_USESOURCEFORMAT_APPLY" val="1"/>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TAG_VERSION" val="1.0"/>
  <p:tag name="KSO_WM_BEAUTIFY_FLAG" val=""/>
  <p:tag name="KSO_WM_TEMPLATE_CATEGORY" val="diagram"/>
  <p:tag name="KSO_WM_TEMPLATE_INDEX" val="747"/>
  <p:tag name="KSO_WM_UNIT_TYPE" val="m_h_i"/>
  <p:tag name="KSO_WM_UNIT_INDEX" val="128_1_1"/>
  <p:tag name="KSO_WM_UNIT_ID" val="diagram747_1*m_h_i*128_1_1"/>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LINE_FORE_SCHEMECOLOR_INDEX" val="5"/>
  <p:tag name="KSO_WM_UNIT_LINE_FILL_TYPE" val="2"/>
  <p:tag name="KSO_WM_UNIT_DIAGRAM_SCHEMECOLOR_ID" val="2"/>
  <p:tag name="KSO_WM_UNIT_USESOURCEFORMAT_APPLY" val="1"/>
</p:tagLst>
</file>

<file path=ppt/tags/tag71.xml><?xml version="1.0" encoding="utf-8"?>
<p:tagLst xmlns:p="http://schemas.openxmlformats.org/presentationml/2006/main">
  <p:tag name="KSO_WM_TAG_VERSION" val="1.0"/>
  <p:tag name="KSO_WM_BEAUTIFY_FLAG" val=""/>
  <p:tag name="KSO_WM_TEMPLATE_CATEGORY" val="diagram"/>
  <p:tag name="KSO_WM_TEMPLATE_INDEX" val="747"/>
  <p:tag name="KSO_WM_UNIT_TYPE" val="m_h_i"/>
  <p:tag name="KSO_WM_UNIT_INDEX" val="128_1_2"/>
  <p:tag name="KSO_WM_UNIT_ID" val="diagram747_1*m_h_i*128_1_2"/>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TEXT_FILL_FORE_SCHEMECOLOR_INDEX" val="14"/>
  <p:tag name="KSO_WM_UNIT_TEXT_FILL_TYPE" val="1"/>
  <p:tag name="KSO_WM_UNIT_TEXT_FORE_SCHEMECOLOR_INDEX" val="6"/>
  <p:tag name="KSO_WM_UNIT_TEXT_LINE_FILL_TYPE" val="2"/>
  <p:tag name="KSO_WM_UNIT_TEXT_SHADOW_SCHEMECOLOR_INDEX" val="6"/>
  <p:tag name="KSO_WM_UNIT_DIAGRAM_SCHEMECOLOR_ID" val="2"/>
  <p:tag name="KSO_WM_UNIT_USESOURCEFORMAT_APPLY" val="1"/>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18_1_2"/>
  <p:tag name="KSO_WM_UNIT_ID" val="diagram747_1*m_h_f*118_1_2"/>
  <p:tag name="KSO_WM_TEMPLATE_CATEGORY" val="diagram"/>
  <p:tag name="KSO_WM_TEMPLATE_INDEX" val="747"/>
  <p:tag name="KSO_WM_UNIT_LAYERLEVEL" val="1_1_1"/>
  <p:tag name="KSO_WM_TAG_VERSION" val="1.0"/>
  <p:tag name="KSO_WM_BEAUTIFY_FLAG" val="#wm#"/>
  <p:tag name="KSO_WM_UNIT_PRESET_TEXT" val="单击此处添加文本具体内容"/>
  <p:tag name="KSO_WM_UNIT_DIAGRAM_IS_NEED_ADD_PATH_ANIM" val="0"/>
  <p:tag name="KSO_WM_UNIT_TEXT_FILL_FORE_SCHEMECOLOR_INDEX" val="14"/>
  <p:tag name="KSO_WM_UNIT_TEXT_FILL_TYPE" val="1"/>
  <p:tag name="KSO_WM_UNIT_DIAGRAM_SCHEMECOLOR_ID" val="2"/>
  <p:tag name="KSO_WM_UNIT_USESOURCEFORMAT_APPLY" val="1"/>
</p:tagLst>
</file>

<file path=ppt/tags/tag74.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18_1_2"/>
  <p:tag name="KSO_WM_UNIT_ID" val="diagram747_1*m_h_f*118_1_2"/>
  <p:tag name="KSO_WM_TEMPLATE_CATEGORY" val="diagram"/>
  <p:tag name="KSO_WM_TEMPLATE_INDEX" val="747"/>
  <p:tag name="KSO_WM_UNIT_LAYERLEVEL" val="1_1_1"/>
  <p:tag name="KSO_WM_TAG_VERSION" val="1.0"/>
  <p:tag name="KSO_WM_BEAUTIFY_FLAG" val="#wm#"/>
  <p:tag name="KSO_WM_UNIT_PRESET_TEXT" val="单击此处添加文本具体内容"/>
  <p:tag name="KSO_WM_UNIT_DIAGRAM_IS_NEED_ADD_PATH_ANIM" val="0"/>
  <p:tag name="KSO_WM_UNIT_TEXT_FILL_FORE_SCHEMECOLOR_INDEX" val="14"/>
  <p:tag name="KSO_WM_UNIT_TEXT_FILL_TYPE" val="1"/>
  <p:tag name="KSO_WM_UNIT_DIAGRAM_SCHEMECOLOR_ID" val="2"/>
  <p:tag name="KSO_WM_UNIT_USESOURCEFORMAT_APPLY" val="1"/>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18_1_2"/>
  <p:tag name="KSO_WM_UNIT_ID" val="diagram747_1*m_h_f*118_1_2"/>
  <p:tag name="KSO_WM_TEMPLATE_CATEGORY" val="diagram"/>
  <p:tag name="KSO_WM_TEMPLATE_INDEX" val="747"/>
  <p:tag name="KSO_WM_UNIT_LAYERLEVEL" val="1_1_1"/>
  <p:tag name="KSO_WM_TAG_VERSION" val="1.0"/>
  <p:tag name="KSO_WM_BEAUTIFY_FLAG" val="#wm#"/>
  <p:tag name="KSO_WM_UNIT_PRESET_TEXT" val="单击此处添加文本具体内容"/>
  <p:tag name="KSO_WM_UNIT_DIAGRAM_IS_NEED_ADD_PATH_ANIM" val="0"/>
  <p:tag name="KSO_WM_UNIT_TEXT_FILL_FORE_SCHEMECOLOR_INDEX" val="14"/>
  <p:tag name="KSO_WM_UNIT_TEXT_FILL_TYPE" val="1"/>
  <p:tag name="KSO_WM_UNIT_DIAGRAM_SCHEMECOLOR_ID" val="2"/>
  <p:tag name="KSO_WM_UNIT_USESOURCEFORMAT_APPLY" val="1"/>
</p:tagLst>
</file>

<file path=ppt/tags/tag77.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18_1_2"/>
  <p:tag name="KSO_WM_UNIT_ID" val="diagram747_1*m_h_f*118_1_2"/>
  <p:tag name="KSO_WM_TEMPLATE_CATEGORY" val="diagram"/>
  <p:tag name="KSO_WM_TEMPLATE_INDEX" val="747"/>
  <p:tag name="KSO_WM_UNIT_LAYERLEVEL" val="1_1_1"/>
  <p:tag name="KSO_WM_TAG_VERSION" val="1.0"/>
  <p:tag name="KSO_WM_BEAUTIFY_FLAG" val="#wm#"/>
  <p:tag name="KSO_WM_UNIT_PRESET_TEXT" val="单击此处添加文本具体内容"/>
  <p:tag name="KSO_WM_UNIT_DIAGRAM_IS_NEED_ADD_PATH_ANIM" val="0"/>
  <p:tag name="KSO_WM_UNIT_TEXT_FILL_FORE_SCHEMECOLOR_INDEX" val="14"/>
  <p:tag name="KSO_WM_UNIT_TEXT_FILL_TYPE" val="1"/>
  <p:tag name="KSO_WM_UNIT_DIAGRAM_SCHEMECOLOR_ID" val="2"/>
  <p:tag name="KSO_WM_UNIT_USESOURCEFORMAT_APPLY" val="1"/>
</p:tagLst>
</file>

<file path=ppt/tags/tag78.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18_1_2"/>
  <p:tag name="KSO_WM_UNIT_ID" val="diagram747_1*m_h_f*118_1_2"/>
  <p:tag name="KSO_WM_TEMPLATE_CATEGORY" val="diagram"/>
  <p:tag name="KSO_WM_TEMPLATE_INDEX" val="747"/>
  <p:tag name="KSO_WM_UNIT_LAYERLEVEL" val="1_1_1"/>
  <p:tag name="KSO_WM_TAG_VERSION" val="1.0"/>
  <p:tag name="KSO_WM_BEAUTIFY_FLAG" val="#wm#"/>
  <p:tag name="KSO_WM_UNIT_PRESET_TEXT" val="单击此处添加文本具体内容"/>
  <p:tag name="KSO_WM_UNIT_DIAGRAM_IS_NEED_ADD_PATH_ANIM" val="0"/>
  <p:tag name="KSO_WM_UNIT_TEXT_FILL_FORE_SCHEMECOLOR_INDEX" val="14"/>
  <p:tag name="KSO_WM_UNIT_TEXT_FILL_TYPE" val="1"/>
  <p:tag name="KSO_WM_UNIT_DIAGRAM_SCHEMECOLOR_ID" val="2"/>
  <p:tag name="KSO_WM_UNIT_USESOURCEFORMAT_APPLY" val="1"/>
</p:tagLst>
</file>

<file path=ppt/tags/tag79.xml><?xml version="1.0" encoding="utf-8"?>
<p:tagLst xmlns:p="http://schemas.openxmlformats.org/presentationml/2006/main">
  <p:tag name="KSO_WM_UNIT_NOCLEAR" val="0"/>
  <p:tag name="KSO_WM_UNIT_VALUE" val="13"/>
  <p:tag name="KSO_WM_UNIT_HIGHLIGHT" val="0"/>
  <p:tag name="KSO_WM_UNIT_COMPATIBLE" val="0"/>
  <p:tag name="KSO_WM_UNIT_DIAGRAM_ISNUMVISUAL" val="0"/>
  <p:tag name="KSO_WM_UNIT_DIAGRAM_ISREFERUNIT" val="0"/>
  <p:tag name="KSO_WM_DIAGRAM_GROUP_CODE" val="m1-1"/>
  <p:tag name="KSO_WM_UNIT_TYPE" val="m_h_f"/>
  <p:tag name="KSO_WM_UNIT_INDEX" val="118_1_2"/>
  <p:tag name="KSO_WM_UNIT_ID" val="diagram747_1*m_h_f*118_1_2"/>
  <p:tag name="KSO_WM_TEMPLATE_CATEGORY" val="diagram"/>
  <p:tag name="KSO_WM_TEMPLATE_INDEX" val="747"/>
  <p:tag name="KSO_WM_UNIT_LAYERLEVEL" val="1_1_1"/>
  <p:tag name="KSO_WM_TAG_VERSION" val="1.0"/>
  <p:tag name="KSO_WM_BEAUTIFY_FLAG" val="#wm#"/>
  <p:tag name="KSO_WM_UNIT_PRESET_TEXT" val="单击此处添加文本具体内容"/>
  <p:tag name="KSO_WM_UNIT_DIAGRAM_IS_NEED_ADD_PATH_ANIM" val="0"/>
  <p:tag name="KSO_WM_UNIT_TEXT_FILL_FORE_SCHEMECOLOR_INDEX" val="14"/>
  <p:tag name="KSO_WM_UNIT_TEXT_FILL_TYPE" val="1"/>
  <p:tag name="KSO_WM_UNIT_DIAGRAM_SCHEMECOLOR_ID" val="2"/>
  <p:tag name="KSO_WM_UNIT_USESOURCEFORMAT_APPLY" val="1"/>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UNIT_TABLE_BEAUTIFY" val="smartTable{db8d39ea-6eac-40dc-8a22-d831163d1795}"/>
  <p:tag name="TABLE_ENDDRAG_ORIGIN_RECT" val="472*531"/>
  <p:tag name="TABLE_ENDDRAG_RECT" val="37*176*472*531"/>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3DDA8">
            <a:alpha val="50000"/>
          </a:srgbClr>
        </a:solidFill>
        <a:ln>
          <a:noFill/>
        </a:ln>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8172</Words>
  <Application>WPS 演示</Application>
  <PresentationFormat>A4 纸张(210x297 毫米)</PresentationFormat>
  <Paragraphs>717</Paragraphs>
  <Slides>35</Slides>
  <Notes>10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35</vt:i4>
      </vt:variant>
    </vt:vector>
  </HeadingPairs>
  <TitlesOfParts>
    <vt:vector size="48" baseType="lpstr">
      <vt:lpstr>Arial</vt:lpstr>
      <vt:lpstr>宋体</vt:lpstr>
      <vt:lpstr>Wingdings</vt:lpstr>
      <vt:lpstr>微软雅黑</vt:lpstr>
      <vt:lpstr>Times New Roman</vt:lpstr>
      <vt:lpstr>Cambria</vt:lpstr>
      <vt:lpstr>隶书</vt:lpstr>
      <vt:lpstr>Wingdings</vt:lpstr>
      <vt:lpstr>等线 Light</vt:lpstr>
      <vt:lpstr>等线</vt:lpstr>
      <vt:lpstr>Arial Unicode MS</vt:lpstr>
      <vt:lpstr>Calibri</vt:lpstr>
      <vt:lpstr>Office 主题​​</vt:lpstr>
      <vt:lpstr>曹老集镇国土空间总体规划 </vt:lpstr>
      <vt:lpstr>草案公示公告 Draft Announcement</vt:lpstr>
      <vt:lpstr>前    言 PREFACE</vt:lpstr>
      <vt:lpstr>目    录 CONTENTS</vt:lpstr>
      <vt:lpstr>01</vt:lpstr>
      <vt:lpstr>1.1 指导思想</vt:lpstr>
      <vt:lpstr>1.3 规划范围与期限</vt:lpstr>
      <vt:lpstr>02</vt:lpstr>
      <vt:lpstr>2.1 规划定位</vt:lpstr>
      <vt:lpstr>2.2 国土空间开发保护策略</vt:lpstr>
      <vt:lpstr>03</vt:lpstr>
      <vt:lpstr>3.1 国土空间总体格局</vt:lpstr>
      <vt:lpstr>3.2 国土空间用途结构</vt:lpstr>
      <vt:lpstr>3.3 三条控制线</vt:lpstr>
      <vt:lpstr>3.4 国土空间用途结构</vt:lpstr>
      <vt:lpstr>04</vt:lpstr>
      <vt:lpstr>4.1 村庄分级分类</vt:lpstr>
      <vt:lpstr>4.2 特色村庄发展指引</vt:lpstr>
      <vt:lpstr>05</vt:lpstr>
      <vt:lpstr>5.1   国土综合整治</vt:lpstr>
      <vt:lpstr>PowerPoint 演示文稿</vt:lpstr>
      <vt:lpstr>6.1 综合交通体系</vt:lpstr>
      <vt:lpstr>6.2 公共服务设施</vt:lpstr>
      <vt:lpstr>6.3 市政、水利、防灾</vt:lpstr>
      <vt:lpstr>07</vt:lpstr>
      <vt:lpstr>7.1 历史文化保护</vt:lpstr>
      <vt:lpstr>7.2 特色风貌塑造</vt:lpstr>
      <vt:lpstr>08</vt:lpstr>
      <vt:lpstr>8.1 优化城镇空间布局</vt:lpstr>
      <vt:lpstr>8.2 优化公共空间与绿地系统</vt:lpstr>
      <vt:lpstr>8.3 提升公共管理与公共服务设施布局 </vt:lpstr>
      <vt:lpstr>8.4 完善交通设施建设</vt:lpstr>
      <vt:lpstr>09</vt:lpstr>
      <vt:lpstr>9.1 单元划分</vt:lpstr>
      <vt:lpstr>9.2 分期实施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怀远县国土空间总体规划 （2021-2035年）</dc:title>
  <dc:creator>lenovo</dc:creator>
  <cp:lastModifiedBy>Administrator</cp:lastModifiedBy>
  <cp:revision>615</cp:revision>
  <dcterms:created xsi:type="dcterms:W3CDTF">2023-02-02T03:44:00Z</dcterms:created>
  <dcterms:modified xsi:type="dcterms:W3CDTF">2024-01-12T08:04:48Z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6B3F664B5D0349D28069E50C2DFDB061_13</vt:lpwstr>
  </property>
  <property fmtid="{D5CDD505-2E9C-101B-9397-08002B2CF9AE}" pid="3" name="KSOProductBuildVer">
    <vt:lpwstr>2052-12.1.0.16120</vt:lpwstr>
  </property>
</Properties>
</file>