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39"/>
  </p:handoutMasterIdLst>
  <p:sldIdLst>
    <p:sldId id="256" r:id="rId3"/>
    <p:sldId id="564" r:id="rId4"/>
    <p:sldId id="565" r:id="rId5"/>
    <p:sldId id="566" r:id="rId6"/>
    <p:sldId id="567" r:id="rId7"/>
    <p:sldId id="568" r:id="rId8"/>
    <p:sldId id="569" r:id="rId9"/>
    <p:sldId id="570" r:id="rId10"/>
    <p:sldId id="571" r:id="rId11"/>
    <p:sldId id="572" r:id="rId12"/>
    <p:sldId id="573" r:id="rId13"/>
    <p:sldId id="574" r:id="rId14"/>
    <p:sldId id="575" r:id="rId15"/>
    <p:sldId id="576" r:id="rId17"/>
    <p:sldId id="577" r:id="rId18"/>
    <p:sldId id="557" r:id="rId19"/>
    <p:sldId id="558" r:id="rId20"/>
    <p:sldId id="548" r:id="rId21"/>
    <p:sldId id="559" r:id="rId22"/>
    <p:sldId id="560" r:id="rId23"/>
    <p:sldId id="551" r:id="rId24"/>
    <p:sldId id="561" r:id="rId25"/>
    <p:sldId id="556" r:id="rId26"/>
    <p:sldId id="562" r:id="rId27"/>
    <p:sldId id="526" r:id="rId28"/>
    <p:sldId id="529" r:id="rId29"/>
    <p:sldId id="530" r:id="rId30"/>
    <p:sldId id="540" r:id="rId31"/>
    <p:sldId id="541" r:id="rId32"/>
    <p:sldId id="542" r:id="rId33"/>
    <p:sldId id="543" r:id="rId34"/>
    <p:sldId id="544" r:id="rId35"/>
    <p:sldId id="545" r:id="rId36"/>
    <p:sldId id="546" r:id="rId37"/>
    <p:sldId id="547" r:id="rId38"/>
  </p:sldIdLst>
  <p:sldSz cx="6858000" cy="9906000" type="A4"/>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521"/>
    <a:srgbClr val="8C8F2C"/>
    <a:srgbClr val="E4E5A9"/>
    <a:srgbClr val="000000"/>
    <a:srgbClr val="FBE5D6"/>
    <a:srgbClr val="FFF7DF"/>
    <a:srgbClr val="DAE3F3"/>
    <a:srgbClr val="E2F0D9"/>
    <a:srgbClr val="F0ECDC"/>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6283" autoAdjust="0"/>
  </p:normalViewPr>
  <p:slideViewPr>
    <p:cSldViewPr snapToGrid="0">
      <p:cViewPr>
        <p:scale>
          <a:sx n="50" d="100"/>
          <a:sy n="50" d="100"/>
        </p:scale>
        <p:origin x="2861" y="2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gs" Target="tags/tag90.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4657C-C85F-49F3-B780-FBA7DEF97B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FDCC7-E510-40BC-8876-0953841EFF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AFDCC7-E510-40BC-8876-0953841EFF9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5"/>
          </a:xfrm>
        </p:spPr>
        <p:txBody>
          <a:bodyPr anchor="b"/>
          <a:lstStyle>
            <a:lvl1pPr algn="ctr">
              <a:defRPr sz="3200"/>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857250" y="5202944"/>
            <a:ext cx="5143500" cy="2391656"/>
          </a:xfrm>
        </p:spPr>
        <p:txBody>
          <a:bodyPr>
            <a:normAutofit/>
          </a:bodyPr>
          <a:lstStyle>
            <a:lvl1pPr marL="0" indent="0" algn="ctr">
              <a:buNone/>
              <a:defRPr sz="2000"/>
            </a:lvl1pPr>
            <a:lvl2pPr marL="812800" indent="0" algn="ctr">
              <a:buNone/>
              <a:defRPr sz="3555"/>
            </a:lvl2pPr>
            <a:lvl3pPr marL="1625600" indent="0" algn="ctr">
              <a:buNone/>
              <a:defRPr sz="3200"/>
            </a:lvl3pPr>
            <a:lvl4pPr marL="2438400" indent="0" algn="ctr">
              <a:buNone/>
              <a:defRPr sz="2845"/>
            </a:lvl4pPr>
            <a:lvl5pPr marL="3251200" indent="0" algn="ctr">
              <a:buNone/>
              <a:defRPr sz="2845"/>
            </a:lvl5pPr>
            <a:lvl6pPr marL="4064000" indent="0" algn="ctr">
              <a:buNone/>
              <a:defRPr sz="2845"/>
            </a:lvl6pPr>
            <a:lvl7pPr marL="4876800" indent="0" algn="ctr">
              <a:buNone/>
              <a:defRPr sz="2845"/>
            </a:lvl7pPr>
            <a:lvl8pPr marL="5689600" indent="0" algn="ctr">
              <a:buNone/>
              <a:defRPr sz="2845"/>
            </a:lvl8pPr>
            <a:lvl9pPr marL="6502400" indent="0" algn="ctr">
              <a:buNone/>
              <a:defRPr sz="2845"/>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p:txBody>
          <a:bodyPr/>
          <a:lstStyle/>
          <a:p>
            <a:fld id="{F03CE2B8-D064-4D4A-8B3F-A73606A023C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211883" cy="23114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2915544" y="1426281"/>
            <a:ext cx="3471863" cy="7039680"/>
          </a:xfrm>
        </p:spPr>
        <p:txBody>
          <a:bodyPr>
            <a:normAutofit/>
          </a:bodyPr>
          <a:lstStyle>
            <a:lvl1pPr marL="0" indent="0">
              <a:buNone/>
              <a:defRPr sz="4800"/>
            </a:lvl1pPr>
            <a:lvl2pPr marL="812800" indent="0">
              <a:buNone/>
              <a:defRPr sz="4980"/>
            </a:lvl2pPr>
            <a:lvl3pPr marL="1625600" indent="0">
              <a:buNone/>
              <a:defRPr sz="4265"/>
            </a:lvl3pPr>
            <a:lvl4pPr marL="2438400" indent="0">
              <a:buNone/>
              <a:defRPr sz="3555"/>
            </a:lvl4pPr>
            <a:lvl5pPr marL="3251200" indent="0">
              <a:buNone/>
              <a:defRPr sz="3555"/>
            </a:lvl5pPr>
            <a:lvl6pPr marL="4064000" indent="0">
              <a:buNone/>
              <a:defRPr sz="3555"/>
            </a:lvl6pPr>
            <a:lvl7pPr marL="4876800" indent="0">
              <a:buNone/>
              <a:defRPr sz="3555"/>
            </a:lvl7pPr>
            <a:lvl8pPr marL="5689600" indent="0">
              <a:buNone/>
              <a:defRPr sz="3555"/>
            </a:lvl8pPr>
            <a:lvl9pPr marL="6502400" indent="0">
              <a:buNone/>
              <a:defRPr sz="3555"/>
            </a:lvl9pPr>
          </a:lstStyle>
          <a:p>
            <a:endParaRPr lang="zh-CN" altLang="en-US"/>
          </a:p>
        </p:txBody>
      </p:sp>
      <p:sp>
        <p:nvSpPr>
          <p:cNvPr id="4" name="文本占位符 3"/>
          <p:cNvSpPr>
            <a:spLocks noGrp="1"/>
          </p:cNvSpPr>
          <p:nvPr>
            <p:ph type="body" sz="half" idx="2" hasCustomPrompt="1"/>
          </p:nvPr>
        </p:nvSpPr>
        <p:spPr>
          <a:xfrm>
            <a:off x="472382" y="2971800"/>
            <a:ext cx="2211883" cy="5505627"/>
          </a:xfrm>
        </p:spPr>
        <p:txBody>
          <a:bodyPr>
            <a:normAutofit/>
          </a:bodyPr>
          <a:lstStyle>
            <a:lvl1pPr marL="0" inden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CD0F7EE-F102-4147-850F-697AB36A29E3}"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EFEECAEE-91AC-4350-BEF8-F08971AF7FE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527403"/>
            <a:ext cx="1478756" cy="839487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471487" y="527403"/>
            <a:ext cx="4350544" cy="8394877"/>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2E50E3-BA0B-4F61-80A8-DE4B880D37B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499"/>
          <a:stretch>
            <a:fillRect/>
          </a:stretch>
        </p:blipFill>
        <p:spPr>
          <a:xfrm>
            <a:off x="0" y="-7703"/>
            <a:ext cx="6858000" cy="9906000"/>
          </a:xfrm>
          <a:prstGeom prst="rect">
            <a:avLst/>
          </a:prstGeom>
        </p:spPr>
      </p:pic>
      <p:sp>
        <p:nvSpPr>
          <p:cNvPr id="12" name="矩形 11"/>
          <p:cNvSpPr/>
          <p:nvPr userDrawn="1"/>
        </p:nvSpPr>
        <p:spPr>
          <a:xfrm>
            <a:off x="-1" y="-7703"/>
            <a:ext cx="6858001"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88658"/>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53852"/>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5083867" y="273781"/>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499"/>
          <a:stretch>
            <a:fillRect/>
          </a:stretch>
        </p:blipFill>
        <p:spPr>
          <a:xfrm>
            <a:off x="0" y="-1353"/>
            <a:ext cx="6858000" cy="9906000"/>
          </a:xfrm>
          <a:prstGeom prst="rect">
            <a:avLst/>
          </a:prstGeom>
        </p:spPr>
      </p:pic>
      <p:sp>
        <p:nvSpPr>
          <p:cNvPr id="11" name="矩形 10"/>
          <p:cNvSpPr/>
          <p:nvPr userDrawn="1"/>
        </p:nvSpPr>
        <p:spPr>
          <a:xfrm>
            <a:off x="0" y="-1353"/>
            <a:ext cx="6858000"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74053"/>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39247"/>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71488" y="9166791"/>
            <a:ext cx="1543050" cy="527403"/>
          </a:xfrm>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a:xfrm>
            <a:off x="2271714" y="9166791"/>
            <a:ext cx="2314575" cy="527403"/>
          </a:xfrm>
        </p:spPr>
        <p:txBody>
          <a:bodyPr/>
          <a:lstStyle/>
          <a:p>
            <a:endParaRPr lang="zh-CN" altLang="en-US"/>
          </a:p>
        </p:txBody>
      </p:sp>
      <p:sp>
        <p:nvSpPr>
          <p:cNvPr id="6" name="灯片编号占位符 5"/>
          <p:cNvSpPr>
            <a:spLocks noGrp="1"/>
          </p:cNvSpPr>
          <p:nvPr>
            <p:ph type="sldNum" sz="quarter" idx="12"/>
          </p:nvPr>
        </p:nvSpPr>
        <p:spPr>
          <a:xfrm>
            <a:off x="5083867" y="259176"/>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7" y="2469622"/>
            <a:ext cx="5915025" cy="4120620"/>
          </a:xfrm>
        </p:spPr>
        <p:txBody>
          <a:bodyPr anchor="b"/>
          <a:lstStyle>
            <a:lvl1pPr>
              <a:defRPr sz="36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67917" y="6629225"/>
            <a:ext cx="5915025" cy="2166937"/>
          </a:xfrm>
        </p:spPr>
        <p:txBody>
          <a:bodyPr>
            <a:normAutofit/>
          </a:bodyPr>
          <a:lstStyle>
            <a:lvl1pPr marL="0" indent="0">
              <a:buNone/>
              <a:defRPr sz="3200">
                <a:solidFill>
                  <a:schemeClr val="tx1">
                    <a:tint val="75000"/>
                  </a:schemeClr>
                </a:solidFill>
              </a:defRPr>
            </a:lvl1pPr>
            <a:lvl2pPr marL="812800" indent="0">
              <a:buNone/>
              <a:defRPr sz="3555">
                <a:solidFill>
                  <a:schemeClr val="tx1">
                    <a:tint val="75000"/>
                  </a:schemeClr>
                </a:solidFill>
              </a:defRPr>
            </a:lvl2pPr>
            <a:lvl3pPr marL="1625600" indent="0">
              <a:buNone/>
              <a:defRPr sz="3200">
                <a:solidFill>
                  <a:schemeClr val="tx1">
                    <a:tint val="75000"/>
                  </a:schemeClr>
                </a:solidFill>
              </a:defRPr>
            </a:lvl3pPr>
            <a:lvl4pPr marL="2438400" indent="0">
              <a:buNone/>
              <a:defRPr sz="2845">
                <a:solidFill>
                  <a:schemeClr val="tx1">
                    <a:tint val="75000"/>
                  </a:schemeClr>
                </a:solidFill>
              </a:defRPr>
            </a:lvl4pPr>
            <a:lvl5pPr marL="3251200" indent="0">
              <a:buNone/>
              <a:defRPr sz="2845">
                <a:solidFill>
                  <a:schemeClr val="tx1">
                    <a:tint val="75000"/>
                  </a:schemeClr>
                </a:solidFill>
              </a:defRPr>
            </a:lvl5pPr>
            <a:lvl6pPr marL="4064000" indent="0">
              <a:buNone/>
              <a:defRPr sz="2845">
                <a:solidFill>
                  <a:schemeClr val="tx1">
                    <a:tint val="75000"/>
                  </a:schemeClr>
                </a:solidFill>
              </a:defRPr>
            </a:lvl6pPr>
            <a:lvl7pPr marL="4876800" indent="0">
              <a:buNone/>
              <a:defRPr sz="2845">
                <a:solidFill>
                  <a:schemeClr val="tx1">
                    <a:tint val="75000"/>
                  </a:schemeClr>
                </a:solidFill>
              </a:defRPr>
            </a:lvl7pPr>
            <a:lvl8pPr marL="5689600" indent="0">
              <a:buNone/>
              <a:defRPr sz="2845">
                <a:solidFill>
                  <a:schemeClr val="tx1">
                    <a:tint val="75000"/>
                  </a:schemeClr>
                </a:solidFill>
              </a:defRPr>
            </a:lvl8pPr>
            <a:lvl9pPr marL="6502400" indent="0">
              <a:buNone/>
              <a:defRPr sz="2845">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46B1B2E-8B8F-47F5-AF70-E28E8A0B971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471488"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3471863"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EB1CD4D-575A-4AF4-8A2D-8BAF2F61C15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2" y="527403"/>
            <a:ext cx="5915025" cy="191470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72381" y="2428346"/>
            <a:ext cx="2901255"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dirty="0"/>
              <a:t>编辑母版文本样式</a:t>
            </a:r>
            <a:endParaRPr lang="zh-CN" altLang="en-US" dirty="0"/>
          </a:p>
        </p:txBody>
      </p:sp>
      <p:sp>
        <p:nvSpPr>
          <p:cNvPr id="4" name="内容占位符 3"/>
          <p:cNvSpPr>
            <a:spLocks noGrp="1"/>
          </p:cNvSpPr>
          <p:nvPr>
            <p:ph sz="half" idx="2" hasCustomPrompt="1"/>
          </p:nvPr>
        </p:nvSpPr>
        <p:spPr>
          <a:xfrm>
            <a:off x="472381" y="3618442"/>
            <a:ext cx="2901255"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3471864" y="2428346"/>
            <a:ext cx="2915543"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3471864" y="3618442"/>
            <a:ext cx="2915543"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AB657FC6-9A27-4493-8D5A-94F46101C75F}"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D630B3B-F29D-4874-A05C-ACCA1BB988B2}"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1B2620-709D-4B91-8180-EE353603F383}"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784385" cy="1431447"/>
          </a:xfrm>
        </p:spPr>
        <p:txBody>
          <a:bodyPr anchor="b"/>
          <a:lstStyle>
            <a:lvl1pPr>
              <a:defRPr sz="72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8" y="4829182"/>
            <a:ext cx="5915025" cy="1954059"/>
          </a:xfrm>
        </p:spPr>
        <p:txBody>
          <a:bodyPr>
            <a:normAutofit/>
          </a:bodyPr>
          <a:lstStyle>
            <a:lvl1pPr marL="0" indent="0">
              <a:buFontTx/>
              <a:buNone/>
              <a:defRPr sz="1800"/>
            </a:lvl1pPr>
            <a:lvl2pPr marL="812800" indent="0">
              <a:buNone/>
              <a:defRPr sz="2800"/>
            </a:lvl2pPr>
            <a:lvl3pPr>
              <a:defRPr sz="2000"/>
            </a:lvl3pPr>
            <a:lvl4pPr>
              <a:defRPr sz="1600"/>
            </a:lvl4pPr>
            <a:lvl5pPr>
              <a:defRPr sz="1600"/>
            </a:lvl5pPr>
            <a:lvl6pPr>
              <a:defRPr sz="3555"/>
            </a:lvl6pPr>
            <a:lvl7pPr>
              <a:defRPr sz="3555"/>
            </a:lvl7pPr>
            <a:lvl8pPr>
              <a:defRPr sz="3555"/>
            </a:lvl8pPr>
            <a:lvl9pPr>
              <a:defRPr sz="3555"/>
            </a:lvl9pPr>
          </a:lstStyle>
          <a:p>
            <a:pPr lvl="0"/>
            <a:r>
              <a:rPr lang="zh-CN" altLang="en-US" dirty="0"/>
              <a:t>编辑母版文本样式</a:t>
            </a:r>
            <a:endParaRPr lang="zh-CN" altLang="en-US" dirty="0"/>
          </a:p>
        </p:txBody>
      </p:sp>
      <p:sp>
        <p:nvSpPr>
          <p:cNvPr id="4" name="文本占位符 3"/>
          <p:cNvSpPr>
            <a:spLocks noGrp="1"/>
          </p:cNvSpPr>
          <p:nvPr>
            <p:ph type="body" sz="half" idx="2" hasCustomPrompt="1"/>
          </p:nvPr>
        </p:nvSpPr>
        <p:spPr>
          <a:xfrm>
            <a:off x="472382" y="2395603"/>
            <a:ext cx="2784385" cy="560540"/>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
        <p:nvSpPr>
          <p:cNvPr id="5" name="日期占位符 4"/>
          <p:cNvSpPr>
            <a:spLocks noGrp="1"/>
          </p:cNvSpPr>
          <p:nvPr>
            <p:ph type="dt" sz="half" idx="10"/>
          </p:nvPr>
        </p:nvSpPr>
        <p:spPr/>
        <p:txBody>
          <a:bodyPr/>
          <a:lstStyle/>
          <a:p>
            <a:fld id="{45A3044E-DB1F-41A0-899F-E21D15F2AAD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8" name="文本占位符 3"/>
          <p:cNvSpPr>
            <a:spLocks noGrp="1"/>
          </p:cNvSpPr>
          <p:nvPr>
            <p:ph type="body" sz="half" idx="13" hasCustomPrompt="1"/>
          </p:nvPr>
        </p:nvSpPr>
        <p:spPr>
          <a:xfrm>
            <a:off x="471488" y="2984325"/>
            <a:ext cx="5915025" cy="585593"/>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9" y="527403"/>
            <a:ext cx="5915025" cy="1914702"/>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71488" y="9181396"/>
            <a:ext cx="1543050" cy="527403"/>
          </a:xfrm>
          <a:prstGeom prst="rect">
            <a:avLst/>
          </a:prstGeom>
        </p:spPr>
        <p:txBody>
          <a:bodyPr vert="horz" lIns="91440" tIns="45720" rIns="91440" bIns="45720" rtlCol="0" anchor="ctr"/>
          <a:lstStyle>
            <a:lvl1pPr algn="l">
              <a:defRPr sz="2135">
                <a:solidFill>
                  <a:schemeClr val="tx1">
                    <a:tint val="75000"/>
                  </a:schemeClr>
                </a:solidFill>
              </a:defRPr>
            </a:lvl1pPr>
          </a:lstStyle>
          <a:p>
            <a:fld id="{B44A1C34-DA00-4915-A0C4-3AAF4ECDF004}" type="datetime1">
              <a:rPr lang="zh-CN" altLang="en-US" smtClean="0"/>
            </a:fld>
            <a:endParaRPr lang="zh-CN" altLang="en-US"/>
          </a:p>
        </p:txBody>
      </p:sp>
      <p:sp>
        <p:nvSpPr>
          <p:cNvPr id="5" name="页脚占位符 4"/>
          <p:cNvSpPr>
            <a:spLocks noGrp="1"/>
          </p:cNvSpPr>
          <p:nvPr>
            <p:ph type="ftr" sz="quarter" idx="3"/>
          </p:nvPr>
        </p:nvSpPr>
        <p:spPr>
          <a:xfrm>
            <a:off x="2271714" y="9181396"/>
            <a:ext cx="2314575" cy="527403"/>
          </a:xfrm>
          <a:prstGeom prst="rect">
            <a:avLst/>
          </a:prstGeom>
        </p:spPr>
        <p:txBody>
          <a:bodyPr vert="horz" lIns="91440" tIns="45720" rIns="91440" bIns="45720" rtlCol="0" anchor="ctr"/>
          <a:lstStyle>
            <a:lvl1pPr algn="ctr">
              <a:defRPr sz="2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463" y="9181396"/>
            <a:ext cx="1543050" cy="527403"/>
          </a:xfrm>
          <a:prstGeom prst="rect">
            <a:avLst/>
          </a:prstGeom>
        </p:spPr>
        <p:txBody>
          <a:bodyPr vert="horz" lIns="91440" tIns="45720" rIns="91440" bIns="45720" rtlCol="0" anchor="ctr"/>
          <a:lstStyle>
            <a:lvl1pPr algn="r">
              <a:defRPr sz="2135">
                <a:solidFill>
                  <a:schemeClr val="tx1">
                    <a:tint val="75000"/>
                  </a:schemeClr>
                </a:solidFill>
              </a:defRPr>
            </a:lvl1pPr>
          </a:lstStyle>
          <a:p>
            <a:fld id="{8886FA7B-F871-4E12-A366-D771B5170A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p:titleStyle>
    <p:body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p:bodyStyle>
    <p:otherStyle>
      <a:defPPr>
        <a:defRPr lang="zh-CN"/>
      </a:defPPr>
      <a:lvl1pPr marL="0" algn="l" defTabSz="1625600" rtl="0" eaLnBrk="1" latinLnBrk="0" hangingPunct="1">
        <a:defRPr sz="3200" kern="1200">
          <a:solidFill>
            <a:schemeClr val="tx1"/>
          </a:solidFill>
          <a:latin typeface="+mn-lt"/>
          <a:ea typeface="+mn-ea"/>
          <a:cs typeface="+mn-cs"/>
        </a:defRPr>
      </a:lvl1pPr>
      <a:lvl2pPr marL="812800" algn="l" defTabSz="1625600" rtl="0" eaLnBrk="1" latinLnBrk="0" hangingPunct="1">
        <a:defRPr sz="3200" kern="1200">
          <a:solidFill>
            <a:schemeClr val="tx1"/>
          </a:solidFill>
          <a:latin typeface="+mn-lt"/>
          <a:ea typeface="+mn-ea"/>
          <a:cs typeface="+mn-cs"/>
        </a:defRPr>
      </a:lvl2pPr>
      <a:lvl3pPr marL="1625600" algn="l" defTabSz="1625600" rtl="0" eaLnBrk="1" latinLnBrk="0" hangingPunct="1">
        <a:defRPr sz="3200" kern="1200">
          <a:solidFill>
            <a:schemeClr val="tx1"/>
          </a:solidFill>
          <a:latin typeface="+mn-lt"/>
          <a:ea typeface="+mn-ea"/>
          <a:cs typeface="+mn-cs"/>
        </a:defRPr>
      </a:lvl3pPr>
      <a:lvl4pPr marL="2438400" algn="l" defTabSz="1625600" rtl="0" eaLnBrk="1" latinLnBrk="0" hangingPunct="1">
        <a:defRPr sz="3200" kern="1200">
          <a:solidFill>
            <a:schemeClr val="tx1"/>
          </a:solidFill>
          <a:latin typeface="+mn-lt"/>
          <a:ea typeface="+mn-ea"/>
          <a:cs typeface="+mn-cs"/>
        </a:defRPr>
      </a:lvl4pPr>
      <a:lvl5pPr marL="3251200" algn="l" defTabSz="1625600" rtl="0" eaLnBrk="1" latinLnBrk="0" hangingPunct="1">
        <a:defRPr sz="3200" kern="1200">
          <a:solidFill>
            <a:schemeClr val="tx1"/>
          </a:solidFill>
          <a:latin typeface="+mn-lt"/>
          <a:ea typeface="+mn-ea"/>
          <a:cs typeface="+mn-cs"/>
        </a:defRPr>
      </a:lvl5pPr>
      <a:lvl6pPr marL="4064000" algn="l" defTabSz="1625600" rtl="0" eaLnBrk="1" latinLnBrk="0" hangingPunct="1">
        <a:defRPr sz="3200" kern="1200">
          <a:solidFill>
            <a:schemeClr val="tx1"/>
          </a:solidFill>
          <a:latin typeface="+mn-lt"/>
          <a:ea typeface="+mn-ea"/>
          <a:cs typeface="+mn-cs"/>
        </a:defRPr>
      </a:lvl6pPr>
      <a:lvl7pPr marL="4876800" algn="l" defTabSz="1625600" rtl="0" eaLnBrk="1" latinLnBrk="0" hangingPunct="1">
        <a:defRPr sz="3200" kern="1200">
          <a:solidFill>
            <a:schemeClr val="tx1"/>
          </a:solidFill>
          <a:latin typeface="+mn-lt"/>
          <a:ea typeface="+mn-ea"/>
          <a:cs typeface="+mn-cs"/>
        </a:defRPr>
      </a:lvl7pPr>
      <a:lvl8pPr marL="5689600" algn="l" defTabSz="1625600" rtl="0" eaLnBrk="1" latinLnBrk="0" hangingPunct="1">
        <a:defRPr sz="3200" kern="1200">
          <a:solidFill>
            <a:schemeClr val="tx1"/>
          </a:solidFill>
          <a:latin typeface="+mn-lt"/>
          <a:ea typeface="+mn-ea"/>
          <a:cs typeface="+mn-cs"/>
        </a:defRPr>
      </a:lvl8pPr>
      <a:lvl9pPr marL="6502400" algn="l" defTabSz="162560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jpe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18.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tags" Target="../tags/tag18.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notesSlide" Target="../notesSlides/notesSlide8.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notesSlide" Target="../notesSlides/notesSlide9.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38.wdp"/><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36.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47.wdp"/><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49.png"/><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8" Type="http://schemas.openxmlformats.org/officeDocument/2006/relationships/notesSlide" Target="../notesSlides/notesSlide10.xml"/><Relationship Id="rId17" Type="http://schemas.openxmlformats.org/officeDocument/2006/relationships/slideLayout" Target="../slideLayouts/slideLayout2.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52.png"/><Relationship Id="rId2" Type="http://schemas.openxmlformats.org/officeDocument/2006/relationships/tags" Target="../tags/tag58.xml"/><Relationship Id="rId18" Type="http://schemas.openxmlformats.org/officeDocument/2006/relationships/notesSlide" Target="../notesSlides/notesSlide11.xml"/><Relationship Id="rId17" Type="http://schemas.openxmlformats.org/officeDocument/2006/relationships/slideLayout" Target="../slideLayouts/slideLayout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image" Target="../media/image55.png"/><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54.pn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56.jpeg"/></Relationships>
</file>

<file path=ppt/slides/_rels/slide34.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tags" Target="../tags/tag82.xml"/><Relationship Id="rId7" Type="http://schemas.openxmlformats.org/officeDocument/2006/relationships/image" Target="../media/image59.png"/><Relationship Id="rId6" Type="http://schemas.openxmlformats.org/officeDocument/2006/relationships/tags" Target="../tags/tag81.xml"/><Relationship Id="rId5" Type="http://schemas.openxmlformats.org/officeDocument/2006/relationships/image" Target="../media/image58.png"/><Relationship Id="rId4" Type="http://schemas.openxmlformats.org/officeDocument/2006/relationships/tags" Target="../tags/tag80.xml"/><Relationship Id="rId3" Type="http://schemas.openxmlformats.org/officeDocument/2006/relationships/image" Target="../media/image57.png"/><Relationship Id="rId2" Type="http://schemas.openxmlformats.org/officeDocument/2006/relationships/tags" Target="../tags/tag79.xml"/><Relationship Id="rId13" Type="http://schemas.openxmlformats.org/officeDocument/2006/relationships/notesSlide" Target="../notesSlides/notesSlide14.xml"/><Relationship Id="rId12" Type="http://schemas.openxmlformats.org/officeDocument/2006/relationships/slideLayout" Target="../slideLayouts/slideLayout2.xml"/><Relationship Id="rId11" Type="http://schemas.openxmlformats.org/officeDocument/2006/relationships/tags" Target="../tags/tag83.xml"/><Relationship Id="rId10" Type="http://schemas.openxmlformats.org/officeDocument/2006/relationships/image" Target="../media/image61.png"/><Relationship Id="rId1" Type="http://schemas.openxmlformats.org/officeDocument/2006/relationships/tags" Target="../tags/tag78.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62.png"/><Relationship Id="rId1" Type="http://schemas.openxmlformats.org/officeDocument/2006/relationships/tags" Target="../tags/tag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5499"/>
          <a:stretch>
            <a:fillRect/>
          </a:stretch>
        </p:blipFill>
        <p:spPr>
          <a:xfrm>
            <a:off x="0" y="13252"/>
            <a:ext cx="6858000" cy="9906000"/>
          </a:xfrm>
          <a:prstGeom prst="rect">
            <a:avLst/>
          </a:prstGeom>
        </p:spPr>
      </p:pic>
      <p:sp>
        <p:nvSpPr>
          <p:cNvPr id="2" name="标题 1"/>
          <p:cNvSpPr>
            <a:spLocks noGrp="1"/>
          </p:cNvSpPr>
          <p:nvPr>
            <p:ph type="ctrTitle"/>
          </p:nvPr>
        </p:nvSpPr>
        <p:spPr>
          <a:xfrm>
            <a:off x="210682" y="2670388"/>
            <a:ext cx="6400799" cy="1094018"/>
          </a:xfrm>
        </p:spPr>
        <p:txBody>
          <a:bodyPr>
            <a:noAutofit/>
          </a:bodyPr>
          <a:lstStyle/>
          <a:p>
            <a:pPr>
              <a:lnSpc>
                <a:spcPct val="100000"/>
              </a:lnSpc>
            </a:pPr>
            <a:r>
              <a:rPr lang="zh-CN" altLang="en-US" sz="4000" dirty="0">
                <a:ln w="0"/>
                <a:gradFill>
                  <a:gsLst>
                    <a:gs pos="0">
                      <a:schemeClr val="accent2">
                        <a:lumMod val="50000"/>
                      </a:schemeClr>
                    </a:gs>
                    <a:gs pos="58000">
                      <a:schemeClr val="accent4">
                        <a:lumMod val="50000"/>
                      </a:schemeClr>
                    </a:gs>
                    <a:gs pos="100000">
                      <a:srgbClr val="807545"/>
                    </a:gs>
                  </a:gsLst>
                  <a:lin ang="5400000" scaled="0"/>
                </a:gradFill>
                <a:effectLst>
                  <a:reflection blurRad="6350" stA="53000" endA="300" endPos="35500" dir="5400000" sy="-90000" algn="bl" rotWithShape="0"/>
                </a:effectLst>
                <a:cs typeface="微软雅黑" panose="020B0503020204020204" pitchFamily="34" charset="-122"/>
              </a:rPr>
              <a:t>沫河口镇国土空间总体规划</a:t>
            </a:r>
            <a:br>
              <a:rPr lang="en-US" altLang="zh-CN" sz="4400" b="0" dirty="0">
                <a:ln w="0"/>
                <a:gradFill>
                  <a:gsLst>
                    <a:gs pos="0">
                      <a:schemeClr val="accent2">
                        <a:lumMod val="50000"/>
                      </a:schemeClr>
                    </a:gs>
                    <a:gs pos="58000">
                      <a:schemeClr val="accent4">
                        <a:lumMod val="50000"/>
                      </a:schemeClr>
                    </a:gs>
                    <a:gs pos="100000">
                      <a:srgbClr val="807545"/>
                    </a:gs>
                  </a:gsLst>
                  <a:lin ang="5400000" scaled="0"/>
                </a:gradFill>
                <a:effectLst>
                  <a:reflection blurRad="6350" stA="53000" endA="300" endPos="35500" dir="5400000" sy="-90000" algn="bl" rotWithShape="0"/>
                </a:effectLst>
                <a:cs typeface="微软雅黑" panose="020B0503020204020204" pitchFamily="34" charset="-122"/>
              </a:rPr>
            </a:br>
            <a:endParaRPr lang="en-US" altLang="zh-CN" sz="4400" b="0" dirty="0">
              <a:ln w="0"/>
              <a:gradFill>
                <a:gsLst>
                  <a:gs pos="0">
                    <a:schemeClr val="accent2">
                      <a:lumMod val="50000"/>
                    </a:schemeClr>
                  </a:gs>
                  <a:gs pos="58000">
                    <a:schemeClr val="accent4">
                      <a:lumMod val="50000"/>
                    </a:schemeClr>
                  </a:gs>
                  <a:gs pos="100000">
                    <a:srgbClr val="807545"/>
                  </a:gs>
                </a:gsLst>
                <a:lin ang="5400000" scaled="0"/>
              </a:gradFill>
              <a:effectLst>
                <a:reflection blurRad="6350" stA="53000" endA="300" endPos="35500" dir="5400000" sy="-90000" algn="bl" rotWithShape="0"/>
              </a:effectLst>
              <a:cs typeface="微软雅黑" panose="020B0503020204020204" pitchFamily="34" charset="-122"/>
            </a:endParaRPr>
          </a:p>
        </p:txBody>
      </p:sp>
      <p:sp>
        <p:nvSpPr>
          <p:cNvPr id="3" name="副标题 2"/>
          <p:cNvSpPr>
            <a:spLocks noGrp="1"/>
          </p:cNvSpPr>
          <p:nvPr>
            <p:ph type="subTitle" idx="1"/>
          </p:nvPr>
        </p:nvSpPr>
        <p:spPr>
          <a:xfrm>
            <a:off x="857250" y="4712335"/>
            <a:ext cx="5143500" cy="1622425"/>
          </a:xfrm>
        </p:spPr>
        <p:txBody>
          <a:bodyPr>
            <a:normAutofit/>
          </a:bodyPr>
          <a:lstStyle/>
          <a:p>
            <a:pPr fontAlgn="auto">
              <a:lnSpc>
                <a:spcPct val="100000"/>
              </a:lnSpc>
              <a:spcBef>
                <a:spcPts val="0"/>
              </a:spcBef>
            </a:pPr>
            <a:r>
              <a:rPr lang="zh-CN" altLang="en-US" sz="2800" dirty="0">
                <a:solidFill>
                  <a:schemeClr val="accent2">
                    <a:lumMod val="50000"/>
                  </a:schemeClr>
                </a:solidFill>
              </a:rPr>
              <a:t>草案公示</a:t>
            </a:r>
            <a:endParaRPr lang="zh-CN" altLang="en-US" sz="2400" dirty="0">
              <a:solidFill>
                <a:schemeClr val="accent2">
                  <a:lumMod val="50000"/>
                </a:schemeClr>
              </a:solidFill>
            </a:endParaRPr>
          </a:p>
          <a:p>
            <a:pPr fontAlgn="auto">
              <a:lnSpc>
                <a:spcPct val="100000"/>
              </a:lnSpc>
              <a:spcBef>
                <a:spcPts val="0"/>
              </a:spcBef>
            </a:pPr>
            <a:r>
              <a:rPr lang="en-US" altLang="zh-CN" sz="1400" dirty="0">
                <a:solidFill>
                  <a:srgbClr val="7F6613"/>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rPr>
              <a:t>DRAFT ANNOUNCEMENT</a:t>
            </a:r>
            <a:endParaRPr lang="en-US" altLang="zh-CN" sz="1400" dirty="0">
              <a:solidFill>
                <a:srgbClr val="7F6613"/>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a:p>
            <a:pPr fontAlgn="auto">
              <a:lnSpc>
                <a:spcPct val="100000"/>
              </a:lnSpc>
              <a:spcBef>
                <a:spcPts val="0"/>
              </a:spcBef>
            </a:pPr>
            <a:endParaRPr lang="en-US" altLang="zh-CN" sz="1400" dirty="0">
              <a:solidFill>
                <a:srgbClr val="7F6613"/>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5" name="副标题 2"/>
          <p:cNvSpPr txBox="1"/>
          <p:nvPr/>
        </p:nvSpPr>
        <p:spPr>
          <a:xfrm>
            <a:off x="857247" y="8955547"/>
            <a:ext cx="5143500" cy="697795"/>
          </a:xfrm>
          <a:prstGeom prst="rect">
            <a:avLst/>
          </a:prstGeom>
        </p:spPr>
        <p:txBody>
          <a:bodyPr vert="horz" lIns="91440" tIns="45720" rIns="91440" bIns="45720" rtlCol="0">
            <a:normAutofit/>
          </a:bodyPr>
          <a:lstStyle>
            <a:lvl1pPr marL="0" indent="0" algn="ctr" defTabSz="1625600" rtl="0" eaLnBrk="1" latinLnBrk="0" hangingPunct="1">
              <a:lnSpc>
                <a:spcPct val="90000"/>
              </a:lnSpc>
              <a:spcBef>
                <a:spcPts val="1780"/>
              </a:spcBef>
              <a:buFont typeface="Arial" panose="020B0604020202020204" pitchFamily="34" charset="0"/>
              <a:buNone/>
              <a:defRPr sz="4265" kern="1200">
                <a:solidFill>
                  <a:schemeClr val="tx1"/>
                </a:solidFill>
                <a:latin typeface="+mn-lt"/>
                <a:ea typeface="+mn-ea"/>
                <a:cs typeface="+mn-cs"/>
              </a:defRPr>
            </a:lvl1pPr>
            <a:lvl2pPr marL="812800" indent="0" algn="ctr" defTabSz="1625600" rtl="0" eaLnBrk="1" latinLnBrk="0" hangingPunct="1">
              <a:lnSpc>
                <a:spcPct val="90000"/>
              </a:lnSpc>
              <a:spcBef>
                <a:spcPts val="890"/>
              </a:spcBef>
              <a:buFont typeface="Arial" panose="020B0604020202020204" pitchFamily="34" charset="0"/>
              <a:buNone/>
              <a:defRPr sz="3555" kern="1200">
                <a:solidFill>
                  <a:schemeClr val="tx1"/>
                </a:solidFill>
                <a:latin typeface="+mn-lt"/>
                <a:ea typeface="+mn-ea"/>
                <a:cs typeface="+mn-cs"/>
              </a:defRPr>
            </a:lvl2pPr>
            <a:lvl3pPr marL="1625600" indent="0" algn="ctr" defTabSz="1625600" rtl="0" eaLnBrk="1" latinLnBrk="0" hangingPunct="1">
              <a:lnSpc>
                <a:spcPct val="90000"/>
              </a:lnSpc>
              <a:spcBef>
                <a:spcPts val="890"/>
              </a:spcBef>
              <a:buFont typeface="Arial" panose="020B0604020202020204" pitchFamily="34" charset="0"/>
              <a:buNone/>
              <a:defRPr sz="3200" kern="1200">
                <a:solidFill>
                  <a:schemeClr val="tx1"/>
                </a:solidFill>
                <a:latin typeface="+mn-lt"/>
                <a:ea typeface="+mn-ea"/>
                <a:cs typeface="+mn-cs"/>
              </a:defRPr>
            </a:lvl3pPr>
            <a:lvl4pPr marL="2438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4pPr>
            <a:lvl5pPr marL="32512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5pPr>
            <a:lvl6pPr marL="40640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6pPr>
            <a:lvl7pPr marL="48768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7pPr>
            <a:lvl8pPr marL="56896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8pPr>
            <a:lvl9pPr marL="6502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9pPr>
          </a:lstStyle>
          <a:p>
            <a:pPr>
              <a:lnSpc>
                <a:spcPts val="1200"/>
              </a:lnSpc>
            </a:pPr>
            <a:r>
              <a:rPr lang="zh-CN" altLang="en-US" sz="1600" b="1" dirty="0">
                <a:solidFill>
                  <a:schemeClr val="accent3">
                    <a:lumMod val="20000"/>
                    <a:lumOff val="80000"/>
                  </a:schemeClr>
                </a:solidFill>
                <a:latin typeface="微软雅黑" panose="020B0503020204020204" pitchFamily="34" charset="-122"/>
                <a:ea typeface="微软雅黑" panose="020B0503020204020204" pitchFamily="34" charset="-122"/>
              </a:rPr>
              <a:t>淮上区人民政府       </a:t>
            </a:r>
            <a:r>
              <a:rPr lang="en-US" altLang="zh-CN" sz="1600" b="1" dirty="0">
                <a:solidFill>
                  <a:schemeClr val="accent3">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1600" b="1" dirty="0">
                <a:solidFill>
                  <a:schemeClr val="accent3">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b="1" dirty="0">
                <a:solidFill>
                  <a:schemeClr val="accent3">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b="1" dirty="0">
                <a:solidFill>
                  <a:schemeClr val="accent3">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月</a:t>
            </a:r>
            <a:endParaRPr lang="zh-CN" altLang="en-US" sz="1600" b="1" dirty="0">
              <a:solidFill>
                <a:schemeClr val="accent3">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标题 1"/>
          <p:cNvSpPr txBox="1"/>
          <p:nvPr/>
        </p:nvSpPr>
        <p:spPr>
          <a:xfrm>
            <a:off x="0" y="3433112"/>
            <a:ext cx="6858000" cy="859790"/>
          </a:xfrm>
          <a:prstGeom prst="rect">
            <a:avLst/>
          </a:prstGeom>
        </p:spPr>
        <p:txBody>
          <a:bodyPr vert="horz" lIns="91440" tIns="45720" rIns="91440" bIns="45720" rtlCol="0" anchor="b">
            <a:noAutofit/>
          </a:bodyPr>
          <a:lstStyle>
            <a:lvl1pPr algn="ctr"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pPr>
              <a:lnSpc>
                <a:spcPct val="100000"/>
              </a:lnSpc>
            </a:pPr>
            <a:br>
              <a:rPr lang="en-US" altLang="zh-CN" sz="4000" b="0" dirty="0">
                <a:ln w="0"/>
                <a:solidFill>
                  <a:srgbClr val="2E75B6"/>
                </a:solidFill>
                <a:effectLst>
                  <a:reflection blurRad="6350" stA="53000" endA="300" endPos="35500" dir="5400000" sy="-90000" algn="bl" rotWithShape="0"/>
                </a:effectLst>
                <a:latin typeface="Times New Roman" panose="02020603050405020304" pitchFamily="18" charset="0"/>
                <a:ea typeface="隶书" panose="02010509060101010101" pitchFamily="49" charset="-122"/>
                <a:cs typeface="Times New Roman" panose="02020603050405020304" pitchFamily="18" charset="0"/>
              </a:rPr>
            </a:br>
            <a:r>
              <a:rPr lang="en-US" altLang="zh-CN" sz="1900" dirty="0">
                <a:solidFill>
                  <a:srgbClr val="7F681B"/>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rPr>
              <a:t>TERRITORIAL SPATIAL PLANNING OF MOHEKOU</a:t>
            </a:r>
            <a:br>
              <a:rPr lang="en-US" altLang="zh-CN" sz="1900" dirty="0">
                <a:solidFill>
                  <a:srgbClr val="7F681B"/>
                </a:solidFill>
                <a:effectLst/>
                <a:latin typeface="Times New Roman" panose="02020603050405020304" pitchFamily="18" charset="0"/>
                <a:ea typeface="Cambria" panose="02040503050406030204" pitchFamily="18" charset="0"/>
                <a:cs typeface="Times New Roman" panose="02020603050405020304" pitchFamily="18" charset="0"/>
              </a:rPr>
            </a:br>
            <a:r>
              <a:rPr lang="zh-CN" altLang="en-US" sz="2400" dirty="0">
                <a:solidFill>
                  <a:srgbClr val="7F681B"/>
                </a:solidFill>
                <a:latin typeface="Times New Roman" panose="02020603050405020304" pitchFamily="18" charset="0"/>
                <a:cs typeface="Times New Roman" panose="02020603050405020304" pitchFamily="18" charset="0"/>
              </a:rPr>
              <a:t>（</a:t>
            </a:r>
            <a:r>
              <a:rPr lang="en-US" altLang="zh-CN" sz="2400" dirty="0">
                <a:solidFill>
                  <a:srgbClr val="7F681B"/>
                </a:solidFill>
                <a:latin typeface="Times New Roman" panose="02020603050405020304" pitchFamily="18" charset="0"/>
                <a:cs typeface="Times New Roman" panose="02020603050405020304" pitchFamily="18" charset="0"/>
              </a:rPr>
              <a:t>2021-2035</a:t>
            </a:r>
            <a:r>
              <a:rPr lang="zh-CN" altLang="en-US" sz="2400" dirty="0">
                <a:solidFill>
                  <a:srgbClr val="7F681B"/>
                </a:solidFill>
                <a:latin typeface="Times New Roman" panose="02020603050405020304" pitchFamily="18" charset="0"/>
                <a:cs typeface="Times New Roman" panose="02020603050405020304" pitchFamily="18" charset="0"/>
              </a:rPr>
              <a:t>年）</a:t>
            </a:r>
            <a:endParaRPr lang="zh-CN" altLang="en-US" sz="2400" dirty="0">
              <a:solidFill>
                <a:srgbClr val="7F681B"/>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nvSpPr>
        <p:spPr>
          <a:xfrm rot="10800000">
            <a:off x="5913120" y="241078"/>
            <a:ext cx="1176528" cy="576419"/>
          </a:xfrm>
          <a:prstGeom prst="chevron">
            <a:avLst>
              <a:gd name="adj" fmla="val 29518"/>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53098"/>
            <a:ext cx="5915025" cy="975720"/>
          </a:xfrm>
        </p:spPr>
        <p:txBody>
          <a:bodyPr/>
          <a:lstStyle/>
          <a:p>
            <a:r>
              <a:rPr lang="en-US" altLang="zh-CN" dirty="0">
                <a:solidFill>
                  <a:srgbClr val="2F5597"/>
                </a:solidFill>
              </a:rPr>
              <a:t>2.2 </a:t>
            </a:r>
            <a:r>
              <a:rPr lang="zh-CN" altLang="en-US" dirty="0">
                <a:solidFill>
                  <a:srgbClr val="2F5597"/>
                </a:solidFill>
              </a:rPr>
              <a:t>国土空间开发保护策略</a:t>
            </a:r>
            <a:endParaRPr lang="zh-CN" altLang="en-US" dirty="0">
              <a:solidFill>
                <a:srgbClr val="2F5597"/>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8" name="文本框 7"/>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F559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471487" y="1746586"/>
            <a:ext cx="5915025" cy="7805590"/>
            <a:chOff x="926934" y="1746586"/>
            <a:chExt cx="5144067" cy="7805590"/>
          </a:xfrm>
        </p:grpSpPr>
        <p:sp>
          <p:nvSpPr>
            <p:cNvPr id="4" name="任意多边形: 形状 3"/>
            <p:cNvSpPr/>
            <p:nvPr/>
          </p:nvSpPr>
          <p:spPr>
            <a:xfrm>
              <a:off x="1286029" y="1838911"/>
              <a:ext cx="4730038" cy="1724912"/>
            </a:xfrm>
            <a:custGeom>
              <a:avLst/>
              <a:gdLst>
                <a:gd name="connsiteX0" fmla="*/ 0 w 4730038"/>
                <a:gd name="connsiteY0" fmla="*/ 0 h 1724912"/>
                <a:gd name="connsiteX1" fmla="*/ 4730038 w 4730038"/>
                <a:gd name="connsiteY1" fmla="*/ 0 h 1724912"/>
                <a:gd name="connsiteX2" fmla="*/ 4730038 w 4730038"/>
                <a:gd name="connsiteY2" fmla="*/ 1724912 h 1724912"/>
                <a:gd name="connsiteX3" fmla="*/ 0 w 4730038"/>
                <a:gd name="connsiteY3" fmla="*/ 1724912 h 1724912"/>
                <a:gd name="connsiteX4" fmla="*/ 0 w 4730038"/>
                <a:gd name="connsiteY4" fmla="*/ 0 h 172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038" h="1724912">
                  <a:moveTo>
                    <a:pt x="0" y="0"/>
                  </a:moveTo>
                  <a:lnTo>
                    <a:pt x="4730038" y="0"/>
                  </a:lnTo>
                  <a:lnTo>
                    <a:pt x="4730038" y="1724912"/>
                  </a:lnTo>
                  <a:lnTo>
                    <a:pt x="0" y="1724912"/>
                  </a:lnTo>
                  <a:lnTo>
                    <a:pt x="0" y="0"/>
                  </a:lnTo>
                  <a:close/>
                </a:path>
              </a:pathLst>
            </a:custGeom>
            <a:solidFill>
              <a:srgbClr val="E2F0D9">
                <a:alpha val="40000"/>
              </a:srgbClr>
            </a:solidFill>
            <a:ln w="9525">
              <a:solidFill>
                <a:schemeClr val="accent6">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01192" tIns="60960" rIns="60960" bIns="60960" numCol="1" spcCol="1270" anchor="ctr" anchorCtr="0">
              <a:noAutofit/>
            </a:bodyPr>
            <a:lstStyle/>
            <a:p>
              <a:pPr marL="0" lvl="0" indent="0" algn="l" defTabSz="711200" eaLnBrk="1" fontAlgn="auto" latinLnBrk="0" hangingPunct="1">
                <a:lnSpc>
                  <a:spcPts val="2500"/>
                </a:lnSpc>
                <a:spcBef>
                  <a:spcPct val="0"/>
                </a:spcBef>
                <a:spcAft>
                  <a:spcPts val="0"/>
                </a:spcAft>
                <a:buNone/>
              </a:pPr>
              <a:r>
                <a:rPr lang="zh-CN" altLang="en-US" b="1" kern="1200" dirty="0">
                  <a:solidFill>
                    <a:schemeClr val="accent6">
                      <a:lumMod val="50000"/>
                    </a:schemeClr>
                  </a:solidFill>
                  <a:latin typeface="微软雅黑" panose="020B0503020204020204" pitchFamily="34" charset="-122"/>
                  <a:ea typeface="微软雅黑" panose="020B0503020204020204" pitchFamily="34" charset="-122"/>
                </a:rPr>
                <a:t>安全筑底，构筑高效开放集约</a:t>
              </a:r>
              <a:endParaRPr lang="en-US" altLang="zh-CN" b="1" kern="1200" dirty="0">
                <a:solidFill>
                  <a:schemeClr val="accent6">
                    <a:lumMod val="50000"/>
                  </a:schemeClr>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500"/>
                </a:lnSpc>
                <a:spcBef>
                  <a:spcPct val="0"/>
                </a:spcBef>
                <a:spcAft>
                  <a:spcPts val="0"/>
                </a:spcAft>
                <a:buNone/>
              </a:pPr>
              <a:r>
                <a:rPr lang="zh-CN" altLang="en-US" sz="1400" b="1" kern="1200" dirty="0">
                  <a:solidFill>
                    <a:schemeClr val="accent6">
                      <a:lumMod val="75000"/>
                    </a:schemeClr>
                  </a:solidFill>
                  <a:latin typeface="微软雅黑" panose="020B0503020204020204" pitchFamily="34" charset="-122"/>
                  <a:ea typeface="微软雅黑" panose="020B0503020204020204" pitchFamily="34" charset="-122"/>
                </a:rPr>
                <a:t>落实最严格的耕地保护制度、最严格的节约用地制度、最严格的水资源管理制度、最严格的生态环境保护制度。构筑安全、高效、开放、集约的全域国土空间总体格局</a:t>
              </a:r>
              <a:endParaRPr lang="zh-CN" altLang="zh-CN" sz="1400" b="1" kern="1200"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75433" y="1746586"/>
              <a:ext cx="1127622" cy="994611"/>
            </a:xfrm>
            <a:prstGeom prst="rect">
              <a:avLst/>
            </a:prstGeom>
            <a:blipFill rotWithShape="1">
              <a:blip r:embed="rId2"/>
              <a:stretch>
                <a:fillRect/>
              </a:stretch>
            </a:blipFill>
            <a:ln>
              <a:solidFill>
                <a:schemeClr val="bg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任意多边形: 形状 8"/>
            <p:cNvSpPr/>
            <p:nvPr/>
          </p:nvSpPr>
          <p:spPr>
            <a:xfrm>
              <a:off x="1309449" y="3818277"/>
              <a:ext cx="4730038" cy="1702680"/>
            </a:xfrm>
            <a:custGeom>
              <a:avLst/>
              <a:gdLst>
                <a:gd name="connsiteX0" fmla="*/ 0 w 4730038"/>
                <a:gd name="connsiteY0" fmla="*/ 0 h 1702680"/>
                <a:gd name="connsiteX1" fmla="*/ 4730038 w 4730038"/>
                <a:gd name="connsiteY1" fmla="*/ 0 h 1702680"/>
                <a:gd name="connsiteX2" fmla="*/ 4730038 w 4730038"/>
                <a:gd name="connsiteY2" fmla="*/ 1702680 h 1702680"/>
                <a:gd name="connsiteX3" fmla="*/ 0 w 4730038"/>
                <a:gd name="connsiteY3" fmla="*/ 1702680 h 1702680"/>
                <a:gd name="connsiteX4" fmla="*/ 0 w 4730038"/>
                <a:gd name="connsiteY4" fmla="*/ 0 h 170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038" h="1702680">
                  <a:moveTo>
                    <a:pt x="0" y="0"/>
                  </a:moveTo>
                  <a:lnTo>
                    <a:pt x="4730038" y="0"/>
                  </a:lnTo>
                  <a:lnTo>
                    <a:pt x="4730038" y="1702680"/>
                  </a:lnTo>
                  <a:lnTo>
                    <a:pt x="0" y="1702680"/>
                  </a:lnTo>
                  <a:lnTo>
                    <a:pt x="0" y="0"/>
                  </a:lnTo>
                  <a:close/>
                </a:path>
              </a:pathLst>
            </a:custGeom>
            <a:solidFill>
              <a:srgbClr val="DAE3F3">
                <a:alpha val="40000"/>
              </a:srgbClr>
            </a:solidFill>
            <a:ln w="9525">
              <a:solidFill>
                <a:schemeClr val="accent5">
                  <a:lumMod val="60000"/>
                  <a:lumOff val="40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01192" tIns="60960" rIns="60960" bIns="60960" numCol="1" spcCol="1270" anchor="ctr" anchorCtr="0">
              <a:noAutofit/>
            </a:bodyPr>
            <a:lstStyle/>
            <a:p>
              <a:pPr marL="0" lvl="0" indent="0" algn="l" defTabSz="711200" eaLnBrk="1" fontAlgn="auto" latinLnBrk="0" hangingPunct="1">
                <a:lnSpc>
                  <a:spcPts val="2500"/>
                </a:lnSpc>
                <a:spcBef>
                  <a:spcPct val="0"/>
                </a:spcBef>
                <a:spcAft>
                  <a:spcPts val="0"/>
                </a:spcAft>
                <a:buNone/>
              </a:pPr>
              <a:r>
                <a:rPr lang="zh-CN" altLang="en-US" b="1" kern="1200" dirty="0">
                  <a:solidFill>
                    <a:schemeClr val="accent5">
                      <a:lumMod val="75000"/>
                    </a:schemeClr>
                  </a:solidFill>
                  <a:latin typeface="微软雅黑" panose="020B0503020204020204" pitchFamily="34" charset="-122"/>
                  <a:ea typeface="微软雅黑" panose="020B0503020204020204" pitchFamily="34" charset="-122"/>
                </a:rPr>
                <a:t>开放融合，支撑区域一体发展</a:t>
              </a:r>
              <a:endParaRPr lang="en-US" altLang="zh-CN" b="1" kern="1200" dirty="0">
                <a:solidFill>
                  <a:schemeClr val="accent5">
                    <a:lumMod val="75000"/>
                  </a:schemeClr>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500"/>
                </a:lnSpc>
                <a:spcBef>
                  <a:spcPct val="0"/>
                </a:spcBef>
                <a:spcAft>
                  <a:spcPts val="0"/>
                </a:spcAft>
                <a:buNone/>
              </a:pPr>
              <a:r>
                <a:rPr lang="zh-CN" altLang="en-US" sz="1400" b="1" kern="1200" dirty="0">
                  <a:solidFill>
                    <a:schemeClr val="accent5"/>
                  </a:solidFill>
                  <a:latin typeface="微软雅黑" panose="020B0503020204020204" pitchFamily="34" charset="-122"/>
                  <a:ea typeface="微软雅黑" panose="020B0503020204020204" pitchFamily="34" charset="-122"/>
                </a:rPr>
                <a:t>充分发挥沫河口的产业优势，促进重大交通基础设施、物流枢纽和产业空间布局进一步优化；响应蚌埠都市区一体化发展趋势，支撑淮上区成为蚌埠市区北部副中心的协同格局</a:t>
              </a:r>
              <a:endParaRPr lang="zh-CN" altLang="en-US" sz="1400" b="1" kern="1200" dirty="0">
                <a:solidFill>
                  <a:schemeClr val="accent5"/>
                </a:solidFill>
                <a:latin typeface="微软雅黑" panose="020B0503020204020204" pitchFamily="34" charset="-122"/>
                <a:ea typeface="微软雅黑" panose="020B0503020204020204" pitchFamily="34" charset="-122"/>
              </a:endParaRPr>
            </a:p>
          </p:txBody>
        </p:sp>
        <p:sp>
          <p:nvSpPr>
            <p:cNvPr id="10" name="矩形 9"/>
            <p:cNvSpPr/>
            <p:nvPr/>
          </p:nvSpPr>
          <p:spPr>
            <a:xfrm>
              <a:off x="958839" y="3693280"/>
              <a:ext cx="1094915" cy="994736"/>
            </a:xfrm>
            <a:prstGeom prst="rect">
              <a:avLst/>
            </a:prstGeom>
            <a:blipFill rotWithShape="1">
              <a:blip r:embed="rId3"/>
              <a:stretch>
                <a:fillRect/>
              </a:stretch>
            </a:blipFill>
            <a:ln>
              <a:solidFill>
                <a:schemeClr val="bg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任意多边形: 形状 11"/>
            <p:cNvSpPr/>
            <p:nvPr/>
          </p:nvSpPr>
          <p:spPr>
            <a:xfrm>
              <a:off x="1309449" y="5730668"/>
              <a:ext cx="4751872" cy="2058749"/>
            </a:xfrm>
            <a:custGeom>
              <a:avLst/>
              <a:gdLst>
                <a:gd name="connsiteX0" fmla="*/ 0 w 4924396"/>
                <a:gd name="connsiteY0" fmla="*/ 0 h 2058749"/>
                <a:gd name="connsiteX1" fmla="*/ 4924396 w 4924396"/>
                <a:gd name="connsiteY1" fmla="*/ 0 h 2058749"/>
                <a:gd name="connsiteX2" fmla="*/ 4924396 w 4924396"/>
                <a:gd name="connsiteY2" fmla="*/ 2058749 h 2058749"/>
                <a:gd name="connsiteX3" fmla="*/ 0 w 4924396"/>
                <a:gd name="connsiteY3" fmla="*/ 2058749 h 2058749"/>
                <a:gd name="connsiteX4" fmla="*/ 0 w 4924396"/>
                <a:gd name="connsiteY4" fmla="*/ 0 h 205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96" h="2058749">
                  <a:moveTo>
                    <a:pt x="0" y="0"/>
                  </a:moveTo>
                  <a:lnTo>
                    <a:pt x="4924396" y="0"/>
                  </a:lnTo>
                  <a:lnTo>
                    <a:pt x="4924396" y="2058749"/>
                  </a:lnTo>
                  <a:lnTo>
                    <a:pt x="0" y="2058749"/>
                  </a:lnTo>
                  <a:lnTo>
                    <a:pt x="0" y="0"/>
                  </a:lnTo>
                  <a:close/>
                </a:path>
              </a:pathLst>
            </a:custGeom>
            <a:solidFill>
              <a:srgbClr val="FFF7DF">
                <a:alpha val="40000"/>
              </a:srgbClr>
            </a:solidFill>
            <a:ln w="9525">
              <a:solidFill>
                <a:schemeClr val="accent4">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01192" tIns="60960" rIns="60960" bIns="60960" numCol="1" spcCol="1270" anchor="ctr" anchorCtr="0">
              <a:noAutofit/>
            </a:bodyPr>
            <a:lstStyle/>
            <a:p>
              <a:pPr lvl="0" algn="l" defTabSz="711200" eaLnBrk="1" fontAlgn="auto" latinLnBrk="0" hangingPunct="1">
                <a:lnSpc>
                  <a:spcPts val="2500"/>
                </a:lnSpc>
                <a:spcBef>
                  <a:spcPct val="0"/>
                </a:spcBef>
                <a:spcAft>
                  <a:spcPts val="0"/>
                </a:spcAft>
                <a:buNone/>
              </a:pPr>
              <a:r>
                <a:rPr lang="zh-CN" altLang="en-US" b="1" dirty="0">
                  <a:solidFill>
                    <a:srgbClr val="7E6000"/>
                  </a:solidFill>
                  <a:latin typeface="微软雅黑" panose="020B0503020204020204" pitchFamily="34" charset="-122"/>
                  <a:ea typeface="微软雅黑" panose="020B0503020204020204" pitchFamily="34" charset="-122"/>
                </a:rPr>
                <a:t>生态筑底，建设皖北水乡古镇</a:t>
              </a:r>
              <a:endParaRPr lang="en-US" altLang="zh-CN" b="1" dirty="0">
                <a:solidFill>
                  <a:srgbClr val="7E6000"/>
                </a:solidFill>
                <a:latin typeface="微软雅黑" panose="020B0503020204020204" pitchFamily="34" charset="-122"/>
                <a:ea typeface="微软雅黑" panose="020B0503020204020204" pitchFamily="34" charset="-122"/>
              </a:endParaRPr>
            </a:p>
            <a:p>
              <a:pPr lvl="0" algn="l" defTabSz="711200" eaLnBrk="1" fontAlgn="auto" latinLnBrk="0" hangingPunct="1">
                <a:lnSpc>
                  <a:spcPts val="2500"/>
                </a:lnSpc>
                <a:spcBef>
                  <a:spcPct val="0"/>
                </a:spcBef>
                <a:spcAft>
                  <a:spcPts val="0"/>
                </a:spcAft>
                <a:buNone/>
              </a:pPr>
              <a:r>
                <a:rPr lang="zh-CN" altLang="en-US" sz="1400" b="1" dirty="0">
                  <a:solidFill>
                    <a:srgbClr val="B08600"/>
                  </a:solidFill>
                  <a:latin typeface="微软雅黑" panose="020B0503020204020204" pitchFamily="34" charset="-122"/>
                  <a:ea typeface="微软雅黑" panose="020B0503020204020204" pitchFamily="34" charset="-122"/>
                </a:rPr>
                <a:t>强化以水为核心的生态空间对城乡空间布局的约束和引导，凸显沫河口河网交织、林田共生的自然山水格局。对沫河口河网水系资源进行梳理，充分发挥沿河湖地区水乡生态氛围，为打造淮河、北淝河水系生态风光带提供环境支撑</a:t>
              </a:r>
              <a:endParaRPr lang="zh-CN" altLang="en-US" sz="1400" b="1" dirty="0">
                <a:solidFill>
                  <a:srgbClr val="B08600"/>
                </a:solidFill>
                <a:latin typeface="微软雅黑" panose="020B0503020204020204" pitchFamily="34" charset="-122"/>
                <a:ea typeface="微软雅黑" panose="020B0503020204020204" pitchFamily="34" charset="-122"/>
              </a:endParaRPr>
            </a:p>
          </p:txBody>
        </p:sp>
        <p:sp>
          <p:nvSpPr>
            <p:cNvPr id="13" name="矩形 12"/>
            <p:cNvSpPr/>
            <p:nvPr/>
          </p:nvSpPr>
          <p:spPr>
            <a:xfrm>
              <a:off x="926934" y="5628005"/>
              <a:ext cx="1150230" cy="102638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任意多边形: 形状 13"/>
            <p:cNvSpPr/>
            <p:nvPr/>
          </p:nvSpPr>
          <p:spPr>
            <a:xfrm>
              <a:off x="1319129" y="8004079"/>
              <a:ext cx="4751872" cy="1548097"/>
            </a:xfrm>
            <a:custGeom>
              <a:avLst/>
              <a:gdLst>
                <a:gd name="connsiteX0" fmla="*/ 0 w 4932720"/>
                <a:gd name="connsiteY0" fmla="*/ 0 h 1548097"/>
                <a:gd name="connsiteX1" fmla="*/ 4932720 w 4932720"/>
                <a:gd name="connsiteY1" fmla="*/ 0 h 1548097"/>
                <a:gd name="connsiteX2" fmla="*/ 4932720 w 4932720"/>
                <a:gd name="connsiteY2" fmla="*/ 1548097 h 1548097"/>
                <a:gd name="connsiteX3" fmla="*/ 0 w 4932720"/>
                <a:gd name="connsiteY3" fmla="*/ 1548097 h 1548097"/>
                <a:gd name="connsiteX4" fmla="*/ 0 w 4932720"/>
                <a:gd name="connsiteY4" fmla="*/ 0 h 154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720" h="1548097">
                  <a:moveTo>
                    <a:pt x="0" y="0"/>
                  </a:moveTo>
                  <a:lnTo>
                    <a:pt x="4932720" y="0"/>
                  </a:lnTo>
                  <a:lnTo>
                    <a:pt x="4932720" y="1548097"/>
                  </a:lnTo>
                  <a:lnTo>
                    <a:pt x="0" y="1548097"/>
                  </a:lnTo>
                  <a:lnTo>
                    <a:pt x="0" y="0"/>
                  </a:lnTo>
                  <a:close/>
                </a:path>
              </a:pathLst>
            </a:custGeom>
            <a:solidFill>
              <a:srgbClr val="FBE5D6">
                <a:alpha val="40000"/>
              </a:srgbClr>
            </a:solidFill>
            <a:ln w="9525">
              <a:solidFill>
                <a:schemeClr val="accent2">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01192" tIns="60960" rIns="60960" bIns="60960" numCol="1" spcCol="1270" anchor="ctr" anchorCtr="0">
              <a:noAutofit/>
            </a:bodyPr>
            <a:lstStyle/>
            <a:p>
              <a:pPr lvl="0" algn="l" defTabSz="711200" eaLnBrk="1" fontAlgn="auto" latinLnBrk="0" hangingPunct="1">
                <a:lnSpc>
                  <a:spcPts val="2500"/>
                </a:lnSpc>
                <a:spcBef>
                  <a:spcPct val="0"/>
                </a:spcBef>
                <a:spcAft>
                  <a:spcPts val="0"/>
                </a:spcAft>
                <a:buNone/>
              </a:pPr>
              <a:r>
                <a:rPr lang="zh-CN" altLang="en-US" b="1" kern="1200" dirty="0">
                  <a:solidFill>
                    <a:schemeClr val="accent2">
                      <a:lumMod val="50000"/>
                    </a:schemeClr>
                  </a:solidFill>
                  <a:latin typeface="微软雅黑" panose="020B0503020204020204" pitchFamily="34" charset="-122"/>
                  <a:ea typeface="微软雅黑" panose="020B0503020204020204" pitchFamily="34" charset="-122"/>
                </a:rPr>
                <a:t>创新全域国土综合整治，推动要素布局统筹</a:t>
              </a:r>
              <a:endParaRPr lang="en-US" altLang="zh-CN" b="1" kern="1200" dirty="0">
                <a:solidFill>
                  <a:schemeClr val="accent2">
                    <a:lumMod val="50000"/>
                  </a:schemeClr>
                </a:solidFill>
                <a:latin typeface="微软雅黑" panose="020B0503020204020204" pitchFamily="34" charset="-122"/>
                <a:ea typeface="微软雅黑" panose="020B0503020204020204" pitchFamily="34" charset="-122"/>
              </a:endParaRPr>
            </a:p>
            <a:p>
              <a:pPr lvl="0" algn="l" defTabSz="711200" eaLnBrk="1" fontAlgn="auto" latinLnBrk="0" hangingPunct="1">
                <a:lnSpc>
                  <a:spcPts val="2500"/>
                </a:lnSpc>
                <a:spcBef>
                  <a:spcPct val="0"/>
                </a:spcBef>
                <a:spcAft>
                  <a:spcPts val="0"/>
                </a:spcAft>
                <a:buNone/>
              </a:pPr>
              <a:r>
                <a:rPr lang="zh-CN" altLang="en-US" sz="1400" b="1" kern="1200" dirty="0">
                  <a:solidFill>
                    <a:schemeClr val="accent2">
                      <a:lumMod val="75000"/>
                    </a:schemeClr>
                  </a:solidFill>
                  <a:latin typeface="微软雅黑" panose="020B0503020204020204" pitchFamily="34" charset="-122"/>
                  <a:ea typeface="微软雅黑" panose="020B0503020204020204" pitchFamily="34" charset="-122"/>
                </a:rPr>
                <a:t>对镇政府驻地进行低效用地更新、老街改造，对乡村地区进行村庄拆并，农用地综合整治，</a:t>
              </a:r>
              <a:r>
                <a:rPr lang="zh-CN" altLang="zh-CN" sz="1400" b="1" kern="1200" dirty="0">
                  <a:solidFill>
                    <a:schemeClr val="accent2">
                      <a:lumMod val="75000"/>
                    </a:schemeClr>
                  </a:solidFill>
                  <a:latin typeface="微软雅黑" panose="020B0503020204020204" pitchFamily="34" charset="-122"/>
                  <a:ea typeface="微软雅黑" panose="020B0503020204020204" pitchFamily="34" charset="-122"/>
                </a:rPr>
                <a:t>推动土地整治与多元要素跨界融合</a:t>
              </a:r>
              <a:endParaRPr lang="zh-CN" altLang="en-US" sz="1400" b="1" kern="12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976251" y="7887186"/>
              <a:ext cx="1094915" cy="994736"/>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4969565"/>
            <a:ext cx="6858000" cy="4949041"/>
          </a:xfrm>
          <a:prstGeom prst="rect">
            <a:avLst/>
          </a:prstGeom>
          <a:solidFill>
            <a:srgbClr val="C6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6"/>
          <p:cNvSpPr>
            <a:spLocks noGrp="1"/>
          </p:cNvSpPr>
          <p:nvPr>
            <p:ph type="title"/>
          </p:nvPr>
        </p:nvSpPr>
        <p:spPr>
          <a:xfrm>
            <a:off x="450850" y="6143625"/>
            <a:ext cx="2784475" cy="1229995"/>
          </a:xfrm>
        </p:spPr>
        <p:txBody>
          <a:bodyPr/>
          <a:lstStyle/>
          <a:p>
            <a:pPr marL="0" indent="0" fontAlgn="auto">
              <a:lnSpc>
                <a:spcPct val="100000"/>
              </a:lnSpc>
            </a:pPr>
            <a:r>
              <a:rPr lang="en-US" altLang="zh-CN" dirty="0">
                <a:solidFill>
                  <a:schemeClr val="bg1"/>
                </a:solidFill>
              </a:rPr>
              <a:t>03</a:t>
            </a:r>
            <a:endParaRPr lang="zh-CN" altLang="en-US" dirty="0">
              <a:solidFill>
                <a:schemeClr val="bg1"/>
              </a:solidFill>
            </a:endParaRPr>
          </a:p>
        </p:txBody>
      </p:sp>
      <p:sp>
        <p:nvSpPr>
          <p:cNvPr id="8" name="内容占位符 7"/>
          <p:cNvSpPr>
            <a:spLocks noGrp="1"/>
          </p:cNvSpPr>
          <p:nvPr>
            <p:ph idx="1"/>
          </p:nvPr>
        </p:nvSpPr>
        <p:spPr>
          <a:xfrm>
            <a:off x="3431549" y="6121121"/>
            <a:ext cx="3158084" cy="2352593"/>
          </a:xfrm>
        </p:spPr>
        <p:txBody>
          <a:bodyPr/>
          <a:lstStyle/>
          <a:p>
            <a:pPr>
              <a:lnSpc>
                <a:spcPts val="1600"/>
              </a:lnSpc>
            </a:pPr>
            <a:r>
              <a:rPr lang="en-US" altLang="zh-CN" dirty="0">
                <a:solidFill>
                  <a:schemeClr val="bg1"/>
                </a:solidFill>
                <a:sym typeface="+mn-ea"/>
              </a:rPr>
              <a:t>3.1 </a:t>
            </a:r>
            <a:r>
              <a:rPr lang="zh-CN" altLang="en-US" dirty="0">
                <a:solidFill>
                  <a:schemeClr val="bg1"/>
                </a:solidFill>
                <a:sym typeface="+mn-ea"/>
              </a:rPr>
              <a:t>国土空间总体格局</a:t>
            </a:r>
            <a:endParaRPr lang="en-US" altLang="zh-CN" dirty="0">
              <a:solidFill>
                <a:schemeClr val="bg1"/>
              </a:solidFill>
            </a:endParaRPr>
          </a:p>
          <a:p>
            <a:pPr>
              <a:lnSpc>
                <a:spcPts val="1600"/>
              </a:lnSpc>
            </a:pPr>
            <a:r>
              <a:rPr lang="en-US" altLang="zh-CN" dirty="0">
                <a:solidFill>
                  <a:schemeClr val="bg1"/>
                </a:solidFill>
                <a:sym typeface="+mn-ea"/>
              </a:rPr>
              <a:t>3.2 </a:t>
            </a:r>
            <a:r>
              <a:rPr lang="zh-CN" altLang="en-US" dirty="0">
                <a:solidFill>
                  <a:schemeClr val="bg1"/>
                </a:solidFill>
                <a:sym typeface="+mn-ea"/>
              </a:rPr>
              <a:t>底线控制</a:t>
            </a:r>
            <a:endParaRPr lang="en-US" altLang="zh-CN" dirty="0">
              <a:solidFill>
                <a:schemeClr val="bg1"/>
              </a:solidFill>
            </a:endParaRPr>
          </a:p>
          <a:p>
            <a:pPr>
              <a:lnSpc>
                <a:spcPts val="1600"/>
              </a:lnSpc>
            </a:pPr>
            <a:r>
              <a:rPr lang="en-US" altLang="zh-CN" dirty="0">
                <a:solidFill>
                  <a:schemeClr val="bg1"/>
                </a:solidFill>
                <a:sym typeface="+mn-ea"/>
              </a:rPr>
              <a:t>3.3 </a:t>
            </a:r>
            <a:r>
              <a:rPr lang="zh-CN" altLang="en-US" dirty="0">
                <a:solidFill>
                  <a:schemeClr val="bg1"/>
                </a:solidFill>
                <a:sym typeface="+mn-ea"/>
              </a:rPr>
              <a:t>规划分区与用途管制</a:t>
            </a:r>
            <a:endParaRPr lang="en-US" altLang="zh-CN" dirty="0">
              <a:solidFill>
                <a:schemeClr val="bg1"/>
              </a:solidFill>
            </a:endParaRPr>
          </a:p>
        </p:txBody>
      </p:sp>
      <p:sp>
        <p:nvSpPr>
          <p:cNvPr id="10" name="文本占位符 9"/>
          <p:cNvSpPr>
            <a:spLocks noGrp="1"/>
          </p:cNvSpPr>
          <p:nvPr>
            <p:ph type="body" sz="half" idx="13"/>
          </p:nvPr>
        </p:nvSpPr>
        <p:spPr>
          <a:xfrm>
            <a:off x="450809" y="7528712"/>
            <a:ext cx="5915025" cy="585593"/>
          </a:xfrm>
        </p:spPr>
        <p:txBody>
          <a:bodyPr/>
          <a:lstStyle/>
          <a:p>
            <a:r>
              <a:rPr lang="zh-CN" altLang="en-US" dirty="0">
                <a:solidFill>
                  <a:srgbClr val="524B19"/>
                </a:solidFill>
                <a:sym typeface="+mn-ea"/>
              </a:rPr>
              <a:t>国土空间开发保护总体格局</a:t>
            </a:r>
            <a:endParaRPr lang="zh-CN" altLang="en-US" dirty="0">
              <a:solidFill>
                <a:srgbClr val="524B19"/>
              </a:solidFill>
              <a:sym typeface="+mn-ea"/>
            </a:endParaRPr>
          </a:p>
        </p:txBody>
      </p:sp>
      <p:sp>
        <p:nvSpPr>
          <p:cNvPr id="11" name="矩形 10"/>
          <p:cNvSpPr/>
          <p:nvPr/>
        </p:nvSpPr>
        <p:spPr>
          <a:xfrm>
            <a:off x="-39480" y="614425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6858000" cy="49693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380194" y="6613148"/>
            <a:ext cx="6240627" cy="1031074"/>
          </a:xfrm>
          <a:prstGeom prst="round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403B14"/>
              </a:solidFill>
            </a:endParaRPr>
          </a:p>
        </p:txBody>
      </p:sp>
      <p:sp>
        <p:nvSpPr>
          <p:cNvPr id="44" name="圆角矩形 43"/>
          <p:cNvSpPr/>
          <p:nvPr/>
        </p:nvSpPr>
        <p:spPr>
          <a:xfrm>
            <a:off x="386289" y="6606272"/>
            <a:ext cx="6240628" cy="1026683"/>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3B14"/>
              </a:solidFill>
            </a:endParaRPr>
          </a:p>
        </p:txBody>
      </p:sp>
      <p:sp>
        <p:nvSpPr>
          <p:cNvPr id="26" name="圆角矩形 25"/>
          <p:cNvSpPr/>
          <p:nvPr/>
        </p:nvSpPr>
        <p:spPr>
          <a:xfrm>
            <a:off x="367259" y="5416078"/>
            <a:ext cx="6240627" cy="1031074"/>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403B14"/>
              </a:solidFill>
            </a:endParaRPr>
          </a:p>
        </p:txBody>
      </p:sp>
      <p:sp>
        <p:nvSpPr>
          <p:cNvPr id="42" name="圆角矩形 41"/>
          <p:cNvSpPr/>
          <p:nvPr/>
        </p:nvSpPr>
        <p:spPr>
          <a:xfrm>
            <a:off x="373354" y="5418811"/>
            <a:ext cx="6240628" cy="1026683"/>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3B14"/>
              </a:solidFill>
            </a:endParaRPr>
          </a:p>
        </p:txBody>
      </p:sp>
      <p:sp>
        <p:nvSpPr>
          <p:cNvPr id="23" name="圆角矩形 22"/>
          <p:cNvSpPr/>
          <p:nvPr/>
        </p:nvSpPr>
        <p:spPr>
          <a:xfrm>
            <a:off x="380195" y="4282684"/>
            <a:ext cx="6240627" cy="95589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403B14"/>
              </a:solidFill>
            </a:endParaRPr>
          </a:p>
        </p:txBody>
      </p:sp>
      <p:sp>
        <p:nvSpPr>
          <p:cNvPr id="41" name="圆角矩形 40"/>
          <p:cNvSpPr/>
          <p:nvPr/>
        </p:nvSpPr>
        <p:spPr>
          <a:xfrm>
            <a:off x="379449" y="4280283"/>
            <a:ext cx="6240628" cy="95142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3B14"/>
              </a:solidFill>
            </a:endParaRPr>
          </a:p>
        </p:txBody>
      </p:sp>
      <p:sp>
        <p:nvSpPr>
          <p:cNvPr id="17" name="圆角矩形 16"/>
          <p:cNvSpPr/>
          <p:nvPr/>
        </p:nvSpPr>
        <p:spPr>
          <a:xfrm>
            <a:off x="380198" y="3042504"/>
            <a:ext cx="6240627" cy="1075223"/>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403B14"/>
              </a:solidFill>
            </a:endParaRPr>
          </a:p>
        </p:txBody>
      </p:sp>
      <p:sp>
        <p:nvSpPr>
          <p:cNvPr id="39" name="圆角矩形 38"/>
          <p:cNvSpPr/>
          <p:nvPr/>
        </p:nvSpPr>
        <p:spPr>
          <a:xfrm>
            <a:off x="386289" y="3042450"/>
            <a:ext cx="6240628" cy="1080817"/>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3B14"/>
              </a:solidFill>
            </a:endParaRPr>
          </a:p>
        </p:txBody>
      </p:sp>
      <p:sp>
        <p:nvSpPr>
          <p:cNvPr id="7" name="燕尾形 6"/>
          <p:cNvSpPr/>
          <p:nvPr/>
        </p:nvSpPr>
        <p:spPr>
          <a:xfrm rot="10800000">
            <a:off x="5913120" y="241078"/>
            <a:ext cx="1176528" cy="576419"/>
          </a:xfrm>
          <a:prstGeom prst="chevron">
            <a:avLst>
              <a:gd name="adj" fmla="val 29518"/>
            </a:avLst>
          </a:prstGeom>
          <a:solidFill>
            <a:srgbClr val="C6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524B19"/>
                </a:solidFill>
              </a:rPr>
              <a:t>3.1 </a:t>
            </a:r>
            <a:r>
              <a:rPr lang="zh-CN" altLang="en-US" dirty="0">
                <a:solidFill>
                  <a:srgbClr val="524B19"/>
                </a:solidFill>
              </a:rPr>
              <a:t>国土空间总体格局</a:t>
            </a:r>
            <a:endParaRPr lang="zh-CN" altLang="en-US" dirty="0">
              <a:solidFill>
                <a:srgbClr val="524B19"/>
              </a:solidFill>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文本框 8"/>
          <p:cNvSpPr txBox="1"/>
          <p:nvPr>
            <p:custDataLst>
              <p:tags r:id="rId5"/>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524B1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内容占位符 7"/>
          <p:cNvSpPr>
            <a:spLocks noGrp="1"/>
          </p:cNvSpPr>
          <p:nvPr>
            <p:ph idx="1"/>
            <p:custDataLst>
              <p:tags r:id="rId6"/>
            </p:custDataLst>
          </p:nvPr>
        </p:nvSpPr>
        <p:spPr>
          <a:xfrm>
            <a:off x="2753392" y="1907478"/>
            <a:ext cx="4104608" cy="567833"/>
          </a:xfrm>
          <a:noFill/>
        </p:spPr>
        <p:txBody>
          <a:bodyPr>
            <a:noAutofit/>
          </a:bodyPr>
          <a:lstStyle/>
          <a:p>
            <a:pPr marL="0" indent="0">
              <a:lnSpc>
                <a:spcPts val="2400"/>
              </a:lnSpc>
              <a:buNone/>
            </a:pPr>
            <a:r>
              <a:rPr lang="zh-CN" altLang="en-US" sz="1600" kern="100" dirty="0">
                <a:solidFill>
                  <a:srgbClr val="524B19"/>
                </a:solidFill>
                <a:effectLst/>
                <a:cs typeface="Times New Roman" panose="02020603050405020304" pitchFamily="18" charset="0"/>
                <a:sym typeface="+mn-ea"/>
              </a:rPr>
              <a:t>构建</a:t>
            </a:r>
            <a:r>
              <a:rPr lang="zh-CN" altLang="en-US" sz="1800" kern="100" dirty="0">
                <a:solidFill>
                  <a:srgbClr val="524B19"/>
                </a:solidFill>
                <a:effectLst/>
                <a:cs typeface="Times New Roman" panose="02020603050405020304" pitchFamily="18" charset="0"/>
                <a:sym typeface="+mn-ea"/>
              </a:rPr>
              <a:t>“</a:t>
            </a:r>
            <a:r>
              <a:rPr lang="zh-CN" altLang="en-US" sz="1800" kern="100" dirty="0">
                <a:solidFill>
                  <a:srgbClr val="524B19"/>
                </a:solidFill>
                <a:cs typeface="Times New Roman" panose="02020603050405020304" pitchFamily="18" charset="0"/>
                <a:sym typeface="+mn-ea"/>
              </a:rPr>
              <a:t>两水一湖、多渠四片、一区一港两组团</a:t>
            </a:r>
            <a:r>
              <a:rPr lang="zh-CN" altLang="en-US" sz="1800" kern="100" dirty="0">
                <a:solidFill>
                  <a:srgbClr val="524B19"/>
                </a:solidFill>
                <a:effectLst/>
                <a:cs typeface="Times New Roman" panose="02020603050405020304" pitchFamily="18" charset="0"/>
                <a:sym typeface="+mn-ea"/>
              </a:rPr>
              <a:t>”</a:t>
            </a:r>
            <a:r>
              <a:rPr lang="zh-CN" altLang="en-US" sz="1600" kern="100" dirty="0">
                <a:solidFill>
                  <a:srgbClr val="524B19"/>
                </a:solidFill>
                <a:effectLst/>
                <a:cs typeface="Times New Roman" panose="02020603050405020304" pitchFamily="18" charset="0"/>
                <a:sym typeface="+mn-ea"/>
              </a:rPr>
              <a:t>的镇域国土空间保护总体格局</a:t>
            </a:r>
            <a:endParaRPr lang="zh-CN" altLang="en-US" sz="1600" b="0" kern="100" dirty="0">
              <a:solidFill>
                <a:srgbClr val="524B19"/>
              </a:solidFill>
              <a:effectLst/>
              <a:cs typeface="Times New Roman" panose="02020603050405020304" pitchFamily="18" charset="0"/>
              <a:sym typeface="+mn-ea"/>
            </a:endParaRPr>
          </a:p>
        </p:txBody>
      </p:sp>
      <p:cxnSp>
        <p:nvCxnSpPr>
          <p:cNvPr id="10" name="直接连接符 9"/>
          <p:cNvCxnSpPr/>
          <p:nvPr/>
        </p:nvCxnSpPr>
        <p:spPr>
          <a:xfrm flipV="1">
            <a:off x="2529015" y="1907478"/>
            <a:ext cx="0" cy="630521"/>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1" name="内容占位符 7"/>
          <p:cNvSpPr txBox="1"/>
          <p:nvPr/>
        </p:nvSpPr>
        <p:spPr>
          <a:xfrm>
            <a:off x="230589" y="1992997"/>
            <a:ext cx="2213670" cy="635635"/>
          </a:xfrm>
          <a:prstGeom prst="rect">
            <a:avLst/>
          </a:prstGeom>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nSpc>
                <a:spcPts val="1000"/>
              </a:lnSpc>
              <a:buNone/>
            </a:pPr>
            <a:r>
              <a:rPr lang="zh-CN" altLang="en-US" sz="1400" b="0" kern="100" dirty="0">
                <a:solidFill>
                  <a:srgbClr val="524B19"/>
                </a:solidFill>
                <a:cs typeface="Times New Roman" panose="02020603050405020304" pitchFamily="18" charset="0"/>
              </a:rPr>
              <a:t>人口资源环境相均衡、</a:t>
            </a:r>
            <a:endParaRPr lang="en-US" altLang="zh-CN" sz="1400" b="0" kern="100" dirty="0">
              <a:solidFill>
                <a:srgbClr val="524B19"/>
              </a:solidFill>
              <a:cs typeface="Times New Roman" panose="02020603050405020304" pitchFamily="18" charset="0"/>
            </a:endParaRPr>
          </a:p>
          <a:p>
            <a:pPr marL="0" indent="0">
              <a:lnSpc>
                <a:spcPts val="1000"/>
              </a:lnSpc>
              <a:buNone/>
            </a:pPr>
            <a:r>
              <a:rPr lang="zh-CN" altLang="en-US" sz="1400" b="0" kern="100" dirty="0">
                <a:solidFill>
                  <a:srgbClr val="524B19"/>
                </a:solidFill>
                <a:cs typeface="Times New Roman" panose="02020603050405020304" pitchFamily="18" charset="0"/>
              </a:rPr>
              <a:t>经济社会生态效益相统一</a:t>
            </a:r>
            <a:endParaRPr lang="zh-CN" altLang="en-US" sz="1400" b="0" kern="100" dirty="0">
              <a:solidFill>
                <a:srgbClr val="524B19"/>
              </a:solidFill>
              <a:cs typeface="Times New Roman" panose="02020603050405020304" pitchFamily="18" charset="0"/>
            </a:endParaRPr>
          </a:p>
        </p:txBody>
      </p:sp>
      <p:sp>
        <p:nvSpPr>
          <p:cNvPr id="15" name="文本框 14"/>
          <p:cNvSpPr txBox="1"/>
          <p:nvPr/>
        </p:nvSpPr>
        <p:spPr>
          <a:xfrm>
            <a:off x="561790" y="3260132"/>
            <a:ext cx="848012" cy="676092"/>
          </a:xfrm>
          <a:prstGeom prst="rect">
            <a:avLst/>
          </a:prstGeom>
          <a:noFill/>
          <a:ln>
            <a:noFill/>
          </a:ln>
        </p:spPr>
        <p:txBody>
          <a:bodyPr wrap="square" rtlCol="0">
            <a:noAutofit/>
          </a:bodyPr>
          <a:lstStyle/>
          <a:p>
            <a:r>
              <a:rPr lang="zh-CN" altLang="en-US" b="1" dirty="0">
                <a:solidFill>
                  <a:srgbClr val="403B14"/>
                </a:solidFill>
                <a:latin typeface="微软雅黑" panose="020B0503020204020204" pitchFamily="34" charset="-122"/>
                <a:ea typeface="微软雅黑" panose="020B0503020204020204" pitchFamily="34" charset="-122"/>
              </a:rPr>
              <a:t>两水一湖</a:t>
            </a:r>
            <a:endParaRPr lang="zh-CN" altLang="en-US" b="1" dirty="0">
              <a:solidFill>
                <a:srgbClr val="403B14"/>
              </a:solidFill>
              <a:latin typeface="微软雅黑" panose="020B0503020204020204" pitchFamily="34" charset="-122"/>
              <a:ea typeface="微软雅黑" panose="020B0503020204020204" pitchFamily="34" charset="-122"/>
            </a:endParaRPr>
          </a:p>
          <a:p>
            <a:endParaRPr lang="zh-CN" altLang="en-US" b="1" dirty="0">
              <a:solidFill>
                <a:srgbClr val="403B14"/>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469943" y="3240468"/>
            <a:ext cx="4983852" cy="516623"/>
          </a:xfrm>
          <a:prstGeom prst="rect">
            <a:avLst/>
          </a:prstGeom>
          <a:noFill/>
          <a:ln>
            <a:noFill/>
          </a:ln>
        </p:spPr>
        <p:txBody>
          <a:bodyPr wrap="square" rtlCol="0">
            <a:noAutofit/>
          </a:bodyPr>
          <a:lstStyle/>
          <a:p>
            <a:pPr indent="0" fontAlgn="auto">
              <a:lnSpc>
                <a:spcPct val="150000"/>
              </a:lnSpc>
            </a:pPr>
            <a:r>
              <a:rPr lang="zh-CN" altLang="en-US" sz="1600" b="1" dirty="0">
                <a:solidFill>
                  <a:srgbClr val="403B14"/>
                </a:solidFill>
                <a:latin typeface="微软雅黑" panose="020B0503020204020204" pitchFamily="34" charset="-122"/>
                <a:ea typeface="微软雅黑" panose="020B0503020204020204" pitchFamily="34" charset="-122"/>
              </a:rPr>
              <a:t>南部淮河、钓鱼台湖、北淝河</a:t>
            </a:r>
            <a:endParaRPr lang="en-US" altLang="zh-CN" sz="1600" b="1" dirty="0">
              <a:solidFill>
                <a:srgbClr val="403B14"/>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200" b="1" dirty="0">
                <a:solidFill>
                  <a:srgbClr val="403B14"/>
                </a:solidFill>
                <a:latin typeface="微软雅黑" panose="020B0503020204020204" pitchFamily="34" charset="-122"/>
                <a:ea typeface="微软雅黑" panose="020B0503020204020204" pitchFamily="34" charset="-122"/>
              </a:rPr>
              <a:t>划定河湖岸线管理保护控制区，按相关规定管理河道范围内的建设活动。</a:t>
            </a:r>
            <a:endParaRPr lang="zh-CN" altLang="en-US" sz="1200" b="1" dirty="0">
              <a:solidFill>
                <a:srgbClr val="403B14"/>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50530" y="4451299"/>
            <a:ext cx="1112174" cy="1053465"/>
          </a:xfrm>
          <a:prstGeom prst="rect">
            <a:avLst/>
          </a:prstGeom>
          <a:noFill/>
          <a:ln>
            <a:noFill/>
          </a:ln>
        </p:spPr>
        <p:txBody>
          <a:bodyPr wrap="square" rtlCol="0">
            <a:noAutofit/>
          </a:bodyPr>
          <a:lstStyle/>
          <a:p>
            <a:r>
              <a:rPr lang="zh-CN" altLang="en-US" b="1" dirty="0">
                <a:solidFill>
                  <a:srgbClr val="403B14"/>
                </a:solidFill>
                <a:latin typeface="微软雅黑" panose="020B0503020204020204" pitchFamily="34" charset="-122"/>
                <a:ea typeface="微软雅黑" panose="020B0503020204020204" pitchFamily="34" charset="-122"/>
              </a:rPr>
              <a:t>多渠</a:t>
            </a:r>
            <a:endParaRPr lang="en-US" altLang="zh-CN" b="1" dirty="0">
              <a:solidFill>
                <a:srgbClr val="403B14"/>
              </a:solidFill>
              <a:latin typeface="微软雅黑" panose="020B0503020204020204" pitchFamily="34" charset="-122"/>
              <a:ea typeface="微软雅黑" panose="020B0503020204020204" pitchFamily="34" charset="-122"/>
            </a:endParaRPr>
          </a:p>
          <a:p>
            <a:r>
              <a:rPr lang="zh-CN" altLang="en-US" b="1" dirty="0">
                <a:solidFill>
                  <a:srgbClr val="403B14"/>
                </a:solidFill>
                <a:latin typeface="微软雅黑" panose="020B0503020204020204" pitchFamily="34" charset="-122"/>
                <a:ea typeface="微软雅黑" panose="020B0503020204020204" pitchFamily="34" charset="-122"/>
              </a:rPr>
              <a:t>四片</a:t>
            </a:r>
            <a:endParaRPr lang="zh-CN" altLang="en-US" b="1" dirty="0">
              <a:solidFill>
                <a:srgbClr val="403B14"/>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458253" y="4431289"/>
            <a:ext cx="5260136" cy="491232"/>
          </a:xfrm>
          <a:prstGeom prst="rect">
            <a:avLst/>
          </a:prstGeom>
          <a:noFill/>
          <a:ln>
            <a:noFill/>
          </a:ln>
        </p:spPr>
        <p:txBody>
          <a:bodyPr wrap="square" rtlCol="0">
            <a:noAutofit/>
          </a:bodyPr>
          <a:lstStyle/>
          <a:p>
            <a:pPr indent="0" fontAlgn="auto">
              <a:lnSpc>
                <a:spcPct val="150000"/>
              </a:lnSpc>
            </a:pPr>
            <a:r>
              <a:rPr lang="zh-CN" altLang="en-US" sz="1600" b="1" dirty="0">
                <a:solidFill>
                  <a:srgbClr val="403B14"/>
                </a:solidFill>
                <a:latin typeface="微软雅黑" panose="020B0503020204020204" pitchFamily="34" charset="-122"/>
                <a:ea typeface="微软雅黑" panose="020B0503020204020204" pitchFamily="34" charset="-122"/>
              </a:rPr>
              <a:t>镇域内多条沟渠，蜿蜒于传统农业、设施农业、休闲农业和现代农业四大片生态农业空间</a:t>
            </a:r>
            <a:endParaRPr lang="zh-CN" altLang="en-US" sz="1600" b="1" dirty="0">
              <a:solidFill>
                <a:srgbClr val="403B14"/>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27847" y="5745679"/>
            <a:ext cx="786023" cy="316868"/>
          </a:xfrm>
          <a:prstGeom prst="rect">
            <a:avLst/>
          </a:prstGeom>
          <a:noFill/>
          <a:ln>
            <a:noFill/>
          </a:ln>
        </p:spPr>
        <p:txBody>
          <a:bodyPr wrap="square" rtlCol="0">
            <a:noAutofit/>
          </a:bodyPr>
          <a:lstStyle/>
          <a:p>
            <a:r>
              <a:rPr lang="zh-CN" altLang="en-US" b="1" dirty="0">
                <a:solidFill>
                  <a:srgbClr val="403B14"/>
                </a:solidFill>
                <a:latin typeface="微软雅黑" panose="020B0503020204020204" pitchFamily="34" charset="-122"/>
                <a:ea typeface="微软雅黑" panose="020B0503020204020204" pitchFamily="34" charset="-122"/>
              </a:rPr>
              <a:t>一区</a:t>
            </a:r>
            <a:endParaRPr lang="zh-CN" altLang="en-US" b="1" dirty="0">
              <a:solidFill>
                <a:srgbClr val="403B14"/>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474715" y="5567156"/>
            <a:ext cx="4913812" cy="777872"/>
          </a:xfrm>
          <a:prstGeom prst="rect">
            <a:avLst/>
          </a:prstGeom>
          <a:noFill/>
          <a:ln>
            <a:noFill/>
          </a:ln>
        </p:spPr>
        <p:txBody>
          <a:bodyPr wrap="square" rtlCol="0">
            <a:noAutofit/>
          </a:bodyPr>
          <a:lstStyle/>
          <a:p>
            <a:pPr indent="0" fontAlgn="auto">
              <a:lnSpc>
                <a:spcPct val="150000"/>
              </a:lnSpc>
            </a:pPr>
            <a:r>
              <a:rPr lang="zh-CN" altLang="en-US" sz="1600" b="1" dirty="0">
                <a:solidFill>
                  <a:srgbClr val="403B14"/>
                </a:solidFill>
                <a:latin typeface="微软雅黑" panose="020B0503020204020204" pitchFamily="34" charset="-122"/>
                <a:ea typeface="微软雅黑" panose="020B0503020204020204" pitchFamily="34" charset="-122"/>
              </a:rPr>
              <a:t>安徽蚌埠精细化工集聚区</a:t>
            </a:r>
            <a:endParaRPr lang="en-US" altLang="zh-CN" sz="1600" b="1" dirty="0">
              <a:solidFill>
                <a:srgbClr val="403B14"/>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200" b="1" dirty="0">
                <a:solidFill>
                  <a:srgbClr val="403B14"/>
                </a:solidFill>
                <a:latin typeface="微软雅黑" panose="020B0503020204020204" pitchFamily="34" charset="-122"/>
                <a:ea typeface="微软雅黑" panose="020B0503020204020204" pitchFamily="34" charset="-122"/>
              </a:rPr>
              <a:t>镇域的城乡生活、生产的主要分区</a:t>
            </a:r>
            <a:endParaRPr lang="zh-CN" altLang="en-US" sz="1200" b="1" dirty="0">
              <a:solidFill>
                <a:srgbClr val="403B14"/>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50530" y="6920242"/>
            <a:ext cx="819511" cy="444024"/>
          </a:xfrm>
          <a:prstGeom prst="rect">
            <a:avLst/>
          </a:prstGeom>
          <a:noFill/>
          <a:ln>
            <a:noFill/>
          </a:ln>
        </p:spPr>
        <p:txBody>
          <a:bodyPr wrap="square" rtlCol="0">
            <a:noAutofit/>
          </a:bodyPr>
          <a:lstStyle/>
          <a:p>
            <a:r>
              <a:rPr lang="zh-CN" altLang="en-US" b="1" dirty="0">
                <a:solidFill>
                  <a:srgbClr val="403B14"/>
                </a:solidFill>
                <a:latin typeface="微软雅黑" panose="020B0503020204020204" pitchFamily="34" charset="-122"/>
                <a:ea typeface="微软雅黑" panose="020B0503020204020204" pitchFamily="34" charset="-122"/>
              </a:rPr>
              <a:t>一港</a:t>
            </a:r>
            <a:endParaRPr lang="zh-CN" altLang="en-US" b="1" dirty="0">
              <a:solidFill>
                <a:srgbClr val="403B14"/>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487651" y="6768382"/>
            <a:ext cx="4913812" cy="817304"/>
          </a:xfrm>
          <a:prstGeom prst="rect">
            <a:avLst/>
          </a:prstGeom>
          <a:noFill/>
          <a:ln>
            <a:noFill/>
          </a:ln>
        </p:spPr>
        <p:txBody>
          <a:bodyPr wrap="square" rtlCol="0">
            <a:noAutofit/>
          </a:bodyPr>
          <a:lstStyle/>
          <a:p>
            <a:pPr indent="0" fontAlgn="auto">
              <a:lnSpc>
                <a:spcPct val="150000"/>
              </a:lnSpc>
            </a:pPr>
            <a:r>
              <a:rPr lang="zh-CN" altLang="en-US" sz="1600" b="1" dirty="0">
                <a:solidFill>
                  <a:srgbClr val="403B14"/>
                </a:solidFill>
                <a:latin typeface="微软雅黑" panose="020B0503020204020204" pitchFamily="34" charset="-122"/>
                <a:ea typeface="微软雅黑" panose="020B0503020204020204" pitchFamily="34" charset="-122"/>
              </a:rPr>
              <a:t>力源码头</a:t>
            </a:r>
            <a:endParaRPr lang="en-US" altLang="zh-CN" sz="1600" b="1" dirty="0">
              <a:solidFill>
                <a:srgbClr val="403B14"/>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200" b="1" dirty="0">
                <a:solidFill>
                  <a:srgbClr val="403B14"/>
                </a:solidFill>
                <a:latin typeface="微软雅黑" panose="020B0503020204020204" pitchFamily="34" charset="-122"/>
                <a:ea typeface="微软雅黑" panose="020B0503020204020204" pitchFamily="34" charset="-122"/>
              </a:rPr>
              <a:t>镇域的城乡生活、生产的主要分区</a:t>
            </a:r>
            <a:endParaRPr lang="zh-CN" altLang="en-US" sz="1200" b="1" dirty="0">
              <a:solidFill>
                <a:srgbClr val="403B14"/>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flipV="1">
            <a:off x="1438762" y="3197953"/>
            <a:ext cx="0" cy="738271"/>
          </a:xfrm>
          <a:prstGeom prst="line">
            <a:avLst/>
          </a:prstGeom>
          <a:ln w="12700">
            <a:solidFill>
              <a:srgbClr val="2F5597"/>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431231" y="4414705"/>
            <a:ext cx="0" cy="732438"/>
          </a:xfrm>
          <a:prstGeom prst="line">
            <a:avLst/>
          </a:prstGeom>
          <a:ln w="1270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418295" y="5566413"/>
            <a:ext cx="0" cy="714491"/>
          </a:xfrm>
          <a:prstGeom prst="line">
            <a:avLst/>
          </a:prstGeom>
          <a:ln w="1270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438761" y="6736514"/>
            <a:ext cx="0" cy="714491"/>
          </a:xfrm>
          <a:prstGeom prst="line">
            <a:avLst/>
          </a:prstGeom>
          <a:ln w="12700">
            <a:solidFill>
              <a:srgbClr val="7F6000"/>
            </a:solidFill>
          </a:ln>
        </p:spPr>
        <p:style>
          <a:lnRef idx="1">
            <a:schemeClr val="accent1"/>
          </a:lnRef>
          <a:fillRef idx="0">
            <a:schemeClr val="accent1"/>
          </a:fillRef>
          <a:effectRef idx="0">
            <a:schemeClr val="accent1"/>
          </a:effectRef>
          <a:fontRef idx="minor">
            <a:schemeClr val="tx1"/>
          </a:fontRef>
        </p:style>
      </p:cxnSp>
      <p:sp>
        <p:nvSpPr>
          <p:cNvPr id="46" name="圆角矩形 45"/>
          <p:cNvSpPr/>
          <p:nvPr/>
        </p:nvSpPr>
        <p:spPr>
          <a:xfrm>
            <a:off x="380194" y="7836861"/>
            <a:ext cx="6240627" cy="1185955"/>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403B14"/>
              </a:solidFill>
            </a:endParaRPr>
          </a:p>
        </p:txBody>
      </p:sp>
      <p:sp>
        <p:nvSpPr>
          <p:cNvPr id="47" name="圆角矩形 46"/>
          <p:cNvSpPr/>
          <p:nvPr/>
        </p:nvSpPr>
        <p:spPr>
          <a:xfrm>
            <a:off x="389609" y="7831396"/>
            <a:ext cx="6240628" cy="1188819"/>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3B14"/>
              </a:solidFill>
            </a:endParaRPr>
          </a:p>
        </p:txBody>
      </p:sp>
      <p:sp>
        <p:nvSpPr>
          <p:cNvPr id="48" name="文本框 47"/>
          <p:cNvSpPr txBox="1"/>
          <p:nvPr/>
        </p:nvSpPr>
        <p:spPr>
          <a:xfrm>
            <a:off x="1453670" y="8042218"/>
            <a:ext cx="4913812" cy="695766"/>
          </a:xfrm>
          <a:prstGeom prst="rect">
            <a:avLst/>
          </a:prstGeom>
          <a:noFill/>
          <a:ln>
            <a:noFill/>
          </a:ln>
        </p:spPr>
        <p:txBody>
          <a:bodyPr wrap="square" rtlCol="0">
            <a:noAutofit/>
          </a:bodyPr>
          <a:lstStyle/>
          <a:p>
            <a:pPr indent="0" fontAlgn="auto">
              <a:lnSpc>
                <a:spcPct val="150000"/>
              </a:lnSpc>
            </a:pPr>
            <a:r>
              <a:rPr lang="zh-CN" altLang="en-US" sz="1600" b="1" dirty="0">
                <a:solidFill>
                  <a:srgbClr val="403B14"/>
                </a:solidFill>
                <a:latin typeface="微软雅黑" panose="020B0503020204020204" pitchFamily="34" charset="-122"/>
                <a:ea typeface="微软雅黑" panose="020B0503020204020204" pitchFamily="34" charset="-122"/>
              </a:rPr>
              <a:t>由宁洛高速分割的老镇组团和新镇组团</a:t>
            </a:r>
            <a:endParaRPr lang="en-US" altLang="zh-CN" sz="1600" b="1" dirty="0">
              <a:solidFill>
                <a:srgbClr val="403B14"/>
              </a:solidFill>
              <a:latin typeface="微软雅黑" panose="020B0503020204020204" pitchFamily="34" charset="-122"/>
              <a:ea typeface="微软雅黑" panose="020B0503020204020204" pitchFamily="34" charset="-122"/>
            </a:endParaRPr>
          </a:p>
          <a:p>
            <a:pPr>
              <a:lnSpc>
                <a:spcPct val="150000"/>
              </a:lnSpc>
            </a:pPr>
            <a:r>
              <a:rPr lang="zh-CN" altLang="en-US" sz="1200" b="1" dirty="0">
                <a:solidFill>
                  <a:srgbClr val="403B14"/>
                </a:solidFill>
                <a:latin typeface="微软雅黑" panose="020B0503020204020204" pitchFamily="34" charset="-122"/>
                <a:ea typeface="微软雅黑" panose="020B0503020204020204" pitchFamily="34" charset="-122"/>
              </a:rPr>
              <a:t>镇域的城乡生活、生产的主要分区</a:t>
            </a:r>
            <a:endParaRPr lang="zh-CN" altLang="en-US" sz="1200" b="1" dirty="0">
              <a:solidFill>
                <a:srgbClr val="403B14"/>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570246" y="8221056"/>
            <a:ext cx="972560" cy="516928"/>
          </a:xfrm>
          <a:prstGeom prst="rect">
            <a:avLst/>
          </a:prstGeom>
          <a:noFill/>
          <a:ln>
            <a:noFill/>
          </a:ln>
        </p:spPr>
        <p:txBody>
          <a:bodyPr wrap="square" rtlCol="0">
            <a:noAutofit/>
          </a:bodyPr>
          <a:lstStyle/>
          <a:p>
            <a:r>
              <a:rPr lang="zh-CN" altLang="en-US" b="1" dirty="0">
                <a:solidFill>
                  <a:srgbClr val="403B14"/>
                </a:solidFill>
                <a:latin typeface="微软雅黑" panose="020B0503020204020204" pitchFamily="34" charset="-122"/>
                <a:ea typeface="微软雅黑" panose="020B0503020204020204" pitchFamily="34" charset="-122"/>
              </a:rPr>
              <a:t>两组团</a:t>
            </a:r>
            <a:endParaRPr lang="zh-CN" altLang="en-US" b="1" dirty="0">
              <a:solidFill>
                <a:srgbClr val="403B14"/>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flipV="1">
            <a:off x="1431231" y="8023493"/>
            <a:ext cx="0" cy="714491"/>
          </a:xfrm>
          <a:prstGeom prst="line">
            <a:avLst/>
          </a:prstGeom>
          <a:ln w="12700">
            <a:solidFill>
              <a:srgbClr val="4454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98358" y="4953000"/>
            <a:ext cx="6328560" cy="4711923"/>
            <a:chOff x="549980" y="4578492"/>
            <a:chExt cx="5793730" cy="4313716"/>
          </a:xfrm>
        </p:grpSpPr>
        <p:pic>
          <p:nvPicPr>
            <p:cNvPr id="3" name="图片 2"/>
            <p:cNvPicPr>
              <a:picLocks noChangeAspect="1"/>
            </p:cNvPicPr>
            <p:nvPr/>
          </p:nvPicPr>
          <p:blipFill>
            <a:blip r:embed="rId1"/>
            <a:stretch>
              <a:fillRect/>
            </a:stretch>
          </p:blipFill>
          <p:spPr>
            <a:xfrm>
              <a:off x="549980" y="4578492"/>
              <a:ext cx="5780199" cy="4313716"/>
            </a:xfrm>
            <a:prstGeom prst="rect">
              <a:avLst/>
            </a:prstGeom>
          </p:spPr>
        </p:pic>
        <p:pic>
          <p:nvPicPr>
            <p:cNvPr id="8" name="图片 7"/>
            <p:cNvPicPr>
              <a:picLocks noChangeAspect="1"/>
            </p:cNvPicPr>
            <p:nvPr/>
          </p:nvPicPr>
          <p:blipFill>
            <a:blip r:embed="rId2"/>
            <a:stretch>
              <a:fillRect/>
            </a:stretch>
          </p:blipFill>
          <p:spPr>
            <a:xfrm>
              <a:off x="5192057" y="7914398"/>
              <a:ext cx="1151653" cy="972297"/>
            </a:xfrm>
            <a:prstGeom prst="rect">
              <a:avLst/>
            </a:prstGeom>
          </p:spPr>
        </p:pic>
      </p:grpSp>
      <p:sp>
        <p:nvSpPr>
          <p:cNvPr id="18" name="燕尾形 17"/>
          <p:cNvSpPr/>
          <p:nvPr/>
        </p:nvSpPr>
        <p:spPr>
          <a:xfrm rot="10800000">
            <a:off x="5913120" y="241078"/>
            <a:ext cx="1176528" cy="576419"/>
          </a:xfrm>
          <a:prstGeom prst="chevron">
            <a:avLst>
              <a:gd name="adj" fmla="val 29518"/>
            </a:avLst>
          </a:prstGeom>
          <a:solidFill>
            <a:srgbClr val="C6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524B19"/>
                </a:solidFill>
              </a:rPr>
              <a:t>3.2 </a:t>
            </a:r>
            <a:r>
              <a:rPr lang="zh-CN" altLang="en-US" dirty="0">
                <a:solidFill>
                  <a:srgbClr val="524B19"/>
                </a:solidFill>
              </a:rPr>
              <a:t>国土空间用途结构</a:t>
            </a:r>
            <a:endParaRPr lang="zh-CN" altLang="en-US" dirty="0">
              <a:solidFill>
                <a:srgbClr val="524B19"/>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3" name="内容占位符 7"/>
          <p:cNvSpPr txBox="1"/>
          <p:nvPr>
            <p:custDataLst>
              <p:tags r:id="rId3"/>
            </p:custDataLst>
          </p:nvPr>
        </p:nvSpPr>
        <p:spPr>
          <a:xfrm>
            <a:off x="549980" y="2268910"/>
            <a:ext cx="5744140" cy="1810002"/>
          </a:xfrm>
          <a:prstGeom prst="roundRect">
            <a:avLst>
              <a:gd name="adj" fmla="val 13995"/>
            </a:avLst>
          </a:prstGeom>
          <a:solidFill>
            <a:schemeClr val="accent5">
              <a:lumMod val="20000"/>
              <a:lumOff val="80000"/>
              <a:alpha val="50000"/>
            </a:schemeClr>
          </a:solidFill>
          <a:ln>
            <a:solidFill>
              <a:schemeClr val="accent4">
                <a:lumMod val="50000"/>
              </a:schemeClr>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gn="l" fontAlgn="auto">
              <a:lnSpc>
                <a:spcPts val="3000"/>
              </a:lnSpc>
              <a:spcBef>
                <a:spcPts val="0"/>
              </a:spcBef>
              <a:buClrTx/>
              <a:buSzTx/>
              <a:buFont typeface="Wingdings" panose="05000000000000000000" pitchFamily="2" charset="2"/>
              <a:buChar char="u"/>
            </a:pPr>
            <a:r>
              <a:rPr sz="1600" b="0" kern="100" dirty="0" err="1">
                <a:solidFill>
                  <a:srgbClr val="524B19"/>
                </a:solidFill>
                <a:cs typeface="Times New Roman" panose="02020603050405020304" pitchFamily="18" charset="0"/>
                <a:sym typeface="+mn-ea"/>
              </a:rPr>
              <a:t>镇域层面划分为</a:t>
            </a:r>
            <a:r>
              <a:rPr sz="1600" kern="100" dirty="0" err="1">
                <a:solidFill>
                  <a:srgbClr val="524B19"/>
                </a:solidFill>
                <a:cs typeface="Times New Roman" panose="02020603050405020304" pitchFamily="18" charset="0"/>
                <a:sym typeface="+mn-ea"/>
              </a:rPr>
              <a:t>农田保护区、生态保护区、生态控制区、城镇发展区、乡村发展区</a:t>
            </a:r>
            <a:endParaRPr sz="1600" b="0" kern="100" dirty="0">
              <a:solidFill>
                <a:srgbClr val="524B19"/>
              </a:solidFill>
              <a:cs typeface="Times New Roman" panose="02020603050405020304" pitchFamily="18" charset="0"/>
              <a:sym typeface="+mn-ea"/>
            </a:endParaRPr>
          </a:p>
          <a:p>
            <a:pPr>
              <a:lnSpc>
                <a:spcPts val="3000"/>
              </a:lnSpc>
              <a:spcBef>
                <a:spcPts val="0"/>
              </a:spcBef>
              <a:buFont typeface="Wingdings" panose="05000000000000000000" pitchFamily="2" charset="2"/>
              <a:buChar char="u"/>
            </a:pPr>
            <a:r>
              <a:rPr lang="zh-CN" altLang="en-US" sz="1600" b="0" kern="100" dirty="0">
                <a:solidFill>
                  <a:srgbClr val="524B19"/>
                </a:solidFill>
                <a:cs typeface="Times New Roman" panose="02020603050405020304" pitchFamily="18" charset="0"/>
                <a:sym typeface="+mn-ea"/>
              </a:rPr>
              <a:t>根据地方特色资源和发展路径，细化乡村发展区二级分区，制定规划分区用途准入原则和管控要求</a:t>
            </a:r>
            <a:endParaRPr lang="zh-CN" altLang="en-US" sz="1600" b="0" kern="100" dirty="0">
              <a:solidFill>
                <a:srgbClr val="524B19"/>
              </a:solidFill>
              <a:cs typeface="Times New Roman" panose="02020603050405020304" pitchFamily="18" charset="0"/>
              <a:sym typeface="+mn-ea"/>
            </a:endParaRPr>
          </a:p>
        </p:txBody>
      </p:sp>
      <p:sp>
        <p:nvSpPr>
          <p:cNvPr id="2" name="矩形 1"/>
          <p:cNvSpPr/>
          <p:nvPr/>
        </p:nvSpPr>
        <p:spPr>
          <a:xfrm>
            <a:off x="471487" y="1711038"/>
            <a:ext cx="6212840" cy="458908"/>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524B19"/>
                </a:solidFill>
                <a:latin typeface="微软雅黑" panose="020B0503020204020204" pitchFamily="34" charset="-122"/>
                <a:ea typeface="微软雅黑" panose="020B0503020204020204" pitchFamily="34" charset="-122"/>
                <a:cs typeface="Times New Roman" panose="02020603050405020304" pitchFamily="18" charset="0"/>
                <a:sym typeface="+mn-ea"/>
              </a:rPr>
              <a:t>落实市级国土空间总体格局，优化规划分区划定与管理</a:t>
            </a:r>
            <a:endParaRPr lang="zh-CN" altLang="en-US" b="1" kern="100" dirty="0">
              <a:solidFill>
                <a:srgbClr val="524B19"/>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2" name="文本框 11"/>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524B1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内容占位符 2"/>
          <p:cNvSpPr txBox="1"/>
          <p:nvPr>
            <p:custDataLst>
              <p:tags r:id="rId5"/>
            </p:custDataLst>
          </p:nvPr>
        </p:nvSpPr>
        <p:spPr>
          <a:xfrm>
            <a:off x="4173623" y="4933451"/>
            <a:ext cx="2438516"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524B19"/>
                </a:solidFill>
                <a:sym typeface="+mn-ea"/>
              </a:rPr>
              <a:t>镇域国土空间规划分区图</a:t>
            </a:r>
            <a:endParaRPr lang="zh-CN" altLang="en-US" sz="1400" dirty="0">
              <a:solidFill>
                <a:srgbClr val="524B19"/>
              </a:solidFill>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形状 25"/>
          <p:cNvSpPr/>
          <p:nvPr/>
        </p:nvSpPr>
        <p:spPr bwMode="white">
          <a:xfrm>
            <a:off x="362074" y="3959015"/>
            <a:ext cx="1745986" cy="877264"/>
          </a:xfrm>
          <a:custGeom>
            <a:avLst/>
            <a:gdLst>
              <a:gd name="connsiteX0" fmla="*/ 0 w 1793417"/>
              <a:gd name="connsiteY0" fmla="*/ 146214 h 877264"/>
              <a:gd name="connsiteX1" fmla="*/ 146214 w 1793417"/>
              <a:gd name="connsiteY1" fmla="*/ 0 h 877264"/>
              <a:gd name="connsiteX2" fmla="*/ 1647203 w 1793417"/>
              <a:gd name="connsiteY2" fmla="*/ 0 h 877264"/>
              <a:gd name="connsiteX3" fmla="*/ 1793417 w 1793417"/>
              <a:gd name="connsiteY3" fmla="*/ 146214 h 877264"/>
              <a:gd name="connsiteX4" fmla="*/ 1793417 w 1793417"/>
              <a:gd name="connsiteY4" fmla="*/ 731050 h 877264"/>
              <a:gd name="connsiteX5" fmla="*/ 1647203 w 1793417"/>
              <a:gd name="connsiteY5" fmla="*/ 877264 h 877264"/>
              <a:gd name="connsiteX6" fmla="*/ 146214 w 1793417"/>
              <a:gd name="connsiteY6" fmla="*/ 877264 h 877264"/>
              <a:gd name="connsiteX7" fmla="*/ 0 w 1793417"/>
              <a:gd name="connsiteY7" fmla="*/ 731050 h 877264"/>
              <a:gd name="connsiteX8" fmla="*/ 0 w 1793417"/>
              <a:gd name="connsiteY8" fmla="*/ 146214 h 8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17" h="877264">
                <a:moveTo>
                  <a:pt x="0" y="146214"/>
                </a:moveTo>
                <a:cubicBezTo>
                  <a:pt x="0" y="65462"/>
                  <a:pt x="65462" y="0"/>
                  <a:pt x="146214" y="0"/>
                </a:cubicBezTo>
                <a:lnTo>
                  <a:pt x="1647203" y="0"/>
                </a:lnTo>
                <a:cubicBezTo>
                  <a:pt x="1727955" y="0"/>
                  <a:pt x="1793417" y="65462"/>
                  <a:pt x="1793417" y="146214"/>
                </a:cubicBezTo>
                <a:lnTo>
                  <a:pt x="1793417" y="731050"/>
                </a:lnTo>
                <a:cubicBezTo>
                  <a:pt x="1793417" y="811802"/>
                  <a:pt x="1727955" y="877264"/>
                  <a:pt x="1647203" y="877264"/>
                </a:cubicBezTo>
                <a:lnTo>
                  <a:pt x="146214" y="877264"/>
                </a:lnTo>
                <a:cubicBezTo>
                  <a:pt x="65462" y="877264"/>
                  <a:pt x="0" y="811802"/>
                  <a:pt x="0" y="731050"/>
                </a:cubicBezTo>
                <a:lnTo>
                  <a:pt x="0" y="146214"/>
                </a:lnTo>
                <a:close/>
              </a:path>
            </a:pathLst>
          </a:custGeom>
          <a:solidFill>
            <a:srgbClr val="B3A4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638" tIns="63778" rIns="86638" bIns="63778" numCol="1" spcCol="1270" anchor="ctr" anchorCtr="0">
            <a:noAutofit/>
          </a:bodyPr>
          <a:lstStyle/>
          <a:p>
            <a:pPr algn="ctr" defTabSz="5334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城镇开发边界</a:t>
            </a:r>
            <a:endParaRPr lang="zh-CN" altLang="en-US" sz="16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54936" y="5001696"/>
            <a:ext cx="6204706" cy="4630523"/>
          </a:xfrm>
          <a:prstGeom prst="rect">
            <a:avLst/>
          </a:prstGeom>
        </p:spPr>
      </p:pic>
      <p:pic>
        <p:nvPicPr>
          <p:cNvPr id="5" name="图片 4"/>
          <p:cNvPicPr>
            <a:picLocks noChangeAspect="1"/>
          </p:cNvPicPr>
          <p:nvPr/>
        </p:nvPicPr>
        <p:blipFill>
          <a:blip r:embed="rId2"/>
          <a:stretch>
            <a:fillRect/>
          </a:stretch>
        </p:blipFill>
        <p:spPr>
          <a:xfrm>
            <a:off x="5142739" y="8783273"/>
            <a:ext cx="1416904" cy="848946"/>
          </a:xfrm>
          <a:prstGeom prst="rect">
            <a:avLst/>
          </a:prstGeom>
        </p:spPr>
      </p:pic>
      <p:sp>
        <p:nvSpPr>
          <p:cNvPr id="7" name="燕尾形 6"/>
          <p:cNvSpPr/>
          <p:nvPr/>
        </p:nvSpPr>
        <p:spPr>
          <a:xfrm rot="10800000">
            <a:off x="5913120" y="241078"/>
            <a:ext cx="1176528" cy="576419"/>
          </a:xfrm>
          <a:prstGeom prst="chevron">
            <a:avLst>
              <a:gd name="adj" fmla="val 29518"/>
            </a:avLst>
          </a:prstGeom>
          <a:solidFill>
            <a:srgbClr val="C6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524B19"/>
                </a:solidFill>
              </a:rPr>
              <a:t>3.3 </a:t>
            </a:r>
            <a:r>
              <a:rPr lang="zh-CN" altLang="en-US" dirty="0">
                <a:solidFill>
                  <a:srgbClr val="524B19"/>
                </a:solidFill>
              </a:rPr>
              <a:t>三条控制</a:t>
            </a:r>
            <a:r>
              <a:rPr lang="zh-CN" altLang="en-US" dirty="0">
                <a:solidFill>
                  <a:srgbClr val="524B19"/>
                </a:solidFill>
                <a:sym typeface="+mn-ea"/>
              </a:rPr>
              <a:t>线</a:t>
            </a:r>
            <a:endParaRPr lang="zh-CN" altLang="en-US" dirty="0">
              <a:solidFill>
                <a:srgbClr val="524B19"/>
              </a:solidFill>
              <a:sym typeface="+mn-ea"/>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内容占位符 2"/>
          <p:cNvSpPr txBox="1"/>
          <p:nvPr>
            <p:custDataLst>
              <p:tags r:id="rId3"/>
            </p:custDataLst>
          </p:nvPr>
        </p:nvSpPr>
        <p:spPr>
          <a:xfrm>
            <a:off x="3990679" y="5001696"/>
            <a:ext cx="2568963"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524B19"/>
                </a:solidFill>
                <a:sym typeface="+mn-ea"/>
              </a:rPr>
              <a:t>镇域国土空间控制线规划图</a:t>
            </a:r>
            <a:endParaRPr lang="zh-CN" altLang="en-US" sz="1400" dirty="0">
              <a:solidFill>
                <a:srgbClr val="524B19"/>
              </a:solidFill>
              <a:sym typeface="+mn-ea"/>
            </a:endParaRPr>
          </a:p>
        </p:txBody>
      </p:sp>
      <p:sp>
        <p:nvSpPr>
          <p:cNvPr id="11" name="文本框 10"/>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524B1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任意多边形: 形状 20"/>
          <p:cNvSpPr/>
          <p:nvPr/>
        </p:nvSpPr>
        <p:spPr bwMode="white">
          <a:xfrm>
            <a:off x="2122805" y="1836420"/>
            <a:ext cx="4399280" cy="965835"/>
          </a:xfrm>
          <a:custGeom>
            <a:avLst/>
            <a:gdLst>
              <a:gd name="connsiteX0" fmla="*/ 0 w 4372809"/>
              <a:gd name="connsiteY0" fmla="*/ 196103 h 1176596"/>
              <a:gd name="connsiteX1" fmla="*/ 196103 w 4372809"/>
              <a:gd name="connsiteY1" fmla="*/ 0 h 1176596"/>
              <a:gd name="connsiteX2" fmla="*/ 4176706 w 4372809"/>
              <a:gd name="connsiteY2" fmla="*/ 0 h 1176596"/>
              <a:gd name="connsiteX3" fmla="*/ 4372809 w 4372809"/>
              <a:gd name="connsiteY3" fmla="*/ 196103 h 1176596"/>
              <a:gd name="connsiteX4" fmla="*/ 4372809 w 4372809"/>
              <a:gd name="connsiteY4" fmla="*/ 980493 h 1176596"/>
              <a:gd name="connsiteX5" fmla="*/ 4176706 w 4372809"/>
              <a:gd name="connsiteY5" fmla="*/ 1176596 h 1176596"/>
              <a:gd name="connsiteX6" fmla="*/ 196103 w 4372809"/>
              <a:gd name="connsiteY6" fmla="*/ 1176596 h 1176596"/>
              <a:gd name="connsiteX7" fmla="*/ 0 w 4372809"/>
              <a:gd name="connsiteY7" fmla="*/ 980493 h 1176596"/>
              <a:gd name="connsiteX8" fmla="*/ 0 w 4372809"/>
              <a:gd name="connsiteY8" fmla="*/ 196103 h 11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2809" h="1176596">
                <a:moveTo>
                  <a:pt x="0" y="196103"/>
                </a:moveTo>
                <a:cubicBezTo>
                  <a:pt x="0" y="87798"/>
                  <a:pt x="87798" y="0"/>
                  <a:pt x="196103" y="0"/>
                </a:cubicBezTo>
                <a:lnTo>
                  <a:pt x="4176706" y="0"/>
                </a:lnTo>
                <a:cubicBezTo>
                  <a:pt x="4285011" y="0"/>
                  <a:pt x="4372809" y="87798"/>
                  <a:pt x="4372809" y="196103"/>
                </a:cubicBezTo>
                <a:lnTo>
                  <a:pt x="4372809" y="980493"/>
                </a:lnTo>
                <a:cubicBezTo>
                  <a:pt x="4372809" y="1088798"/>
                  <a:pt x="4285011" y="1176596"/>
                  <a:pt x="4176706" y="1176596"/>
                </a:cubicBezTo>
                <a:lnTo>
                  <a:pt x="196103" y="1176596"/>
                </a:lnTo>
                <a:cubicBezTo>
                  <a:pt x="87798" y="1176596"/>
                  <a:pt x="0" y="1088798"/>
                  <a:pt x="0" y="980493"/>
                </a:cubicBezTo>
                <a:lnTo>
                  <a:pt x="0" y="196103"/>
                </a:lnTo>
                <a:close/>
              </a:path>
            </a:pathLst>
          </a:custGeom>
          <a:solidFill>
            <a:srgbClr val="F0ECDC">
              <a:alpha val="4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152" tIns="167927" rIns="377477" bIns="167927" numCol="1" spcCol="1270" anchor="t" anchorCtr="0">
            <a:noAutofit/>
          </a:bodyPr>
          <a:lstStyle/>
          <a:p>
            <a:pPr marL="114300" lvl="1" indent="-114300" algn="l" defTabSz="533400">
              <a:lnSpc>
                <a:spcPts val="2000"/>
              </a:lnSpc>
              <a:spcBef>
                <a:spcPct val="0"/>
              </a:spcBef>
              <a:spcAft>
                <a:spcPts val="0"/>
              </a:spcAft>
              <a:buChar char="•"/>
            </a:pPr>
            <a:r>
              <a:rPr lang="zh-CN" altLang="en-US" sz="1200" kern="1200" dirty="0">
                <a:solidFill>
                  <a:srgbClr val="524B19"/>
                </a:solidFill>
                <a:latin typeface="微软雅黑" panose="020B0503020204020204" pitchFamily="34" charset="-122"/>
                <a:ea typeface="微软雅黑" panose="020B0503020204020204" pitchFamily="34" charset="-122"/>
              </a:rPr>
              <a:t>现状耕地应划尽划、应保尽保，带位置落实耕保任务</a:t>
            </a:r>
            <a:endParaRPr lang="zh-CN" altLang="en-US" sz="1200" kern="1200" dirty="0">
              <a:solidFill>
                <a:srgbClr val="524B19"/>
              </a:solidFill>
              <a:latin typeface="微软雅黑" panose="020B0503020204020204" pitchFamily="34" charset="-122"/>
              <a:ea typeface="微软雅黑" panose="020B0503020204020204" pitchFamily="34" charset="-122"/>
            </a:endParaRPr>
          </a:p>
          <a:p>
            <a:pPr marL="114300" lvl="1" indent="-114300" algn="l" defTabSz="533400" fontAlgn="auto">
              <a:lnSpc>
                <a:spcPts val="1800"/>
              </a:lnSpc>
              <a:spcBef>
                <a:spcPct val="0"/>
              </a:spcBef>
              <a:spcAft>
                <a:spcPts val="0"/>
              </a:spcAft>
              <a:buChar char="•"/>
            </a:pPr>
            <a:r>
              <a:rPr lang="zh-CN" altLang="en-US" sz="1200" kern="1200" dirty="0">
                <a:solidFill>
                  <a:srgbClr val="524B19"/>
                </a:solidFill>
                <a:latin typeface="微软雅黑" panose="020B0503020204020204" pitchFamily="34" charset="-122"/>
                <a:ea typeface="微软雅黑" panose="020B0503020204020204" pitchFamily="34" charset="-122"/>
              </a:rPr>
              <a:t>保障耕地数量不低于保护目标，确定耕地严格保护和重点恢复区域；严格规范永久基本农田上农业生产经营活动</a:t>
            </a:r>
            <a:endParaRPr lang="zh-CN" altLang="en-US" sz="1200" kern="1200" dirty="0">
              <a:solidFill>
                <a:srgbClr val="524B19"/>
              </a:solidFill>
              <a:latin typeface="微软雅黑" panose="020B0503020204020204" pitchFamily="34" charset="-122"/>
              <a:ea typeface="微软雅黑" panose="020B0503020204020204" pitchFamily="34" charset="-122"/>
            </a:endParaRPr>
          </a:p>
        </p:txBody>
      </p:sp>
      <p:sp>
        <p:nvSpPr>
          <p:cNvPr id="22" name="任意多边形: 形状 21"/>
          <p:cNvSpPr/>
          <p:nvPr/>
        </p:nvSpPr>
        <p:spPr bwMode="white">
          <a:xfrm>
            <a:off x="354936" y="1844789"/>
            <a:ext cx="1775840" cy="957306"/>
          </a:xfrm>
          <a:custGeom>
            <a:avLst/>
            <a:gdLst>
              <a:gd name="connsiteX0" fmla="*/ 0 w 1775840"/>
              <a:gd name="connsiteY0" fmla="*/ 159554 h 957306"/>
              <a:gd name="connsiteX1" fmla="*/ 159554 w 1775840"/>
              <a:gd name="connsiteY1" fmla="*/ 0 h 957306"/>
              <a:gd name="connsiteX2" fmla="*/ 1616286 w 1775840"/>
              <a:gd name="connsiteY2" fmla="*/ 0 h 957306"/>
              <a:gd name="connsiteX3" fmla="*/ 1775840 w 1775840"/>
              <a:gd name="connsiteY3" fmla="*/ 159554 h 957306"/>
              <a:gd name="connsiteX4" fmla="*/ 1775840 w 1775840"/>
              <a:gd name="connsiteY4" fmla="*/ 797752 h 957306"/>
              <a:gd name="connsiteX5" fmla="*/ 1616286 w 1775840"/>
              <a:gd name="connsiteY5" fmla="*/ 957306 h 957306"/>
              <a:gd name="connsiteX6" fmla="*/ 159554 w 1775840"/>
              <a:gd name="connsiteY6" fmla="*/ 957306 h 957306"/>
              <a:gd name="connsiteX7" fmla="*/ 0 w 1775840"/>
              <a:gd name="connsiteY7" fmla="*/ 797752 h 957306"/>
              <a:gd name="connsiteX8" fmla="*/ 0 w 1775840"/>
              <a:gd name="connsiteY8" fmla="*/ 159554 h 9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840" h="957306">
                <a:moveTo>
                  <a:pt x="0" y="159554"/>
                </a:moveTo>
                <a:cubicBezTo>
                  <a:pt x="0" y="71435"/>
                  <a:pt x="71435" y="0"/>
                  <a:pt x="159554" y="0"/>
                </a:cubicBezTo>
                <a:lnTo>
                  <a:pt x="1616286" y="0"/>
                </a:lnTo>
                <a:cubicBezTo>
                  <a:pt x="1704405" y="0"/>
                  <a:pt x="1775840" y="71435"/>
                  <a:pt x="1775840" y="159554"/>
                </a:cubicBezTo>
                <a:lnTo>
                  <a:pt x="1775840" y="797752"/>
                </a:lnTo>
                <a:cubicBezTo>
                  <a:pt x="1775840" y="885871"/>
                  <a:pt x="1704405" y="957306"/>
                  <a:pt x="1616286" y="957306"/>
                </a:cubicBezTo>
                <a:lnTo>
                  <a:pt x="159554" y="957306"/>
                </a:lnTo>
                <a:cubicBezTo>
                  <a:pt x="71435" y="957306"/>
                  <a:pt x="0" y="885871"/>
                  <a:pt x="0" y="797752"/>
                </a:cubicBezTo>
                <a:lnTo>
                  <a:pt x="0" y="159554"/>
                </a:lnTo>
                <a:close/>
              </a:path>
            </a:pathLst>
          </a:custGeom>
          <a:solidFill>
            <a:srgbClr val="B3A4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638" tIns="63778" rIns="86638" bIns="63778" numCol="1" spcCol="1270" anchor="ctr" anchorCtr="0">
            <a:noAutofit/>
          </a:bodyPr>
          <a:lstStyle/>
          <a:p>
            <a:pPr algn="ctr" defTabSz="5334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耕地</a:t>
            </a:r>
            <a:endParaRPr lang="zh-CN" altLang="en-US" sz="1600" b="1" dirty="0">
              <a:latin typeface="微软雅黑" panose="020B0503020204020204" pitchFamily="34" charset="-122"/>
              <a:ea typeface="微软雅黑" panose="020B0503020204020204" pitchFamily="34" charset="-122"/>
            </a:endParaRPr>
          </a:p>
          <a:p>
            <a:pPr algn="ctr" defTabSz="533400">
              <a:lnSpc>
                <a:spcPct val="90000"/>
              </a:lnSpc>
              <a:spcBef>
                <a:spcPct val="0"/>
              </a:spcBef>
              <a:spcAft>
                <a:spcPct val="35000"/>
              </a:spcAft>
            </a:pPr>
            <a:r>
              <a:rPr lang="zh-CN" altLang="en-US" sz="1200" b="1" dirty="0">
                <a:latin typeface="微软雅黑" panose="020B0503020204020204" pitchFamily="34" charset="-122"/>
                <a:ea typeface="微软雅黑" panose="020B0503020204020204" pitchFamily="34" charset="-122"/>
              </a:rPr>
              <a:t>永久基本农田保护红线</a:t>
            </a:r>
            <a:endParaRPr lang="zh-CN" altLang="en-US" sz="1200" b="1" dirty="0">
              <a:latin typeface="微软雅黑" panose="020B0503020204020204" pitchFamily="34" charset="-122"/>
              <a:ea typeface="微软雅黑" panose="020B0503020204020204" pitchFamily="34" charset="-122"/>
            </a:endParaRPr>
          </a:p>
        </p:txBody>
      </p:sp>
      <p:sp>
        <p:nvSpPr>
          <p:cNvPr id="23" name="任意多边形: 形状 22"/>
          <p:cNvSpPr/>
          <p:nvPr/>
        </p:nvSpPr>
        <p:spPr bwMode="white">
          <a:xfrm>
            <a:off x="2108200" y="2994025"/>
            <a:ext cx="4439920" cy="877570"/>
          </a:xfrm>
          <a:custGeom>
            <a:avLst/>
            <a:gdLst>
              <a:gd name="connsiteX0" fmla="*/ 0 w 4377084"/>
              <a:gd name="connsiteY0" fmla="*/ 146214 h 877264"/>
              <a:gd name="connsiteX1" fmla="*/ 146214 w 4377084"/>
              <a:gd name="connsiteY1" fmla="*/ 0 h 877264"/>
              <a:gd name="connsiteX2" fmla="*/ 4230870 w 4377084"/>
              <a:gd name="connsiteY2" fmla="*/ 0 h 877264"/>
              <a:gd name="connsiteX3" fmla="*/ 4377084 w 4377084"/>
              <a:gd name="connsiteY3" fmla="*/ 146214 h 877264"/>
              <a:gd name="connsiteX4" fmla="*/ 4377084 w 4377084"/>
              <a:gd name="connsiteY4" fmla="*/ 731050 h 877264"/>
              <a:gd name="connsiteX5" fmla="*/ 4230870 w 4377084"/>
              <a:gd name="connsiteY5" fmla="*/ 877264 h 877264"/>
              <a:gd name="connsiteX6" fmla="*/ 146214 w 4377084"/>
              <a:gd name="connsiteY6" fmla="*/ 877264 h 877264"/>
              <a:gd name="connsiteX7" fmla="*/ 0 w 4377084"/>
              <a:gd name="connsiteY7" fmla="*/ 731050 h 877264"/>
              <a:gd name="connsiteX8" fmla="*/ 0 w 4377084"/>
              <a:gd name="connsiteY8" fmla="*/ 146214 h 8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7084" h="877264">
                <a:moveTo>
                  <a:pt x="0" y="146214"/>
                </a:moveTo>
                <a:cubicBezTo>
                  <a:pt x="0" y="65462"/>
                  <a:pt x="65462" y="0"/>
                  <a:pt x="146214" y="0"/>
                </a:cubicBezTo>
                <a:lnTo>
                  <a:pt x="4230870" y="0"/>
                </a:lnTo>
                <a:cubicBezTo>
                  <a:pt x="4311622" y="0"/>
                  <a:pt x="4377084" y="65462"/>
                  <a:pt x="4377084" y="146214"/>
                </a:cubicBezTo>
                <a:lnTo>
                  <a:pt x="4377084" y="731050"/>
                </a:lnTo>
                <a:cubicBezTo>
                  <a:pt x="4377084" y="811802"/>
                  <a:pt x="4311622" y="877264"/>
                  <a:pt x="4230870" y="877264"/>
                </a:cubicBezTo>
                <a:lnTo>
                  <a:pt x="146214" y="877264"/>
                </a:lnTo>
                <a:cubicBezTo>
                  <a:pt x="65462" y="877264"/>
                  <a:pt x="0" y="811802"/>
                  <a:pt x="0" y="731050"/>
                </a:cubicBezTo>
                <a:lnTo>
                  <a:pt x="0" y="146214"/>
                </a:lnTo>
                <a:close/>
              </a:path>
            </a:pathLst>
          </a:custGeom>
          <a:solidFill>
            <a:srgbClr val="F0ECDC">
              <a:alpha val="4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539" tIns="126659" rIns="282898" bIns="126659" numCol="1" spcCol="1270" anchor="t" anchorCtr="0">
            <a:noAutofit/>
          </a:bodyPr>
          <a:lstStyle/>
          <a:p>
            <a:pPr marL="114300" lvl="1" indent="-114300" algn="l" defTabSz="533400">
              <a:lnSpc>
                <a:spcPts val="1800"/>
              </a:lnSpc>
              <a:spcAft>
                <a:spcPts val="0"/>
              </a:spcAft>
              <a:buClrTx/>
              <a:buSzTx/>
              <a:buFontTx/>
              <a:buChar char="•"/>
            </a:pPr>
            <a:r>
              <a:rPr lang="zh-CN" altLang="en-US" sz="1200" kern="1200" dirty="0">
                <a:solidFill>
                  <a:srgbClr val="524B19"/>
                </a:solidFill>
                <a:latin typeface="微软雅黑" panose="020B0503020204020204" pitchFamily="34" charset="-122"/>
                <a:ea typeface="微软雅黑" panose="020B0503020204020204" pitchFamily="34" charset="-122"/>
                <a:cs typeface="+mn-cs"/>
              </a:rPr>
              <a:t>将生态功能极重要、生态环境极敏感脆弱的地区划入生态保护红线</a:t>
            </a:r>
            <a:endParaRPr lang="zh-CN" altLang="en-US" sz="1200" kern="1200" dirty="0">
              <a:solidFill>
                <a:srgbClr val="524B19"/>
              </a:solidFill>
              <a:latin typeface="微软雅黑" panose="020B0503020204020204" pitchFamily="34" charset="-122"/>
              <a:ea typeface="微软雅黑" panose="020B0503020204020204" pitchFamily="34" charset="-122"/>
              <a:cs typeface="+mn-cs"/>
            </a:endParaRPr>
          </a:p>
          <a:p>
            <a:pPr marL="114300" lvl="1" indent="-114300" algn="l" defTabSz="533400">
              <a:lnSpc>
                <a:spcPts val="1800"/>
              </a:lnSpc>
              <a:spcAft>
                <a:spcPts val="0"/>
              </a:spcAft>
              <a:buClrTx/>
              <a:buSzTx/>
              <a:buFontTx/>
              <a:buChar char="•"/>
            </a:pPr>
            <a:r>
              <a:rPr lang="zh-CN" altLang="en-US" sz="1200" kern="1200" dirty="0">
                <a:solidFill>
                  <a:srgbClr val="524B19"/>
                </a:solidFill>
                <a:latin typeface="微软雅黑" panose="020B0503020204020204" pitchFamily="34" charset="-122"/>
                <a:ea typeface="微软雅黑" panose="020B0503020204020204" pitchFamily="34" charset="-122"/>
                <a:cs typeface="+mn-cs"/>
              </a:rPr>
              <a:t>划定自然保护地1处，即安徽三汊河国家湿地公园</a:t>
            </a:r>
            <a:endParaRPr lang="zh-CN" altLang="en-US" sz="1200" kern="1200" dirty="0">
              <a:solidFill>
                <a:srgbClr val="524B19"/>
              </a:solidFill>
              <a:latin typeface="微软雅黑" panose="020B0503020204020204" pitchFamily="34" charset="-122"/>
              <a:ea typeface="微软雅黑" panose="020B0503020204020204" pitchFamily="34" charset="-122"/>
              <a:cs typeface="+mn-cs"/>
            </a:endParaRPr>
          </a:p>
        </p:txBody>
      </p:sp>
      <p:sp>
        <p:nvSpPr>
          <p:cNvPr id="24" name="任意多边形: 形状 23"/>
          <p:cNvSpPr/>
          <p:nvPr/>
        </p:nvSpPr>
        <p:spPr bwMode="white">
          <a:xfrm>
            <a:off x="346741" y="2994024"/>
            <a:ext cx="1775840" cy="877264"/>
          </a:xfrm>
          <a:custGeom>
            <a:avLst/>
            <a:gdLst>
              <a:gd name="connsiteX0" fmla="*/ 0 w 1824082"/>
              <a:gd name="connsiteY0" fmla="*/ 146214 h 877264"/>
              <a:gd name="connsiteX1" fmla="*/ 146214 w 1824082"/>
              <a:gd name="connsiteY1" fmla="*/ 0 h 877264"/>
              <a:gd name="connsiteX2" fmla="*/ 1677868 w 1824082"/>
              <a:gd name="connsiteY2" fmla="*/ 0 h 877264"/>
              <a:gd name="connsiteX3" fmla="*/ 1824082 w 1824082"/>
              <a:gd name="connsiteY3" fmla="*/ 146214 h 877264"/>
              <a:gd name="connsiteX4" fmla="*/ 1824082 w 1824082"/>
              <a:gd name="connsiteY4" fmla="*/ 731050 h 877264"/>
              <a:gd name="connsiteX5" fmla="*/ 1677868 w 1824082"/>
              <a:gd name="connsiteY5" fmla="*/ 877264 h 877264"/>
              <a:gd name="connsiteX6" fmla="*/ 146214 w 1824082"/>
              <a:gd name="connsiteY6" fmla="*/ 877264 h 877264"/>
              <a:gd name="connsiteX7" fmla="*/ 0 w 1824082"/>
              <a:gd name="connsiteY7" fmla="*/ 731050 h 877264"/>
              <a:gd name="connsiteX8" fmla="*/ 0 w 1824082"/>
              <a:gd name="connsiteY8" fmla="*/ 146214 h 8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082" h="877264">
                <a:moveTo>
                  <a:pt x="0" y="146214"/>
                </a:moveTo>
                <a:cubicBezTo>
                  <a:pt x="0" y="65462"/>
                  <a:pt x="65462" y="0"/>
                  <a:pt x="146214" y="0"/>
                </a:cubicBezTo>
                <a:lnTo>
                  <a:pt x="1677868" y="0"/>
                </a:lnTo>
                <a:cubicBezTo>
                  <a:pt x="1758620" y="0"/>
                  <a:pt x="1824082" y="65462"/>
                  <a:pt x="1824082" y="146214"/>
                </a:cubicBezTo>
                <a:lnTo>
                  <a:pt x="1824082" y="731050"/>
                </a:lnTo>
                <a:cubicBezTo>
                  <a:pt x="1824082" y="811802"/>
                  <a:pt x="1758620" y="877264"/>
                  <a:pt x="1677868" y="877264"/>
                </a:cubicBezTo>
                <a:lnTo>
                  <a:pt x="146214" y="877264"/>
                </a:lnTo>
                <a:cubicBezTo>
                  <a:pt x="65462" y="877264"/>
                  <a:pt x="0" y="811802"/>
                  <a:pt x="0" y="731050"/>
                </a:cubicBezTo>
                <a:lnTo>
                  <a:pt x="0" y="146214"/>
                </a:lnTo>
                <a:close/>
              </a:path>
            </a:pathLst>
          </a:custGeom>
          <a:solidFill>
            <a:srgbClr val="B3A4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638" tIns="63778" rIns="86638" bIns="63778" numCol="1" spcCol="1270" anchor="ctr" anchorCtr="0">
            <a:noAutofit/>
          </a:bodyPr>
          <a:lstStyle/>
          <a:p>
            <a:pPr algn="ctr" defTabSz="5334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生态保护红线</a:t>
            </a:r>
            <a:endParaRPr lang="zh-CN" altLang="en-US" sz="1600" b="1" dirty="0">
              <a:latin typeface="微软雅黑" panose="020B0503020204020204" pitchFamily="34" charset="-122"/>
              <a:ea typeface="微软雅黑" panose="020B0503020204020204" pitchFamily="34" charset="-122"/>
            </a:endParaRPr>
          </a:p>
        </p:txBody>
      </p:sp>
      <p:sp>
        <p:nvSpPr>
          <p:cNvPr id="25" name="任意多边形: 形状 24"/>
          <p:cNvSpPr/>
          <p:nvPr/>
        </p:nvSpPr>
        <p:spPr bwMode="white">
          <a:xfrm>
            <a:off x="2092728" y="3959015"/>
            <a:ext cx="4439847" cy="877264"/>
          </a:xfrm>
          <a:custGeom>
            <a:avLst/>
            <a:gdLst>
              <a:gd name="connsiteX0" fmla="*/ 0 w 4377084"/>
              <a:gd name="connsiteY0" fmla="*/ 146214 h 877264"/>
              <a:gd name="connsiteX1" fmla="*/ 146214 w 4377084"/>
              <a:gd name="connsiteY1" fmla="*/ 0 h 877264"/>
              <a:gd name="connsiteX2" fmla="*/ 4230870 w 4377084"/>
              <a:gd name="connsiteY2" fmla="*/ 0 h 877264"/>
              <a:gd name="connsiteX3" fmla="*/ 4377084 w 4377084"/>
              <a:gd name="connsiteY3" fmla="*/ 146214 h 877264"/>
              <a:gd name="connsiteX4" fmla="*/ 4377084 w 4377084"/>
              <a:gd name="connsiteY4" fmla="*/ 731050 h 877264"/>
              <a:gd name="connsiteX5" fmla="*/ 4230870 w 4377084"/>
              <a:gd name="connsiteY5" fmla="*/ 877264 h 877264"/>
              <a:gd name="connsiteX6" fmla="*/ 146214 w 4377084"/>
              <a:gd name="connsiteY6" fmla="*/ 877264 h 877264"/>
              <a:gd name="connsiteX7" fmla="*/ 0 w 4377084"/>
              <a:gd name="connsiteY7" fmla="*/ 731050 h 877264"/>
              <a:gd name="connsiteX8" fmla="*/ 0 w 4377084"/>
              <a:gd name="connsiteY8" fmla="*/ 146214 h 87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7084" h="877264">
                <a:moveTo>
                  <a:pt x="0" y="146214"/>
                </a:moveTo>
                <a:cubicBezTo>
                  <a:pt x="0" y="65462"/>
                  <a:pt x="65462" y="0"/>
                  <a:pt x="146214" y="0"/>
                </a:cubicBezTo>
                <a:lnTo>
                  <a:pt x="4230870" y="0"/>
                </a:lnTo>
                <a:cubicBezTo>
                  <a:pt x="4311622" y="0"/>
                  <a:pt x="4377084" y="65462"/>
                  <a:pt x="4377084" y="146214"/>
                </a:cubicBezTo>
                <a:lnTo>
                  <a:pt x="4377084" y="731050"/>
                </a:lnTo>
                <a:cubicBezTo>
                  <a:pt x="4377084" y="811802"/>
                  <a:pt x="4311622" y="877264"/>
                  <a:pt x="4230870" y="877264"/>
                </a:cubicBezTo>
                <a:lnTo>
                  <a:pt x="146214" y="877264"/>
                </a:lnTo>
                <a:cubicBezTo>
                  <a:pt x="65462" y="877264"/>
                  <a:pt x="0" y="811802"/>
                  <a:pt x="0" y="731050"/>
                </a:cubicBezTo>
                <a:lnTo>
                  <a:pt x="0" y="146214"/>
                </a:lnTo>
                <a:close/>
              </a:path>
            </a:pathLst>
          </a:custGeom>
          <a:solidFill>
            <a:srgbClr val="F0ECDC">
              <a:alpha val="4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Overflow="overflow" horzOverflow="overflow" vert="horz" wrap="square" lIns="48539" tIns="126659" rIns="282898" bIns="126659" numCol="1" spcCol="1270" rtlCol="0" fromWordArt="0" anchor="t" anchorCtr="0" forceAA="0" compatLnSpc="1">
            <a:noAutofit/>
          </a:bodyPr>
          <a:lstStyle/>
          <a:p>
            <a:pPr marL="114300" lvl="1" indent="-114300" algn="l" defTabSz="533400">
              <a:lnSpc>
                <a:spcPts val="1800"/>
              </a:lnSpc>
              <a:spcAft>
                <a:spcPts val="0"/>
              </a:spcAft>
              <a:buClrTx/>
              <a:buSzTx/>
              <a:buFontTx/>
              <a:buChar char="•"/>
            </a:pPr>
            <a:r>
              <a:rPr lang="zh-CN" altLang="en-US" sz="1200" dirty="0">
                <a:solidFill>
                  <a:srgbClr val="524B19"/>
                </a:solidFill>
                <a:latin typeface="微软雅黑" panose="020B0503020204020204" pitchFamily="34" charset="-122"/>
                <a:ea typeface="微软雅黑" panose="020B0503020204020204" pitchFamily="34" charset="-122"/>
                <a:sym typeface="+mn-ea"/>
              </a:rPr>
              <a:t>将现状及规划的集中连片的城镇建设用地、各类非农产业园区、以及国家与省市重大建设项目用地纳入城镇开发边界</a:t>
            </a:r>
            <a:endParaRPr lang="zh-CN" altLang="en-US" sz="1200" dirty="0">
              <a:solidFill>
                <a:srgbClr val="524B19"/>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54936" y="4998079"/>
            <a:ext cx="6204706" cy="4634140"/>
            <a:chOff x="453581" y="4771870"/>
            <a:chExt cx="5886259" cy="4396300"/>
          </a:xfrm>
        </p:grpSpPr>
        <p:pic>
          <p:nvPicPr>
            <p:cNvPr id="2" name="图片 1"/>
            <p:cNvPicPr>
              <a:picLocks noChangeAspect="1"/>
            </p:cNvPicPr>
            <p:nvPr/>
          </p:nvPicPr>
          <p:blipFill>
            <a:blip r:embed="rId1"/>
            <a:stretch>
              <a:fillRect/>
            </a:stretch>
          </p:blipFill>
          <p:spPr>
            <a:xfrm>
              <a:off x="453581" y="4771870"/>
              <a:ext cx="5886259" cy="4396300"/>
            </a:xfrm>
            <a:prstGeom prst="rect">
              <a:avLst/>
            </a:prstGeom>
          </p:spPr>
        </p:pic>
        <p:pic>
          <p:nvPicPr>
            <p:cNvPr id="3" name="图片 2"/>
            <p:cNvPicPr>
              <a:picLocks noChangeAspect="1"/>
            </p:cNvPicPr>
            <p:nvPr/>
          </p:nvPicPr>
          <p:blipFill rotWithShape="1">
            <a:blip r:embed="rId2"/>
            <a:srcRect t="32241"/>
            <a:stretch>
              <a:fillRect/>
            </a:stretch>
          </p:blipFill>
          <p:spPr>
            <a:xfrm>
              <a:off x="5083867" y="8286970"/>
              <a:ext cx="1234522" cy="881200"/>
            </a:xfrm>
            <a:prstGeom prst="rect">
              <a:avLst/>
            </a:prstGeom>
          </p:spPr>
        </p:pic>
        <p:pic>
          <p:nvPicPr>
            <p:cNvPr id="21" name="图片 20"/>
            <p:cNvPicPr>
              <a:picLocks noChangeAspect="1"/>
            </p:cNvPicPr>
            <p:nvPr/>
          </p:nvPicPr>
          <p:blipFill rotWithShape="1">
            <a:blip r:embed="rId2"/>
            <a:srcRect l="30869" t="2047" r="27158" b="81546"/>
            <a:stretch>
              <a:fillRect/>
            </a:stretch>
          </p:blipFill>
          <p:spPr>
            <a:xfrm>
              <a:off x="5442048" y="8121691"/>
              <a:ext cx="518160" cy="213360"/>
            </a:xfrm>
            <a:prstGeom prst="rect">
              <a:avLst/>
            </a:prstGeom>
          </p:spPr>
        </p:pic>
      </p:grpSp>
      <p:sp>
        <p:nvSpPr>
          <p:cNvPr id="18" name="燕尾形 17"/>
          <p:cNvSpPr/>
          <p:nvPr/>
        </p:nvSpPr>
        <p:spPr>
          <a:xfrm rot="10800000">
            <a:off x="5913120" y="241078"/>
            <a:ext cx="1176528" cy="576419"/>
          </a:xfrm>
          <a:prstGeom prst="chevron">
            <a:avLst>
              <a:gd name="adj" fmla="val 29518"/>
            </a:avLst>
          </a:prstGeom>
          <a:solidFill>
            <a:srgbClr val="C6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524B19"/>
                </a:solidFill>
              </a:rPr>
              <a:t>3.4 </a:t>
            </a:r>
            <a:r>
              <a:rPr lang="zh-CN" altLang="en-US" dirty="0">
                <a:solidFill>
                  <a:srgbClr val="524B19"/>
                </a:solidFill>
              </a:rPr>
              <a:t>国土空间用途结构</a:t>
            </a:r>
            <a:endParaRPr lang="zh-CN" altLang="en-US" dirty="0">
              <a:solidFill>
                <a:srgbClr val="524B19"/>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grpSp>
        <p:nvGrpSpPr>
          <p:cNvPr id="14" name="组合 13"/>
          <p:cNvGrpSpPr/>
          <p:nvPr/>
        </p:nvGrpSpPr>
        <p:grpSpPr>
          <a:xfrm>
            <a:off x="471487" y="2216261"/>
            <a:ext cx="5868353" cy="2607409"/>
            <a:chOff x="800" y="10714"/>
            <a:chExt cx="9257" cy="2907"/>
          </a:xfrm>
        </p:grpSpPr>
        <p:sp>
          <p:nvSpPr>
            <p:cNvPr id="16" name="矩形 15"/>
            <p:cNvSpPr/>
            <p:nvPr/>
          </p:nvSpPr>
          <p:spPr>
            <a:xfrm>
              <a:off x="800" y="10714"/>
              <a:ext cx="9257" cy="976"/>
            </a:xfrm>
            <a:prstGeom prst="rect">
              <a:avLst/>
            </a:prstGeom>
            <a:solidFill>
              <a:schemeClr val="accent4">
                <a:lumMod val="20000"/>
                <a:lumOff val="80000"/>
                <a:alpha val="16000"/>
              </a:schemeClr>
            </a:solidFill>
            <a:ln w="6350">
              <a:solidFill>
                <a:schemeClr val="accent4">
                  <a:lumMod val="50000"/>
                  <a:alpha val="90000"/>
                </a:scheme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矩形 18"/>
            <p:cNvSpPr/>
            <p:nvPr/>
          </p:nvSpPr>
          <p:spPr>
            <a:xfrm>
              <a:off x="800" y="10806"/>
              <a:ext cx="9257" cy="993"/>
            </a:xfrm>
            <a:prstGeom prst="rect">
              <a:avLst/>
            </a:prstGeom>
          </p:spPr>
          <p:txBody>
            <a:bodyPr wrap="square">
              <a:spAutoFit/>
            </a:bodyPr>
            <a:lstStyle/>
            <a:p>
              <a:pPr marL="285750" indent="-285750">
                <a:lnSpc>
                  <a:spcPts val="3000"/>
                </a:lnSpc>
                <a:buFont typeface="Wingdings" panose="05000000000000000000" pitchFamily="2" charset="2"/>
                <a:buChar char="u"/>
              </a:pPr>
              <a:r>
                <a:rPr lang="zh-CN" altLang="en-US" sz="1600" dirty="0">
                  <a:solidFill>
                    <a:srgbClr val="524B19"/>
                  </a:solidFill>
                  <a:latin typeface="微软雅黑" panose="020B0503020204020204" pitchFamily="34" charset="-122"/>
                  <a:ea typeface="微软雅黑" panose="020B0503020204020204" pitchFamily="34" charset="-122"/>
                </a:rPr>
                <a:t>城镇开发边界外用地规划深度以一级类或二级类为主，城镇开发边界内用地可根据需要细化至二级类或三级类</a:t>
              </a:r>
              <a:endParaRPr lang="zh-CN" altLang="en-US" sz="1600" dirty="0">
                <a:solidFill>
                  <a:srgbClr val="524B19"/>
                </a:solidFill>
                <a:latin typeface="微软雅黑" panose="020B0503020204020204" pitchFamily="34" charset="-122"/>
                <a:ea typeface="微软雅黑" panose="020B0503020204020204" pitchFamily="34" charset="-122"/>
              </a:endParaRPr>
            </a:p>
          </p:txBody>
        </p:sp>
        <p:sp>
          <p:nvSpPr>
            <p:cNvPr id="20" name="矩形 19"/>
            <p:cNvSpPr/>
            <p:nvPr/>
          </p:nvSpPr>
          <p:spPr>
            <a:xfrm>
              <a:off x="800" y="11760"/>
              <a:ext cx="9257" cy="836"/>
            </a:xfrm>
            <a:prstGeom prst="rect">
              <a:avLst/>
            </a:prstGeom>
            <a:solidFill>
              <a:schemeClr val="accent4">
                <a:lumMod val="20000"/>
                <a:lumOff val="80000"/>
                <a:alpha val="16000"/>
              </a:schemeClr>
            </a:solidFill>
            <a:ln w="6350">
              <a:solidFill>
                <a:schemeClr val="accent4">
                  <a:lumMod val="50000"/>
                  <a:alpha val="90000"/>
                </a:scheme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矩形 21"/>
            <p:cNvSpPr/>
            <p:nvPr/>
          </p:nvSpPr>
          <p:spPr>
            <a:xfrm>
              <a:off x="800" y="12683"/>
              <a:ext cx="9257" cy="938"/>
            </a:xfrm>
            <a:prstGeom prst="rect">
              <a:avLst/>
            </a:prstGeom>
            <a:solidFill>
              <a:schemeClr val="accent4">
                <a:lumMod val="20000"/>
                <a:lumOff val="80000"/>
                <a:alpha val="16000"/>
              </a:schemeClr>
            </a:solidFill>
            <a:ln w="6350">
              <a:solidFill>
                <a:schemeClr val="accent4">
                  <a:lumMod val="50000"/>
                  <a:alpha val="90000"/>
                </a:scheme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矩形 27"/>
            <p:cNvSpPr/>
            <p:nvPr/>
          </p:nvSpPr>
          <p:spPr>
            <a:xfrm>
              <a:off x="800" y="11789"/>
              <a:ext cx="9257" cy="993"/>
            </a:xfrm>
            <a:prstGeom prst="rect">
              <a:avLst/>
            </a:prstGeom>
          </p:spPr>
          <p:txBody>
            <a:bodyPr wrap="square">
              <a:spAutoFit/>
            </a:bodyPr>
            <a:lstStyle/>
            <a:p>
              <a:pPr marL="285750" indent="-285750">
                <a:lnSpc>
                  <a:spcPts val="3000"/>
                </a:lnSpc>
                <a:buFont typeface="Wingdings" panose="05000000000000000000" pitchFamily="2" charset="2"/>
                <a:buChar char="u"/>
              </a:pPr>
              <a:r>
                <a:rPr lang="zh-CN" altLang="en-US" sz="1600" dirty="0">
                  <a:solidFill>
                    <a:srgbClr val="524B19"/>
                  </a:solidFill>
                  <a:latin typeface="微软雅黑" panose="020B0503020204020204" pitchFamily="34" charset="-122"/>
                  <a:ea typeface="微软雅黑" panose="020B0503020204020204" pitchFamily="34" charset="-122"/>
                  <a:sym typeface="+mn-ea"/>
                </a:rPr>
                <a:t>坚持保护优先、节约集约，统筹各类资源要素保护和开发利用，制定国土空间用途结构方案</a:t>
              </a:r>
              <a:endParaRPr lang="zh-CN" altLang="en-US" sz="1600" dirty="0">
                <a:solidFill>
                  <a:srgbClr val="524B19"/>
                </a:solidFill>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800" y="12724"/>
              <a:ext cx="9257" cy="897"/>
            </a:xfrm>
            <a:prstGeom prst="rect">
              <a:avLst/>
            </a:prstGeom>
          </p:spPr>
          <p:txBody>
            <a:bodyPr wrap="square">
              <a:noAutofit/>
            </a:bodyPr>
            <a:lstStyle/>
            <a:p>
              <a:pPr marL="285750" indent="-285750">
                <a:lnSpc>
                  <a:spcPts val="3000"/>
                </a:lnSpc>
                <a:buFont typeface="Wingdings" panose="05000000000000000000" pitchFamily="2" charset="2"/>
                <a:buChar char="u"/>
              </a:pPr>
              <a:r>
                <a:rPr lang="zh-CN" altLang="en-US" sz="1600" dirty="0">
                  <a:solidFill>
                    <a:srgbClr val="524B19"/>
                  </a:solidFill>
                  <a:latin typeface="微软雅黑" panose="020B0503020204020204" pitchFamily="34" charset="-122"/>
                  <a:ea typeface="微软雅黑" panose="020B0503020204020204" pitchFamily="34" charset="-122"/>
                </a:rPr>
                <a:t>明确国土空间结构调整和优化的重点、方向及时序安排，制定国土空间功能结构调整表</a:t>
              </a:r>
              <a:endParaRPr lang="zh-CN" altLang="en-US" sz="1600" dirty="0">
                <a:solidFill>
                  <a:srgbClr val="524B19"/>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26836" y="1712354"/>
            <a:ext cx="5459539" cy="458908"/>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524B19"/>
                </a:solidFill>
                <a:latin typeface="微软雅黑" panose="020B0503020204020204" pitchFamily="34" charset="-122"/>
                <a:ea typeface="微软雅黑" panose="020B0503020204020204" pitchFamily="34" charset="-122"/>
                <a:cs typeface="Times New Roman" panose="02020603050405020304" pitchFamily="18" charset="0"/>
                <a:sym typeface="+mn-ea"/>
              </a:rPr>
              <a:t>统筹资源要素，制定国土空间用途结构调整方案</a:t>
            </a:r>
            <a:endParaRPr lang="zh-CN" altLang="en-US" b="1" kern="100" dirty="0">
              <a:solidFill>
                <a:srgbClr val="524B19"/>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7" name="文本框 16"/>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524B1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524B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内容占位符 2"/>
          <p:cNvSpPr txBox="1"/>
          <p:nvPr>
            <p:custDataLst>
              <p:tags r:id="rId4"/>
            </p:custDataLst>
          </p:nvPr>
        </p:nvSpPr>
        <p:spPr>
          <a:xfrm>
            <a:off x="4334326" y="4995723"/>
            <a:ext cx="2225316" cy="347980"/>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524B19"/>
                </a:solidFill>
                <a:sym typeface="+mn-ea"/>
              </a:rPr>
              <a:t>镇域国土空间总体规划图</a:t>
            </a:r>
            <a:endParaRPr lang="zh-CN" altLang="en-US" sz="1400" dirty="0">
              <a:solidFill>
                <a:srgbClr val="524B19"/>
              </a:solidFill>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p:nvPr>
        </p:nvSpPr>
        <p:spPr>
          <a:xfrm>
            <a:off x="271780" y="6144895"/>
            <a:ext cx="2784475" cy="1228725"/>
          </a:xfrm>
        </p:spPr>
        <p:txBody>
          <a:bodyPr/>
          <a:lstStyle/>
          <a:p>
            <a:pPr marL="0" indent="0" fontAlgn="auto">
              <a:lnSpc>
                <a:spcPct val="100000"/>
              </a:lnSpc>
            </a:pPr>
            <a:r>
              <a:rPr lang="en-US" altLang="zh-CN" dirty="0">
                <a:solidFill>
                  <a:schemeClr val="bg1"/>
                </a:solidFill>
              </a:rPr>
              <a:t>04</a:t>
            </a:r>
            <a:endParaRPr lang="zh-CN" altLang="en-US" dirty="0">
              <a:solidFill>
                <a:schemeClr val="bg1"/>
              </a:solidFill>
            </a:endParaRPr>
          </a:p>
        </p:txBody>
      </p:sp>
      <p:sp>
        <p:nvSpPr>
          <p:cNvPr id="18" name="内容占位符 2"/>
          <p:cNvSpPr txBox="1"/>
          <p:nvPr/>
        </p:nvSpPr>
        <p:spPr>
          <a:xfrm>
            <a:off x="3424362" y="6144295"/>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prstClr val="white"/>
                </a:solidFill>
              </a:rPr>
              <a:t>4.1 </a:t>
            </a:r>
            <a:r>
              <a:rPr lang="zh-CN" altLang="en-US" dirty="0">
                <a:solidFill>
                  <a:prstClr val="white"/>
                </a:solidFill>
              </a:rPr>
              <a:t>村庄分级分类</a:t>
            </a:r>
            <a:endParaRPr lang="en-US" altLang="zh-CN" dirty="0">
              <a:solidFill>
                <a:prstClr val="white"/>
              </a:solidFill>
            </a:endParaRPr>
          </a:p>
        </p:txBody>
      </p:sp>
      <p:sp>
        <p:nvSpPr>
          <p:cNvPr id="20" name="文本占位符 4"/>
          <p:cNvSpPr txBox="1"/>
          <p:nvPr/>
        </p:nvSpPr>
        <p:spPr>
          <a:xfrm>
            <a:off x="471471" y="7553353"/>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347C68"/>
                </a:solidFill>
              </a:rPr>
              <a:t>村庄布局</a:t>
            </a:r>
            <a:endParaRPr lang="zh-CN" altLang="en-US" dirty="0">
              <a:solidFill>
                <a:srgbClr val="347C68"/>
              </a:solidFill>
            </a:endParaRPr>
          </a:p>
        </p:txBody>
      </p:sp>
      <p:sp>
        <p:nvSpPr>
          <p:cNvPr id="10" name="矩形 9"/>
          <p:cNvSpPr/>
          <p:nvPr/>
        </p:nvSpPr>
        <p:spPr>
          <a:xfrm>
            <a:off x="-12192" y="614449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6858000" cy="49287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圆角矩形 78"/>
          <p:cNvSpPr/>
          <p:nvPr/>
        </p:nvSpPr>
        <p:spPr>
          <a:xfrm>
            <a:off x="508185" y="5998250"/>
            <a:ext cx="5877691" cy="791876"/>
          </a:xfrm>
          <a:prstGeom prst="roundRect">
            <a:avLst/>
          </a:prstGeom>
          <a:solidFill>
            <a:srgbClr val="E9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圆角矩形 40"/>
          <p:cNvSpPr/>
          <p:nvPr/>
        </p:nvSpPr>
        <p:spPr>
          <a:xfrm>
            <a:off x="508185" y="4750019"/>
            <a:ext cx="5877691" cy="791876"/>
          </a:xfrm>
          <a:prstGeom prst="roundRect">
            <a:avLst/>
          </a:prstGeom>
          <a:solidFill>
            <a:srgbClr val="E9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a:off x="508186" y="1968450"/>
            <a:ext cx="5877691" cy="415678"/>
          </a:xfrm>
          <a:prstGeom prst="round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圆角矩形 19"/>
          <p:cNvSpPr/>
          <p:nvPr/>
        </p:nvSpPr>
        <p:spPr>
          <a:xfrm>
            <a:off x="1091102" y="2504083"/>
            <a:ext cx="5294775" cy="507584"/>
          </a:xfrm>
          <a:prstGeom prst="roundRect">
            <a:avLst>
              <a:gd name="adj"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18" name="燕尾形 17"/>
          <p:cNvSpPr/>
          <p:nvPr/>
        </p:nvSpPr>
        <p:spPr>
          <a:xfrm rot="10800000">
            <a:off x="5913120" y="241078"/>
            <a:ext cx="1176528" cy="576419"/>
          </a:xfrm>
          <a:prstGeom prst="chevron">
            <a:avLst>
              <a:gd name="adj" fmla="val 29518"/>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5C4B2"/>
              </a:solidFill>
            </a:endParaRPr>
          </a:p>
        </p:txBody>
      </p:sp>
      <p:sp>
        <p:nvSpPr>
          <p:cNvPr id="6" name="标题 5"/>
          <p:cNvSpPr>
            <a:spLocks noGrp="1"/>
          </p:cNvSpPr>
          <p:nvPr>
            <p:ph type="title"/>
          </p:nvPr>
        </p:nvSpPr>
        <p:spPr>
          <a:xfrm>
            <a:off x="471487" y="735318"/>
            <a:ext cx="5915025" cy="975720"/>
          </a:xfrm>
        </p:spPr>
        <p:txBody>
          <a:bodyPr/>
          <a:lstStyle/>
          <a:p>
            <a:r>
              <a:rPr lang="zh-CN" altLang="en-US" dirty="0">
                <a:solidFill>
                  <a:srgbClr val="2E6C5D"/>
                </a:solidFill>
                <a:sym typeface="+mn-ea"/>
              </a:rPr>
              <a:t>4.1 村庄分级分类</a:t>
            </a:r>
            <a:endParaRPr lang="zh-CN" altLang="en-US" dirty="0">
              <a:solidFill>
                <a:srgbClr val="2E6C5D"/>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solidFill>
                  <a:prstClr val="white"/>
                </a:solidFill>
              </a:rPr>
            </a:fld>
            <a:endParaRPr lang="zh-CN" altLang="en-US" dirty="0">
              <a:solidFill>
                <a:prstClr val="white"/>
              </a:solidFill>
            </a:endParaRPr>
          </a:p>
        </p:txBody>
      </p:sp>
      <p:sp>
        <p:nvSpPr>
          <p:cNvPr id="30" name="文本框 29"/>
          <p:cNvSpPr txBox="1"/>
          <p:nvPr>
            <p:custDataLst>
              <p:tags r:id="rId1"/>
            </p:custDataLst>
          </p:nvPr>
        </p:nvSpPr>
        <p:spPr>
          <a:xfrm>
            <a:off x="0" y="415290"/>
            <a:ext cx="6858000" cy="320040"/>
          </a:xfrm>
          <a:prstGeom prst="rect">
            <a:avLst/>
          </a:prstGeom>
          <a:noFill/>
        </p:spPr>
        <p:txBody>
          <a:bodyPr wrap="square" rtlCol="0">
            <a:noAutofit/>
          </a:bodyPr>
          <a:lstStyle/>
          <a:p>
            <a:pPr algn="ctr"/>
            <a:r>
              <a:rPr lang="zh-CN" altLang="en-US" sz="1200" b="1" dirty="0">
                <a:ln w="0"/>
                <a:solidFill>
                  <a:srgbClr val="347C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内容占位符 7"/>
          <p:cNvSpPr txBox="1"/>
          <p:nvPr>
            <p:custDataLst>
              <p:tags r:id="rId2"/>
            </p:custDataLst>
          </p:nvPr>
        </p:nvSpPr>
        <p:spPr>
          <a:xfrm>
            <a:off x="508821" y="1433821"/>
            <a:ext cx="5877056" cy="929726"/>
          </a:xfrm>
          <a:prstGeom prst="roundRect">
            <a:avLst>
              <a:gd name="adj" fmla="val 5625"/>
            </a:avLst>
          </a:prstGeom>
          <a:noFill/>
          <a:ln>
            <a:no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360045" indent="-360045">
              <a:lnSpc>
                <a:spcPct val="150000"/>
              </a:lnSpc>
              <a:spcBef>
                <a:spcPts val="1200"/>
              </a:spcBef>
              <a:buFont typeface="Wingdings" panose="05000000000000000000" charset="0"/>
              <a:buChar char="Ø"/>
            </a:pPr>
            <a:r>
              <a:rPr sz="1800" kern="100" dirty="0" err="1">
                <a:solidFill>
                  <a:srgbClr val="347C68"/>
                </a:solidFill>
                <a:cs typeface="Times New Roman" panose="02020603050405020304" pitchFamily="18" charset="0"/>
                <a:sym typeface="+mn-ea"/>
              </a:rPr>
              <a:t>构建镇村体系结构，明确各级职能</a:t>
            </a:r>
            <a:r>
              <a:rPr lang="zh-CN" altLang="en-US" sz="1800" kern="100" dirty="0">
                <a:solidFill>
                  <a:srgbClr val="347C68"/>
                </a:solidFill>
                <a:cs typeface="Times New Roman" panose="02020603050405020304" pitchFamily="18" charset="0"/>
                <a:sym typeface="+mn-ea"/>
              </a:rPr>
              <a:t>分工</a:t>
            </a:r>
            <a:endParaRPr lang="en-US" sz="1800" kern="100" dirty="0">
              <a:solidFill>
                <a:srgbClr val="347C68"/>
              </a:solidFill>
              <a:cs typeface="Times New Roman" panose="02020603050405020304" pitchFamily="18" charset="0"/>
              <a:sym typeface="+mn-ea"/>
            </a:endParaRPr>
          </a:p>
          <a:p>
            <a:pPr marL="0" indent="360045" algn="just">
              <a:lnSpc>
                <a:spcPct val="150000"/>
              </a:lnSpc>
              <a:spcBef>
                <a:spcPts val="600"/>
              </a:spcBef>
              <a:buNone/>
            </a:pPr>
            <a:r>
              <a:rPr lang="zh-CN" altLang="en-US" sz="1600" b="0" kern="100" dirty="0">
                <a:solidFill>
                  <a:srgbClr val="347C68"/>
                </a:solidFill>
                <a:cs typeface="Times New Roman" panose="02020603050405020304" pitchFamily="18" charset="0"/>
                <a:sym typeface="+mn-ea"/>
              </a:rPr>
              <a:t>划定</a:t>
            </a:r>
            <a:r>
              <a:rPr lang="en-US" altLang="zh-CN" sz="1600" b="0" kern="100" dirty="0">
                <a:solidFill>
                  <a:srgbClr val="347C68"/>
                </a:solidFill>
                <a:cs typeface="Times New Roman" panose="02020603050405020304" pitchFamily="18" charset="0"/>
                <a:sym typeface="+mn-ea"/>
              </a:rPr>
              <a:t>1</a:t>
            </a:r>
            <a:r>
              <a:rPr lang="zh-CN" altLang="en-US" sz="1600" b="0" kern="100" dirty="0">
                <a:solidFill>
                  <a:srgbClr val="347C68"/>
                </a:solidFill>
                <a:cs typeface="Times New Roman" panose="02020603050405020304" pitchFamily="18" charset="0"/>
                <a:sym typeface="+mn-ea"/>
              </a:rPr>
              <a:t>个镇政府驻地，</a:t>
            </a:r>
            <a:r>
              <a:rPr lang="en-US" altLang="zh-CN" sz="1600" b="0" kern="100" dirty="0">
                <a:solidFill>
                  <a:srgbClr val="347C68"/>
                </a:solidFill>
                <a:cs typeface="Times New Roman" panose="02020603050405020304" pitchFamily="18" charset="0"/>
                <a:sym typeface="+mn-ea"/>
              </a:rPr>
              <a:t>23</a:t>
            </a:r>
            <a:r>
              <a:rPr lang="zh-CN" altLang="en-US" sz="1600" b="0" kern="100" dirty="0">
                <a:solidFill>
                  <a:srgbClr val="347C68"/>
                </a:solidFill>
                <a:cs typeface="Times New Roman" panose="02020603050405020304" pitchFamily="18" charset="0"/>
                <a:sym typeface="+mn-ea"/>
              </a:rPr>
              <a:t>个中心村，</a:t>
            </a:r>
            <a:r>
              <a:rPr lang="en-US" altLang="zh-CN" sz="1600" b="0" kern="100" dirty="0">
                <a:solidFill>
                  <a:srgbClr val="347C68"/>
                </a:solidFill>
                <a:cs typeface="Times New Roman" panose="02020603050405020304" pitchFamily="18" charset="0"/>
                <a:sym typeface="+mn-ea"/>
              </a:rPr>
              <a:t>41</a:t>
            </a:r>
            <a:r>
              <a:rPr lang="zh-CN" altLang="en-US" sz="1600" b="0" kern="100" dirty="0">
                <a:solidFill>
                  <a:srgbClr val="347C68"/>
                </a:solidFill>
                <a:cs typeface="Times New Roman" panose="02020603050405020304" pitchFamily="18" charset="0"/>
                <a:sym typeface="+mn-ea"/>
              </a:rPr>
              <a:t>个自然村。</a:t>
            </a:r>
            <a:endParaRPr lang="zh-CN" altLang="en-US" sz="1600" b="0" kern="100" dirty="0">
              <a:solidFill>
                <a:srgbClr val="347C68"/>
              </a:solidFill>
              <a:cs typeface="Times New Roman" panose="02020603050405020304" pitchFamily="18" charset="0"/>
              <a:sym typeface="+mn-ea"/>
            </a:endParaRPr>
          </a:p>
        </p:txBody>
      </p:sp>
      <p:sp>
        <p:nvSpPr>
          <p:cNvPr id="3" name="矩形 2"/>
          <p:cNvSpPr/>
          <p:nvPr/>
        </p:nvSpPr>
        <p:spPr>
          <a:xfrm>
            <a:off x="1091103" y="2496463"/>
            <a:ext cx="5294774" cy="523220"/>
          </a:xfrm>
          <a:prstGeom prst="rect">
            <a:avLst/>
          </a:prstGeom>
          <a:noFill/>
        </p:spPr>
        <p:txBody>
          <a:bodyPr wrap="square">
            <a:spAutoFit/>
          </a:bodyPr>
          <a:lstStyle/>
          <a:p>
            <a:pPr marL="71755"/>
            <a:r>
              <a:rPr lang="zh-CN" altLang="en-US" sz="1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镇政府驻地</a:t>
            </a:r>
            <a:r>
              <a:rPr lang="zh-CN" altLang="en-US" sz="14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400" dirty="0">
                <a:solidFill>
                  <a:prstClr val="white"/>
                </a:solidFill>
                <a:latin typeface="微软雅黑" panose="020B0503020204020204" pitchFamily="34" charset="-122"/>
                <a:ea typeface="微软雅黑" panose="020B0503020204020204" pitchFamily="34" charset="-122"/>
              </a:rPr>
              <a:t>已开发建设、市政公用设施和公共服务设施基本具备的空间地域，全镇政治、经济、文化服务中心。</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08821" y="2504083"/>
            <a:ext cx="512979" cy="507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95" y="2583647"/>
            <a:ext cx="427629" cy="348455"/>
          </a:xfrm>
          <a:prstGeom prst="rect">
            <a:avLst/>
          </a:prstGeom>
        </p:spPr>
      </p:pic>
      <p:sp>
        <p:nvSpPr>
          <p:cNvPr id="17" name="圆角矩形 16"/>
          <p:cNvSpPr/>
          <p:nvPr/>
        </p:nvSpPr>
        <p:spPr>
          <a:xfrm>
            <a:off x="508821" y="3088434"/>
            <a:ext cx="512979" cy="507584"/>
          </a:xfrm>
          <a:prstGeom prst="roundRect">
            <a:avLst/>
          </a:prstGeom>
          <a:solidFill>
            <a:srgbClr val="347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2" name="圆角矩形 21"/>
          <p:cNvSpPr/>
          <p:nvPr/>
        </p:nvSpPr>
        <p:spPr>
          <a:xfrm>
            <a:off x="1091102" y="3088434"/>
            <a:ext cx="5294775" cy="507584"/>
          </a:xfrm>
          <a:prstGeom prst="roundRect">
            <a:avLst>
              <a:gd name="adj"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3" name="矩形 22"/>
          <p:cNvSpPr/>
          <p:nvPr/>
        </p:nvSpPr>
        <p:spPr>
          <a:xfrm>
            <a:off x="1091103" y="3080616"/>
            <a:ext cx="5294774" cy="507831"/>
          </a:xfrm>
          <a:prstGeom prst="rect">
            <a:avLst/>
          </a:prstGeom>
          <a:solidFill>
            <a:srgbClr val="75C4B2"/>
          </a:solidFill>
        </p:spPr>
        <p:txBody>
          <a:bodyPr wrap="square">
            <a:spAutoFit/>
          </a:bodyPr>
          <a:lstStyle/>
          <a:p>
            <a:pPr marL="71755"/>
            <a:r>
              <a:rPr lang="zh-CN" altLang="en-US" sz="1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中心村</a:t>
            </a:r>
            <a:r>
              <a:rPr lang="zh-CN" altLang="en-US" sz="14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3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具有一定人口规模集聚，基础设施和公共设施较完善，兼为周边服务的农村居民点或能发展特色产业带动周围村庄经济发展。</a:t>
            </a:r>
            <a:endParaRPr lang="zh-CN" altLang="en-US" sz="1300" dirty="0">
              <a:solidFill>
                <a:prstClr val="white"/>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508821" y="3678984"/>
            <a:ext cx="512979" cy="50758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7" name="圆角矩形 26"/>
          <p:cNvSpPr/>
          <p:nvPr/>
        </p:nvSpPr>
        <p:spPr>
          <a:xfrm>
            <a:off x="1091102" y="3678984"/>
            <a:ext cx="5294775" cy="507584"/>
          </a:xfrm>
          <a:prstGeom prst="roundRect">
            <a:avLst>
              <a:gd name="adj"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8" name="矩形 27"/>
          <p:cNvSpPr/>
          <p:nvPr/>
        </p:nvSpPr>
        <p:spPr>
          <a:xfrm>
            <a:off x="1091103" y="3672587"/>
            <a:ext cx="5294774" cy="523220"/>
          </a:xfrm>
          <a:prstGeom prst="rect">
            <a:avLst/>
          </a:prstGeom>
          <a:noFill/>
        </p:spPr>
        <p:txBody>
          <a:bodyPr wrap="square">
            <a:spAutoFit/>
          </a:bodyPr>
          <a:lstStyle/>
          <a:p>
            <a:pPr marL="71755"/>
            <a:r>
              <a:rPr lang="zh-CN" altLang="en-US" sz="1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自然村</a:t>
            </a:r>
            <a:r>
              <a:rPr lang="zh-CN" altLang="en-US" sz="14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rPr>
              <a:t>：基层居住单元，居民生产、生活聚集地，具备基本的公共服务设施及基础设施。</a:t>
            </a:r>
            <a:endParaRPr lang="zh-CN" altLang="en-US" sz="14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95" y="3156655"/>
            <a:ext cx="441436" cy="369403"/>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86" y="3697748"/>
            <a:ext cx="507584" cy="507584"/>
          </a:xfrm>
          <a:prstGeom prst="rect">
            <a:avLst/>
          </a:prstGeom>
        </p:spPr>
      </p:pic>
      <p:sp>
        <p:nvSpPr>
          <p:cNvPr id="32" name="矩形 31"/>
          <p:cNvSpPr/>
          <p:nvPr/>
        </p:nvSpPr>
        <p:spPr>
          <a:xfrm>
            <a:off x="471487" y="4164904"/>
            <a:ext cx="5914390" cy="1322070"/>
          </a:xfrm>
          <a:prstGeom prst="rect">
            <a:avLst/>
          </a:prstGeom>
        </p:spPr>
        <p:txBody>
          <a:bodyPr wrap="square">
            <a:spAutoFit/>
          </a:bodyPr>
          <a:lstStyle/>
          <a:p>
            <a:pPr marL="360045" indent="-360045">
              <a:lnSpc>
                <a:spcPct val="150000"/>
              </a:lnSpc>
              <a:spcBef>
                <a:spcPts val="1200"/>
              </a:spcBef>
              <a:buFont typeface="Wingdings" panose="05000000000000000000" pitchFamily="2" charset="2"/>
              <a:buChar char="Ø"/>
            </a:pP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合理确定居民点分类，引导村庄建设发展</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60045" algn="just">
              <a:lnSpc>
                <a:spcPct val="150000"/>
              </a:lnSpc>
              <a:spcBef>
                <a:spcPts val="600"/>
              </a:spcBef>
            </a:pPr>
            <a:r>
              <a:rPr lang="zh-CN" altLang="en-US" sz="1600" kern="100" dirty="0">
                <a:solidFill>
                  <a:srgbClr val="347C68"/>
                </a:solidFill>
                <a:cs typeface="Times New Roman" panose="02020603050405020304" pitchFamily="18" charset="0"/>
                <a:sym typeface="+mn-ea"/>
              </a:rPr>
              <a:t>划定</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25</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个提升型居民点，</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28</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个稳定型居民点，</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11</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个收缩型居民点和</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7</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个撤并型居民点。</a:t>
            </a:r>
            <a:endPar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4" name="矩形 33"/>
          <p:cNvSpPr/>
          <p:nvPr/>
        </p:nvSpPr>
        <p:spPr>
          <a:xfrm>
            <a:off x="471487" y="5396480"/>
            <a:ext cx="5914390" cy="1322070"/>
          </a:xfrm>
          <a:prstGeom prst="rect">
            <a:avLst/>
          </a:prstGeom>
        </p:spPr>
        <p:txBody>
          <a:bodyPr wrap="square">
            <a:spAutoFit/>
          </a:bodyPr>
          <a:lstStyle/>
          <a:p>
            <a:pPr marL="360045" indent="-360045">
              <a:lnSpc>
                <a:spcPct val="150000"/>
              </a:lnSpc>
              <a:spcBef>
                <a:spcPts val="1200"/>
              </a:spcBef>
              <a:buFont typeface="Wingdings" panose="05000000000000000000" pitchFamily="2" charset="2"/>
              <a:buChar char="Ø"/>
            </a:pP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明确行政村分类，差异化推进乡村振兴</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60045" algn="just">
              <a:lnSpc>
                <a:spcPct val="150000"/>
              </a:lnSpc>
              <a:spcBef>
                <a:spcPts val="600"/>
              </a:spcBef>
            </a:pP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划定特色保护类</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个村庄，城郊融合类</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12</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个村庄，集聚提升类</a:t>
            </a:r>
            <a:r>
              <a:rPr lang="en-US" altLang="zh-CN"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11</a:t>
            </a: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个村庄，无搬迁撤并类和一般保留类。</a:t>
            </a:r>
            <a:endPar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4" name="组合 3"/>
          <p:cNvGrpSpPr/>
          <p:nvPr/>
        </p:nvGrpSpPr>
        <p:grpSpPr>
          <a:xfrm>
            <a:off x="508000" y="6803390"/>
            <a:ext cx="5878195" cy="2794589"/>
            <a:chOff x="800" y="10714"/>
            <a:chExt cx="9257" cy="4745"/>
          </a:xfrm>
        </p:grpSpPr>
        <p:sp>
          <p:nvSpPr>
            <p:cNvPr id="16" name="矩形 15"/>
            <p:cNvSpPr/>
            <p:nvPr/>
          </p:nvSpPr>
          <p:spPr>
            <a:xfrm>
              <a:off x="800" y="10714"/>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任意多边形 18"/>
            <p:cNvSpPr/>
            <p:nvPr/>
          </p:nvSpPr>
          <p:spPr>
            <a:xfrm>
              <a:off x="845" y="1078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algn="ctr" defTabSz="533400">
                <a:lnSpc>
                  <a:spcPct val="90000"/>
                </a:lnSpc>
                <a:spcBef>
                  <a:spcPct val="0"/>
                </a:spcBef>
                <a:spcAft>
                  <a:spcPct val="35000"/>
                </a:spcAft>
              </a:pPr>
              <a:r>
                <a:rPr lang="zh-CN" altLang="en-US" sz="1400" b="1" dirty="0">
                  <a:solidFill>
                    <a:prstClr val="white"/>
                  </a:solidFill>
                  <a:latin typeface="微软雅黑" panose="020B0503020204020204" pitchFamily="34" charset="-122"/>
                  <a:ea typeface="微软雅黑" panose="020B0503020204020204" pitchFamily="34" charset="-122"/>
                </a:rPr>
                <a:t>特色保护类</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48" name="矩形 47"/>
            <p:cNvSpPr/>
            <p:nvPr/>
          </p:nvSpPr>
          <p:spPr>
            <a:xfrm>
              <a:off x="2842" y="10882"/>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rPr>
                <a:t>保持村庄特色的完整性、真实性和延续性。</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54" name="矩形 53"/>
            <p:cNvSpPr/>
            <p:nvPr/>
          </p:nvSpPr>
          <p:spPr>
            <a:xfrm>
              <a:off x="800" y="11684"/>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5" name="任意多边形 54"/>
            <p:cNvSpPr/>
            <p:nvPr/>
          </p:nvSpPr>
          <p:spPr>
            <a:xfrm>
              <a:off x="845" y="1175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algn="ctr" defTabSz="533400">
                <a:lnSpc>
                  <a:spcPct val="90000"/>
                </a:lnSpc>
                <a:spcBef>
                  <a:spcPct val="0"/>
                </a:spcBef>
                <a:spcAft>
                  <a:spcPct val="35000"/>
                </a:spcAft>
              </a:pPr>
              <a:r>
                <a:rPr lang="zh-CN" altLang="en-US" sz="1400" b="1" dirty="0">
                  <a:solidFill>
                    <a:prstClr val="white"/>
                  </a:solidFill>
                  <a:latin typeface="微软雅黑" panose="020B0503020204020204" pitchFamily="34" charset="-122"/>
                  <a:ea typeface="微软雅黑" panose="020B0503020204020204" pitchFamily="34" charset="-122"/>
                </a:rPr>
                <a:t>城郊融合类</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57" name="矩形 56"/>
            <p:cNvSpPr/>
            <p:nvPr/>
          </p:nvSpPr>
          <p:spPr>
            <a:xfrm>
              <a:off x="800" y="12703"/>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任意多边形 57"/>
            <p:cNvSpPr/>
            <p:nvPr/>
          </p:nvSpPr>
          <p:spPr>
            <a:xfrm>
              <a:off x="845" y="12770"/>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algn="ctr" defTabSz="533400">
                <a:lnSpc>
                  <a:spcPct val="90000"/>
                </a:lnSpc>
                <a:spcBef>
                  <a:spcPct val="0"/>
                </a:spcBef>
                <a:spcAft>
                  <a:spcPct val="35000"/>
                </a:spcAft>
              </a:pPr>
              <a:r>
                <a:rPr lang="zh-CN" altLang="en-US" sz="1400" b="1" dirty="0">
                  <a:solidFill>
                    <a:prstClr val="white"/>
                  </a:solidFill>
                  <a:latin typeface="微软雅黑" panose="020B0503020204020204" pitchFamily="34" charset="-122"/>
                  <a:ea typeface="微软雅黑" panose="020B0503020204020204" pitchFamily="34" charset="-122"/>
                </a:rPr>
                <a:t>集聚提升类</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0" name="矩形 59"/>
            <p:cNvSpPr/>
            <p:nvPr/>
          </p:nvSpPr>
          <p:spPr>
            <a:xfrm>
              <a:off x="800" y="13721"/>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任意多边形 60"/>
            <p:cNvSpPr/>
            <p:nvPr/>
          </p:nvSpPr>
          <p:spPr>
            <a:xfrm>
              <a:off x="845" y="13789"/>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algn="ctr" defTabSz="533400">
                <a:lnSpc>
                  <a:spcPct val="90000"/>
                </a:lnSpc>
                <a:spcBef>
                  <a:spcPct val="0"/>
                </a:spcBef>
                <a:spcAft>
                  <a:spcPct val="35000"/>
                </a:spcAft>
              </a:pPr>
              <a:r>
                <a:rPr lang="zh-CN" altLang="en-US" sz="1400" b="1" dirty="0">
                  <a:solidFill>
                    <a:prstClr val="white"/>
                  </a:solidFill>
                  <a:latin typeface="微软雅黑" panose="020B0503020204020204" pitchFamily="34" charset="-122"/>
                  <a:ea typeface="微软雅黑" panose="020B0503020204020204" pitchFamily="34" charset="-122"/>
                </a:rPr>
                <a:t>搬迁撤并类</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3" name="矩形 62"/>
            <p:cNvSpPr/>
            <p:nvPr/>
          </p:nvSpPr>
          <p:spPr>
            <a:xfrm>
              <a:off x="800" y="14740"/>
              <a:ext cx="9257" cy="719"/>
            </a:xfrm>
            <a:prstGeom prst="rect">
              <a:avLst/>
            </a:prstGeom>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任意多边形 63"/>
            <p:cNvSpPr/>
            <p:nvPr/>
          </p:nvSpPr>
          <p:spPr>
            <a:xfrm>
              <a:off x="845" y="14808"/>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algn="ctr" defTabSz="533400">
                <a:lnSpc>
                  <a:spcPct val="90000"/>
                </a:lnSpc>
                <a:spcBef>
                  <a:spcPct val="0"/>
                </a:spcBef>
                <a:spcAft>
                  <a:spcPct val="35000"/>
                </a:spcAft>
              </a:pPr>
              <a:r>
                <a:rPr lang="zh-CN" altLang="en-US" sz="1400" b="1" dirty="0">
                  <a:solidFill>
                    <a:prstClr val="white"/>
                  </a:solidFill>
                  <a:latin typeface="微软雅黑" panose="020B0503020204020204" pitchFamily="34" charset="-122"/>
                  <a:ea typeface="微软雅黑" panose="020B0503020204020204" pitchFamily="34" charset="-122"/>
                </a:rPr>
                <a:t>一般保留类</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66" name="矩形 65"/>
            <p:cNvSpPr/>
            <p:nvPr/>
          </p:nvSpPr>
          <p:spPr>
            <a:xfrm>
              <a:off x="2843" y="11829"/>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sym typeface="+mn-ea"/>
                </a:rPr>
                <a:t>产</a:t>
              </a:r>
              <a:r>
                <a:rPr lang="zh-CN" altLang="en-US" sz="1400" dirty="0">
                  <a:solidFill>
                    <a:srgbClr val="347C68"/>
                  </a:solidFill>
                  <a:latin typeface="微软雅黑" panose="020B0503020204020204" pitchFamily="34" charset="-122"/>
                  <a:ea typeface="微软雅黑" panose="020B0503020204020204" pitchFamily="34" charset="-122"/>
                </a:rPr>
                <a:t>城融合发展、基础设施互联互通、公共服务共建共享。</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7" name="矩形 66"/>
            <p:cNvSpPr/>
            <p:nvPr/>
          </p:nvSpPr>
          <p:spPr>
            <a:xfrm>
              <a:off x="2842" y="12817"/>
              <a:ext cx="7214" cy="536"/>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以中心村建设为导向，引导乡村人口和产业集聚提升。</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8" name="矩形 67"/>
            <p:cNvSpPr/>
            <p:nvPr/>
          </p:nvSpPr>
          <p:spPr>
            <a:xfrm>
              <a:off x="2843" y="13789"/>
              <a:ext cx="7214" cy="537"/>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充分尊重农民意愿，有序推进村庄搬迁撤并。</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9" name="矩形 68"/>
            <p:cNvSpPr/>
            <p:nvPr/>
          </p:nvSpPr>
          <p:spPr>
            <a:xfrm>
              <a:off x="2843" y="14808"/>
              <a:ext cx="7214" cy="538"/>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因地制宜开展村庄规划。</a:t>
              </a:r>
              <a:endParaRPr lang="zh-CN" altLang="en-US" sz="1400" dirty="0">
                <a:solidFill>
                  <a:srgbClr val="347C68"/>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a:off x="2761" y="10782"/>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2761" y="11775"/>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761" y="12771"/>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761" y="13789"/>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2761" y="14808"/>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969565"/>
            <a:ext cx="6858000" cy="4949041"/>
          </a:xfrm>
          <a:prstGeom prst="rect">
            <a:avLst/>
          </a:prstGeom>
          <a:solidFill>
            <a:srgbClr val="849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12461" y="5956891"/>
            <a:ext cx="2784385" cy="1431447"/>
          </a:xfrm>
        </p:spPr>
        <p:txBody>
          <a:bodyPr/>
          <a:lstStyle/>
          <a:p>
            <a:r>
              <a:rPr lang="en-US" altLang="zh-CN" dirty="0">
                <a:solidFill>
                  <a:schemeClr val="bg1"/>
                </a:solidFill>
              </a:rPr>
              <a:t>05</a:t>
            </a:r>
            <a:endParaRPr lang="zh-CN" altLang="en-US" dirty="0">
              <a:solidFill>
                <a:schemeClr val="bg1"/>
              </a:solidFill>
            </a:endParaRPr>
          </a:p>
        </p:txBody>
      </p:sp>
      <p:sp>
        <p:nvSpPr>
          <p:cNvPr id="3" name="内容占位符 2"/>
          <p:cNvSpPr>
            <a:spLocks noGrp="1"/>
          </p:cNvSpPr>
          <p:nvPr>
            <p:ph idx="1"/>
          </p:nvPr>
        </p:nvSpPr>
        <p:spPr>
          <a:xfrm>
            <a:off x="3757699" y="5299962"/>
            <a:ext cx="3139634" cy="3388843"/>
          </a:xfrm>
        </p:spPr>
        <p:txBody>
          <a:bodyPr>
            <a:normAutofit/>
          </a:bodyPr>
          <a:lstStyle/>
          <a:p>
            <a:endParaRPr lang="en-US" altLang="zh-CN" dirty="0">
              <a:solidFill>
                <a:schemeClr val="bg1"/>
              </a:solidFill>
            </a:endParaRPr>
          </a:p>
          <a:p>
            <a:endParaRPr lang="en-US" altLang="zh-CN" dirty="0">
              <a:solidFill>
                <a:schemeClr val="bg1"/>
              </a:solidFill>
            </a:endParaRPr>
          </a:p>
          <a:p>
            <a:r>
              <a:rPr lang="en-US" altLang="zh-CN" dirty="0">
                <a:solidFill>
                  <a:schemeClr val="bg1"/>
                </a:solidFill>
              </a:rPr>
              <a:t>5.1 </a:t>
            </a:r>
            <a:r>
              <a:rPr lang="zh-CN" altLang="en-US" dirty="0">
                <a:solidFill>
                  <a:schemeClr val="bg1"/>
                </a:solidFill>
              </a:rPr>
              <a:t>生态修复</a:t>
            </a:r>
            <a:endParaRPr lang="en-US" altLang="zh-CN" dirty="0">
              <a:solidFill>
                <a:schemeClr val="bg1"/>
              </a:solidFill>
            </a:endParaRPr>
          </a:p>
          <a:p>
            <a:r>
              <a:rPr lang="en-US" altLang="zh-CN" dirty="0">
                <a:solidFill>
                  <a:schemeClr val="bg1"/>
                </a:solidFill>
              </a:rPr>
              <a:t>5.2</a:t>
            </a:r>
            <a:r>
              <a:rPr lang="zh-CN" altLang="en-US" dirty="0">
                <a:solidFill>
                  <a:schemeClr val="bg1"/>
                </a:solidFill>
              </a:rPr>
              <a:t> 国土空间整治</a:t>
            </a:r>
            <a:endParaRPr lang="zh-CN" altLang="en-US" dirty="0">
              <a:solidFill>
                <a:schemeClr val="bg1"/>
              </a:solidFill>
            </a:endParaRPr>
          </a:p>
          <a:p>
            <a:endParaRPr lang="zh-CN" altLang="en-US" dirty="0">
              <a:solidFill>
                <a:schemeClr val="bg1"/>
              </a:solidFill>
            </a:endParaRPr>
          </a:p>
        </p:txBody>
      </p:sp>
      <p:sp>
        <p:nvSpPr>
          <p:cNvPr id="17" name="文本占位符 4"/>
          <p:cNvSpPr txBox="1"/>
          <p:nvPr/>
        </p:nvSpPr>
        <p:spPr>
          <a:xfrm>
            <a:off x="334608" y="5559036"/>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445B23"/>
                </a:solidFill>
              </a:rPr>
              <a:t>推动生态修复与国土综合整治</a:t>
            </a:r>
            <a:endParaRPr lang="zh-CN" altLang="en-US" dirty="0">
              <a:solidFill>
                <a:srgbClr val="445B23"/>
              </a:solidFill>
            </a:endParaRPr>
          </a:p>
        </p:txBody>
      </p:sp>
      <p:sp>
        <p:nvSpPr>
          <p:cNvPr id="11" name="矩形 10"/>
          <p:cNvSpPr/>
          <p:nvPr/>
        </p:nvSpPr>
        <p:spPr>
          <a:xfrm>
            <a:off x="-12192" y="6144512"/>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8273"/>
            <a:ext cx="6858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445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445B23"/>
                </a:solidFill>
                <a:sym typeface="+mn-ea"/>
              </a:rPr>
              <a:t>5.1  </a:t>
            </a:r>
            <a:r>
              <a:rPr lang="zh-CN" altLang="en-US" dirty="0">
                <a:solidFill>
                  <a:srgbClr val="445B23"/>
                </a:solidFill>
                <a:sym typeface="+mn-ea"/>
              </a:rPr>
              <a:t> </a:t>
            </a:r>
            <a:r>
              <a:rPr lang="en-US" dirty="0" err="1">
                <a:solidFill>
                  <a:srgbClr val="445B23"/>
                </a:solidFill>
                <a:sym typeface="+mn-ea"/>
              </a:rPr>
              <a:t>生态修复</a:t>
            </a:r>
            <a:endParaRPr lang="en-US" altLang="en-US" dirty="0" err="1">
              <a:solidFill>
                <a:srgbClr val="445B2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45B2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471487" y="1498728"/>
            <a:ext cx="3520964"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水体和湿地生态修复</a:t>
            </a:r>
            <a:endPar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471486" y="2004122"/>
            <a:ext cx="5915025" cy="830997"/>
          </a:xfrm>
          <a:prstGeom prst="rect">
            <a:avLst/>
          </a:prstGeom>
          <a:solidFill>
            <a:srgbClr val="C5E0B4">
              <a:alpha val="40000"/>
            </a:srgbClr>
          </a:solidFill>
          <a:ln>
            <a:noFill/>
          </a:ln>
        </p:spPr>
        <p:txBody>
          <a:bodyPr wrap="square" rtlCol="0">
            <a:spAutoFit/>
          </a:bodyPr>
          <a:lstStyle/>
          <a:p>
            <a:pPr>
              <a:lnSpc>
                <a:spcPct val="150000"/>
              </a:lnSpc>
              <a:spcBef>
                <a:spcPts val="1800"/>
              </a:spcBef>
            </a:pPr>
            <a:r>
              <a:rPr lang="zh-CN" altLang="en-US" sz="1600"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sym typeface="+mn-ea"/>
              </a:rPr>
              <a:t>实施淮河、北淝河水环境和钓鱼台湖湿地水生态修复。改善生态环境，保障供水安全，维护湿地生物多样性。</a:t>
            </a:r>
            <a:endParaRPr lang="zh-CN" altLang="en-US" sz="1600"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9" name="矩形 18"/>
          <p:cNvSpPr/>
          <p:nvPr/>
        </p:nvSpPr>
        <p:spPr>
          <a:xfrm>
            <a:off x="471487" y="2799881"/>
            <a:ext cx="5915024"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林地</a:t>
            </a:r>
            <a:r>
              <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生态修复</a:t>
            </a:r>
            <a:endPar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471486" y="3270588"/>
            <a:ext cx="5915025" cy="787523"/>
          </a:xfrm>
          <a:prstGeom prst="rect">
            <a:avLst/>
          </a:prstGeom>
          <a:solidFill>
            <a:srgbClr val="C5E0B4">
              <a:alpha val="40000"/>
            </a:srgbClr>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pPr indent="0">
              <a:spcBef>
                <a:spcPts val="1800"/>
              </a:spcBef>
              <a:buNone/>
            </a:pPr>
            <a:r>
              <a:rPr lang="zh-CN" altLang="en-US" b="0" kern="100" dirty="0">
                <a:solidFill>
                  <a:srgbClr val="445B23"/>
                </a:solidFill>
                <a:cs typeface="Times New Roman" panose="02020603050405020304" pitchFamily="18" charset="0"/>
                <a:sym typeface="+mn-ea"/>
              </a:rPr>
              <a:t>实施林地网络建设工程。实施造林绿化建设工程，加强林地资源的保护和再生。</a:t>
            </a:r>
            <a:endParaRPr lang="zh-CN" altLang="en-US" b="0" kern="100" dirty="0">
              <a:solidFill>
                <a:srgbClr val="445B23"/>
              </a:solidFill>
              <a:cs typeface="Times New Roman" panose="02020603050405020304" pitchFamily="18" charset="0"/>
              <a:sym typeface="+mn-ea"/>
            </a:endParaRPr>
          </a:p>
        </p:txBody>
      </p:sp>
      <p:sp>
        <p:nvSpPr>
          <p:cNvPr id="16" name="矩形 15"/>
          <p:cNvSpPr/>
          <p:nvPr/>
        </p:nvSpPr>
        <p:spPr>
          <a:xfrm>
            <a:off x="471487" y="4097100"/>
            <a:ext cx="5915024"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sym typeface="+mn-ea"/>
              </a:rPr>
              <a:t>农业面源污染防治</a:t>
            </a:r>
            <a:endParaRPr lang="zh-CN" altLang="zh-CN"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p:cNvSpPr txBox="1"/>
          <p:nvPr/>
        </p:nvSpPr>
        <p:spPr>
          <a:xfrm>
            <a:off x="471486" y="4567807"/>
            <a:ext cx="5915025" cy="787523"/>
          </a:xfrm>
          <a:prstGeom prst="rect">
            <a:avLst/>
          </a:prstGeom>
          <a:solidFill>
            <a:srgbClr val="C5E0B4">
              <a:alpha val="40000"/>
            </a:srgbClr>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pPr indent="0">
              <a:spcBef>
                <a:spcPts val="1800"/>
              </a:spcBef>
              <a:buNone/>
            </a:pPr>
            <a:r>
              <a:rPr lang="zh-CN" altLang="en-US" b="0" kern="100" dirty="0">
                <a:solidFill>
                  <a:srgbClr val="445B23"/>
                </a:solidFill>
                <a:cs typeface="Times New Roman" panose="02020603050405020304" pitchFamily="18" charset="0"/>
              </a:rPr>
              <a:t>重点治理河流两侧、沫河口开发区周边等区域。</a:t>
            </a:r>
            <a:r>
              <a:rPr lang="zh-CN" altLang="en-US" b="0" kern="100" dirty="0">
                <a:solidFill>
                  <a:srgbClr val="445B23"/>
                </a:solidFill>
                <a:cs typeface="Times New Roman" panose="02020603050405020304" pitchFamily="18" charset="0"/>
                <a:sym typeface="+mn-ea"/>
              </a:rPr>
              <a:t>改善农业生态环境，保护耕地生态功能。加强农业面源污染防治。</a:t>
            </a:r>
            <a:endParaRPr lang="zh-CN" altLang="en-US" b="0" kern="100" dirty="0">
              <a:solidFill>
                <a:srgbClr val="445B23"/>
              </a:solidFill>
              <a:cs typeface="Times New Roman" panose="02020603050405020304" pitchFamily="18" charset="0"/>
              <a:sym typeface="+mn-ea"/>
            </a:endParaRPr>
          </a:p>
        </p:txBody>
      </p:sp>
      <p:grpSp>
        <p:nvGrpSpPr>
          <p:cNvPr id="22" name="组合 21"/>
          <p:cNvGrpSpPr/>
          <p:nvPr/>
        </p:nvGrpSpPr>
        <p:grpSpPr>
          <a:xfrm>
            <a:off x="471169" y="5506785"/>
            <a:ext cx="5893277" cy="3915238"/>
            <a:chOff x="471170" y="4045400"/>
            <a:chExt cx="5699507" cy="3786505"/>
          </a:xfrm>
        </p:grpSpPr>
        <p:pic>
          <p:nvPicPr>
            <p:cNvPr id="23" name="图片 22"/>
            <p:cNvPicPr>
              <a:picLocks noChangeAspect="1"/>
            </p:cNvPicPr>
            <p:nvPr/>
          </p:nvPicPr>
          <p:blipFill rotWithShape="1">
            <a:blip r:embed="rId2"/>
            <a:srcRect l="37704" r="24565" b="-8"/>
            <a:stretch>
              <a:fillRect/>
            </a:stretch>
          </p:blipFill>
          <p:spPr>
            <a:xfrm>
              <a:off x="3634549" y="4045400"/>
              <a:ext cx="2536128" cy="3786505"/>
            </a:xfrm>
            <a:prstGeom prst="rect">
              <a:avLst/>
            </a:prstGeom>
          </p:spPr>
        </p:pic>
        <p:pic>
          <p:nvPicPr>
            <p:cNvPr id="24" name="图片 23"/>
            <p:cNvPicPr>
              <a:picLocks noChangeAspect="1"/>
            </p:cNvPicPr>
            <p:nvPr/>
          </p:nvPicPr>
          <p:blipFill>
            <a:blip r:embed="rId3"/>
            <a:stretch>
              <a:fillRect/>
            </a:stretch>
          </p:blipFill>
          <p:spPr>
            <a:xfrm>
              <a:off x="471171" y="4045400"/>
              <a:ext cx="3071134" cy="1714242"/>
            </a:xfrm>
            <a:prstGeom prst="rect">
              <a:avLst/>
            </a:prstGeom>
          </p:spPr>
        </p:pic>
        <p:pic>
          <p:nvPicPr>
            <p:cNvPr id="25" name="图片 24"/>
            <p:cNvPicPr>
              <a:picLocks noChangeAspect="1"/>
            </p:cNvPicPr>
            <p:nvPr/>
          </p:nvPicPr>
          <p:blipFill>
            <a:blip r:embed="rId4"/>
            <a:stretch>
              <a:fillRect/>
            </a:stretch>
          </p:blipFill>
          <p:spPr>
            <a:xfrm>
              <a:off x="471170" y="5902848"/>
              <a:ext cx="3071135" cy="1929057"/>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pPr algn="l">
              <a:lnSpc>
                <a:spcPct val="150000"/>
              </a:lnSpc>
            </a:pPr>
            <a:r>
              <a:rPr lang="zh-CN" altLang="en-US" dirty="0">
                <a:solidFill>
                  <a:srgbClr val="644C00"/>
                </a:solidFill>
              </a:rPr>
              <a:t>草案公示公告</a:t>
            </a:r>
            <a:br>
              <a:rPr lang="en-US" altLang="zh-CN" dirty="0">
                <a:solidFill>
                  <a:srgbClr val="644C00"/>
                </a:solidFill>
              </a:rPr>
            </a:br>
            <a:r>
              <a:rPr lang="en-US" altLang="zh-CN" sz="2000" dirty="0">
                <a:solidFill>
                  <a:srgbClr val="644C00"/>
                </a:solidFill>
              </a:rPr>
              <a:t>Draft Announcement</a:t>
            </a:r>
            <a:endParaRPr lang="en-US" altLang="zh-CN" sz="2000" dirty="0">
              <a:solidFill>
                <a:srgbClr val="644C00"/>
              </a:solidFill>
            </a:endParaRPr>
          </a:p>
        </p:txBody>
      </p:sp>
      <p:sp>
        <p:nvSpPr>
          <p:cNvPr id="20" name="内容占位符 2"/>
          <p:cNvSpPr>
            <a:spLocks noGrp="1"/>
          </p:cNvSpPr>
          <p:nvPr>
            <p:ph idx="1"/>
          </p:nvPr>
        </p:nvSpPr>
        <p:spPr/>
        <p:txBody>
          <a:bodyPr>
            <a:normAutofit/>
          </a:bodyPr>
          <a:lstStyle/>
          <a:p>
            <a:pPr marL="0" indent="0" fontAlgn="auto">
              <a:lnSpc>
                <a:spcPct val="150000"/>
              </a:lnSpc>
              <a:spcBef>
                <a:spcPts val="1200"/>
              </a:spcBef>
              <a:buNone/>
            </a:pPr>
            <a:r>
              <a:rPr lang="zh-CN" altLang="en-US" sz="1600" b="0" dirty="0">
                <a:solidFill>
                  <a:srgbClr val="644C00"/>
                </a:solidFill>
              </a:rPr>
              <a:t>      </a:t>
            </a:r>
            <a:endParaRPr lang="zh-CN" altLang="en-US" dirty="0">
              <a:solidFill>
                <a:srgbClr val="644C00"/>
              </a:solidFill>
            </a:endParaRPr>
          </a:p>
        </p:txBody>
      </p:sp>
      <p:sp>
        <p:nvSpPr>
          <p:cNvPr id="100" name="文本框 99"/>
          <p:cNvSpPr txBox="1"/>
          <p:nvPr/>
        </p:nvSpPr>
        <p:spPr>
          <a:xfrm>
            <a:off x="471805" y="2033270"/>
            <a:ext cx="5933440" cy="7422515"/>
          </a:xfrm>
          <a:prstGeom prst="rect">
            <a:avLst/>
          </a:prstGeom>
          <a:noFill/>
          <a:ln w="9525">
            <a:noFill/>
          </a:ln>
        </p:spPr>
        <p:txBody>
          <a:bodyPr>
            <a:noAutofit/>
          </a:bodyPr>
          <a:lstStyle/>
          <a:p>
            <a:pPr indent="354330" defTabSz="1625600">
              <a:lnSpc>
                <a:spcPct val="125000"/>
              </a:lnSpc>
              <a:spcBef>
                <a:spcPts val="600"/>
              </a:spcBef>
              <a:buFont typeface="Arial" panose="020B0604020202020204" pitchFamily="34" charset="0"/>
            </a:pPr>
            <a:r>
              <a:rPr lang="zh-CN" altLang="en-US" sz="1400" b="0" dirty="0">
                <a:solidFill>
                  <a:srgbClr val="644C00"/>
                </a:solidFill>
                <a:latin typeface="微软雅黑" panose="020B0503020204020204" pitchFamily="34" charset="-122"/>
                <a:ea typeface="微软雅黑" panose="020B0503020204020204" pitchFamily="34" charset="-122"/>
              </a:rPr>
              <a:t>本规划</a:t>
            </a:r>
            <a:r>
              <a:rPr lang="zh-CN" altLang="en-US" sz="1400" dirty="0">
                <a:solidFill>
                  <a:srgbClr val="644C00"/>
                </a:solidFill>
                <a:latin typeface="微软雅黑" panose="020B0503020204020204" pitchFamily="34" charset="-122"/>
                <a:ea typeface="微软雅黑" panose="020B0503020204020204" pitchFamily="34" charset="-122"/>
              </a:rPr>
              <a:t>是沫河口镇国土空间保护、开发、利用、修复和各类建设活动的行动纲领，是对市级国土空间规划要求的细化落实，是对本镇行政区域开发保护作出的具体安排，是编制下位村庄规划、相关专项规划和开展各类开发保护建设活动、实施国土空间用途管制的基本依据。</a:t>
            </a:r>
            <a:r>
              <a:rPr lang="zh-CN" altLang="en-US" sz="1400" b="0" dirty="0">
                <a:solidFill>
                  <a:srgbClr val="644C00"/>
                </a:solidFill>
                <a:latin typeface="微软雅黑" panose="020B0503020204020204" pitchFamily="34" charset="-122"/>
                <a:ea typeface="微软雅黑" panose="020B0503020204020204" pitchFamily="34" charset="-122"/>
              </a:rPr>
              <a:t>规划编制坚持“战略引领、刚性管控、全域统筹、多规合一”，工作组织突出“政府统筹、部门合作、专家领衔、开门规划”，力求发挥“守底线、促转型、谋发展、落棋子、建机制”作用。当前已形成《</a:t>
            </a:r>
            <a:r>
              <a:rPr lang="zh-CN" altLang="en-US" sz="1400" dirty="0">
                <a:solidFill>
                  <a:srgbClr val="644C00"/>
                </a:solidFill>
                <a:latin typeface="微软雅黑" panose="020B0503020204020204" pitchFamily="34" charset="-122"/>
                <a:ea typeface="微软雅黑" panose="020B0503020204020204" pitchFamily="34" charset="-122"/>
              </a:rPr>
              <a:t>沫河口</a:t>
            </a:r>
            <a:r>
              <a:rPr lang="zh-CN" altLang="en-US" sz="1400" b="0" dirty="0">
                <a:solidFill>
                  <a:srgbClr val="644C00"/>
                </a:solidFill>
                <a:latin typeface="微软雅黑" panose="020B0503020204020204" pitchFamily="34" charset="-122"/>
                <a:ea typeface="微软雅黑" panose="020B0503020204020204" pitchFamily="34" charset="-122"/>
              </a:rPr>
              <a:t>镇国土空间总体规划(2021-2035年)》草案成果，为进一步凝聚共识、集中智慧、共谋发展，让广大市民更全面地了解规划、参与规划，现依法开展社会公示。</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一、公示时间</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457200" defTabSz="1625600">
              <a:lnSpc>
                <a:spcPct val="125000"/>
              </a:lnSpc>
              <a:spcBef>
                <a:spcPts val="600"/>
              </a:spcBef>
              <a:buFont typeface="Arial" panose="020B0604020202020204" pitchFamily="34" charset="0"/>
            </a:pPr>
            <a:r>
              <a:rPr lang="zh-CN" altLang="en-US" sz="1400" b="0" dirty="0">
                <a:solidFill>
                  <a:srgbClr val="644C00"/>
                </a:solidFill>
                <a:latin typeface="微软雅黑" panose="020B0503020204020204" pitchFamily="34" charset="-122"/>
                <a:ea typeface="微软雅黑" panose="020B0503020204020204" pitchFamily="34" charset="-122"/>
              </a:rPr>
              <a:t>202</a:t>
            </a:r>
            <a:r>
              <a:rPr lang="en-US" altLang="zh-CN" sz="1400" b="0" dirty="0">
                <a:solidFill>
                  <a:srgbClr val="644C00"/>
                </a:solidFill>
                <a:latin typeface="微软雅黑" panose="020B0503020204020204" pitchFamily="34" charset="-122"/>
                <a:ea typeface="微软雅黑" panose="020B0503020204020204" pitchFamily="34" charset="-122"/>
              </a:rPr>
              <a:t>4</a:t>
            </a:r>
            <a:r>
              <a:rPr lang="zh-CN" altLang="en-US" sz="1400" b="0" dirty="0">
                <a:solidFill>
                  <a:srgbClr val="644C00"/>
                </a:solidFill>
                <a:latin typeface="微软雅黑" panose="020B0503020204020204" pitchFamily="34" charset="-122"/>
                <a:ea typeface="微软雅黑" panose="020B0503020204020204" pitchFamily="34" charset="-122"/>
              </a:rPr>
              <a:t>年</a:t>
            </a:r>
            <a:r>
              <a:rPr lang="en-US" altLang="zh-CN" sz="1400" b="0" dirty="0">
                <a:solidFill>
                  <a:srgbClr val="644C00"/>
                </a:solidFill>
                <a:latin typeface="微软雅黑" panose="020B0503020204020204" pitchFamily="34" charset="-122"/>
                <a:ea typeface="微软雅黑" panose="020B0503020204020204" pitchFamily="34" charset="-122"/>
              </a:rPr>
              <a:t>1</a:t>
            </a:r>
            <a:r>
              <a:rPr lang="zh-CN" altLang="en-US" sz="1400" b="0" dirty="0">
                <a:solidFill>
                  <a:srgbClr val="644C00"/>
                </a:solidFill>
                <a:latin typeface="微软雅黑" panose="020B0503020204020204" pitchFamily="34" charset="-122"/>
                <a:ea typeface="微软雅黑" panose="020B0503020204020204" pitchFamily="34" charset="-122"/>
              </a:rPr>
              <a:t>月</a:t>
            </a:r>
            <a:r>
              <a:rPr lang="en-US" altLang="zh-CN" sz="1400" dirty="0">
                <a:solidFill>
                  <a:srgbClr val="644C00"/>
                </a:solidFill>
                <a:latin typeface="微软雅黑" panose="020B0503020204020204" pitchFamily="34" charset="-122"/>
                <a:ea typeface="微软雅黑" panose="020B0503020204020204" pitchFamily="34" charset="-122"/>
              </a:rPr>
              <a:t>12</a:t>
            </a:r>
            <a:r>
              <a:rPr lang="zh-CN" altLang="en-US" sz="1400" b="0" dirty="0">
                <a:solidFill>
                  <a:srgbClr val="644C00"/>
                </a:solidFill>
                <a:latin typeface="微软雅黑" panose="020B0503020204020204" pitchFamily="34" charset="-122"/>
                <a:ea typeface="微软雅黑" panose="020B0503020204020204" pitchFamily="34" charset="-122"/>
              </a:rPr>
              <a:t>日-202</a:t>
            </a:r>
            <a:r>
              <a:rPr lang="en-US" altLang="zh-CN" sz="1400" b="0" dirty="0">
                <a:solidFill>
                  <a:srgbClr val="644C00"/>
                </a:solidFill>
                <a:latin typeface="微软雅黑" panose="020B0503020204020204" pitchFamily="34" charset="-122"/>
                <a:ea typeface="微软雅黑" panose="020B0503020204020204" pitchFamily="34" charset="-122"/>
              </a:rPr>
              <a:t>4</a:t>
            </a:r>
            <a:r>
              <a:rPr lang="zh-CN" altLang="en-US" sz="1400" b="0" dirty="0">
                <a:solidFill>
                  <a:srgbClr val="644C00"/>
                </a:solidFill>
                <a:latin typeface="微软雅黑" panose="020B0503020204020204" pitchFamily="34" charset="-122"/>
                <a:ea typeface="微软雅黑" panose="020B0503020204020204" pitchFamily="34" charset="-122"/>
              </a:rPr>
              <a:t>年</a:t>
            </a:r>
            <a:r>
              <a:rPr lang="en-US" altLang="zh-CN" sz="1400" b="0" dirty="0">
                <a:solidFill>
                  <a:srgbClr val="644C00"/>
                </a:solidFill>
                <a:latin typeface="微软雅黑" panose="020B0503020204020204" pitchFamily="34" charset="-122"/>
                <a:ea typeface="微软雅黑" panose="020B0503020204020204" pitchFamily="34" charset="-122"/>
              </a:rPr>
              <a:t>2</a:t>
            </a:r>
            <a:r>
              <a:rPr lang="zh-CN" altLang="en-US" sz="1400" b="0" dirty="0">
                <a:solidFill>
                  <a:srgbClr val="644C00"/>
                </a:solidFill>
                <a:latin typeface="微软雅黑" panose="020B0503020204020204" pitchFamily="34" charset="-122"/>
                <a:ea typeface="微软雅黑" panose="020B0503020204020204" pitchFamily="34" charset="-122"/>
              </a:rPr>
              <a:t>月</a:t>
            </a:r>
            <a:r>
              <a:rPr lang="en-US" altLang="zh-CN" sz="1400" b="0" dirty="0">
                <a:solidFill>
                  <a:srgbClr val="644C00"/>
                </a:solidFill>
                <a:latin typeface="微软雅黑" panose="020B0503020204020204" pitchFamily="34" charset="-122"/>
                <a:ea typeface="微软雅黑" panose="020B0503020204020204" pitchFamily="34" charset="-122"/>
              </a:rPr>
              <a:t>1</a:t>
            </a:r>
            <a:r>
              <a:rPr lang="en-US" altLang="zh-CN" sz="1400" dirty="0">
                <a:solidFill>
                  <a:srgbClr val="644C00"/>
                </a:solidFill>
                <a:latin typeface="微软雅黑" panose="020B0503020204020204" pitchFamily="34" charset="-122"/>
                <a:ea typeface="微软雅黑" panose="020B0503020204020204" pitchFamily="34" charset="-122"/>
              </a:rPr>
              <a:t>2</a:t>
            </a:r>
            <a:r>
              <a:rPr lang="zh-CN" altLang="en-US" sz="1400" b="0" dirty="0">
                <a:solidFill>
                  <a:srgbClr val="644C00"/>
                </a:solidFill>
                <a:latin typeface="微软雅黑" panose="020B0503020204020204" pitchFamily="34" charset="-122"/>
                <a:ea typeface="微软雅黑" panose="020B0503020204020204" pitchFamily="34" charset="-122"/>
              </a:rPr>
              <a:t>日</a:t>
            </a:r>
            <a:endParaRPr lang="zh-CN" altLang="en-US" sz="1400" dirty="0">
              <a:solidFill>
                <a:srgbClr val="644C00"/>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二、公示方式</a:t>
            </a:r>
            <a:endParaRPr lang="zh-CN" altLang="en-US" sz="1400" b="1"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dirty="0">
                <a:solidFill>
                  <a:srgbClr val="644C00"/>
                </a:solidFill>
                <a:latin typeface="微软雅黑" panose="020B0503020204020204" pitchFamily="34" charset="-122"/>
                <a:ea typeface="微软雅黑" panose="020B0503020204020204" pitchFamily="34" charset="-122"/>
              </a:rPr>
              <a:t>淮上区人民</a:t>
            </a:r>
            <a:r>
              <a:rPr lang="zh-CN" altLang="en-US" sz="1400" b="0" dirty="0">
                <a:solidFill>
                  <a:srgbClr val="644C00"/>
                </a:solidFill>
                <a:latin typeface="微软雅黑" panose="020B0503020204020204" pitchFamily="34" charset="-122"/>
                <a:ea typeface="微软雅黑" panose="020B0503020204020204" pitchFamily="34" charset="-122"/>
              </a:rPr>
              <a:t>政府网站</a:t>
            </a:r>
            <a:endParaRPr lang="zh-CN" altLang="en-US" sz="1400" dirty="0">
              <a:solidFill>
                <a:srgbClr val="644C00"/>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三、公众意见收集途径</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b="0" dirty="0">
                <a:solidFill>
                  <a:srgbClr val="644C00"/>
                </a:solidFill>
                <a:latin typeface="微软雅黑" panose="020B0503020204020204" pitchFamily="34" charset="-122"/>
                <a:ea typeface="微软雅黑" panose="020B0503020204020204" pitchFamily="34" charset="-122"/>
              </a:rPr>
              <a:t>社会各界可于202</a:t>
            </a:r>
            <a:r>
              <a:rPr lang="en-US" altLang="zh-CN" sz="1400" b="0" dirty="0">
                <a:solidFill>
                  <a:srgbClr val="644C00"/>
                </a:solidFill>
                <a:latin typeface="微软雅黑" panose="020B0503020204020204" pitchFamily="34" charset="-122"/>
                <a:ea typeface="微软雅黑" panose="020B0503020204020204" pitchFamily="34" charset="-122"/>
              </a:rPr>
              <a:t>4</a:t>
            </a:r>
            <a:r>
              <a:rPr lang="zh-CN" altLang="en-US" sz="1400" b="0" dirty="0">
                <a:solidFill>
                  <a:srgbClr val="644C00"/>
                </a:solidFill>
                <a:latin typeface="微软雅黑" panose="020B0503020204020204" pitchFamily="34" charset="-122"/>
                <a:ea typeface="微软雅黑" panose="020B0503020204020204" pitchFamily="34" charset="-122"/>
              </a:rPr>
              <a:t>年</a:t>
            </a:r>
            <a:r>
              <a:rPr lang="en-US" altLang="zh-CN" sz="1400" dirty="0">
                <a:solidFill>
                  <a:srgbClr val="644C00"/>
                </a:solidFill>
                <a:latin typeface="微软雅黑" panose="020B0503020204020204" pitchFamily="34" charset="-122"/>
                <a:ea typeface="微软雅黑" panose="020B0503020204020204" pitchFamily="34" charset="-122"/>
              </a:rPr>
              <a:t>×</a:t>
            </a:r>
            <a:r>
              <a:rPr lang="zh-CN" altLang="en-US" sz="1400" b="0" dirty="0">
                <a:solidFill>
                  <a:srgbClr val="644C00"/>
                </a:solidFill>
                <a:latin typeface="微软雅黑" panose="020B0503020204020204" pitchFamily="34" charset="-122"/>
                <a:ea typeface="微软雅黑" panose="020B0503020204020204" pitchFamily="34" charset="-122"/>
              </a:rPr>
              <a:t>月</a:t>
            </a:r>
            <a:r>
              <a:rPr lang="en-US" altLang="zh-CN" sz="1400" dirty="0">
                <a:solidFill>
                  <a:srgbClr val="644C00"/>
                </a:solidFill>
                <a:latin typeface="微软雅黑" panose="020B0503020204020204" pitchFamily="34" charset="-122"/>
                <a:ea typeface="微软雅黑" panose="020B0503020204020204" pitchFamily="34" charset="-122"/>
              </a:rPr>
              <a:t>×</a:t>
            </a:r>
            <a:r>
              <a:rPr lang="zh-CN" altLang="en-US" sz="1400" b="0" dirty="0">
                <a:solidFill>
                  <a:srgbClr val="644C00"/>
                </a:solidFill>
                <a:latin typeface="微软雅黑" panose="020B0503020204020204" pitchFamily="34" charset="-122"/>
                <a:ea typeface="微软雅黑" panose="020B0503020204020204" pitchFamily="34" charset="-122"/>
              </a:rPr>
              <a:t>日前，通过纸质意见邮寄或发送电子邮件方式提出建议，邮件标题或信封封面请注明“</a:t>
            </a:r>
            <a:r>
              <a:rPr lang="zh-CN" altLang="en-US" sz="1400" dirty="0">
                <a:solidFill>
                  <a:srgbClr val="644C00"/>
                </a:solidFill>
                <a:latin typeface="微软雅黑" panose="020B0503020204020204" pitchFamily="34" charset="-122"/>
                <a:ea typeface="微软雅黑" panose="020B0503020204020204" pitchFamily="34" charset="-122"/>
              </a:rPr>
              <a:t>沫河口</a:t>
            </a:r>
            <a:r>
              <a:rPr lang="zh-CN" altLang="en-US" sz="1400" b="0" dirty="0">
                <a:solidFill>
                  <a:srgbClr val="644C00"/>
                </a:solidFill>
                <a:latin typeface="微软雅黑" panose="020B0503020204020204" pitchFamily="34" charset="-122"/>
                <a:ea typeface="微软雅黑" panose="020B0503020204020204" pitchFamily="34" charset="-122"/>
              </a:rPr>
              <a:t>镇国土空间总体规划意见建议”字样，为便于意见的收集统计，本次反馈以邮寄和电子邮件形式为准。</a:t>
            </a:r>
            <a:endParaRPr lang="zh-CN" altLang="en-US" sz="1400" dirty="0">
              <a:solidFill>
                <a:srgbClr val="644C00"/>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1.邮寄地址</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zh-CN" altLang="en-US" sz="1400" dirty="0">
                <a:solidFill>
                  <a:srgbClr val="644C00"/>
                </a:solidFill>
                <a:latin typeface="微软雅黑" panose="020B0503020204020204" pitchFamily="34" charset="-122"/>
                <a:ea typeface="微软雅黑" panose="020B0503020204020204" pitchFamily="34" charset="-122"/>
              </a:rPr>
              <a:t>淮上区人民政府</a:t>
            </a:r>
            <a:r>
              <a:rPr lang="en-US" altLang="zh-CN" sz="1400" dirty="0">
                <a:solidFill>
                  <a:srgbClr val="644C00"/>
                </a:solidFill>
                <a:latin typeface="微软雅黑" panose="020B0503020204020204" pitchFamily="34" charset="-122"/>
                <a:ea typeface="微软雅黑" panose="020B0503020204020204" pitchFamily="34" charset="-122"/>
              </a:rPr>
              <a:t>222</a:t>
            </a:r>
            <a:r>
              <a:rPr lang="zh-CN" altLang="en-US" sz="1400" dirty="0">
                <a:solidFill>
                  <a:srgbClr val="644C00"/>
                </a:solidFill>
                <a:latin typeface="微软雅黑" panose="020B0503020204020204" pitchFamily="34" charset="-122"/>
                <a:ea typeface="微软雅黑" panose="020B0503020204020204" pitchFamily="34" charset="-122"/>
              </a:rPr>
              <a:t>办公室</a:t>
            </a:r>
            <a:r>
              <a:rPr lang="zh-CN" altLang="en-US" sz="1400" b="0" dirty="0">
                <a:solidFill>
                  <a:srgbClr val="644C00"/>
                </a:solidFill>
                <a:latin typeface="微软雅黑" panose="020B0503020204020204" pitchFamily="34" charset="-122"/>
                <a:ea typeface="微软雅黑" panose="020B0503020204020204" pitchFamily="34" charset="-122"/>
              </a:rPr>
              <a:t>(收)</a:t>
            </a:r>
            <a:r>
              <a:rPr lang="en-US" altLang="zh-CN" sz="1400" b="0" dirty="0">
                <a:solidFill>
                  <a:srgbClr val="644C00"/>
                </a:solidFill>
                <a:latin typeface="微软雅黑" panose="020B0503020204020204" pitchFamily="34" charset="-122"/>
                <a:ea typeface="微软雅黑" panose="020B0503020204020204" pitchFamily="34" charset="-122"/>
              </a:rPr>
              <a:t> </a:t>
            </a:r>
            <a:r>
              <a:rPr lang="zh-CN" altLang="en-US" sz="1400" b="0" dirty="0">
                <a:solidFill>
                  <a:srgbClr val="644C00"/>
                </a:solidFill>
                <a:latin typeface="微软雅黑" panose="020B0503020204020204" pitchFamily="34" charset="-122"/>
                <a:ea typeface="微软雅黑" panose="020B0503020204020204" pitchFamily="34" charset="-122"/>
              </a:rPr>
              <a:t>(具体地址：蚌埠市淮上区淮上大道)</a:t>
            </a:r>
            <a:endParaRPr lang="zh-CN" altLang="en-US" sz="1400" dirty="0">
              <a:solidFill>
                <a:srgbClr val="644C00"/>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2.电子邮箱</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rgbClr val="644C00"/>
                </a:solidFill>
                <a:latin typeface="微软雅黑" panose="020B0503020204020204" pitchFamily="34" charset="-122"/>
                <a:ea typeface="微软雅黑" panose="020B0503020204020204" pitchFamily="34" charset="-122"/>
              </a:rPr>
              <a:t>88622419</a:t>
            </a:r>
            <a:r>
              <a:rPr lang="zh-CN" altLang="en-US" sz="1400" b="0" dirty="0">
                <a:solidFill>
                  <a:srgbClr val="644C00"/>
                </a:solidFill>
                <a:latin typeface="微软雅黑" panose="020B0503020204020204" pitchFamily="34" charset="-122"/>
                <a:ea typeface="微软雅黑" panose="020B0503020204020204" pitchFamily="34" charset="-122"/>
              </a:rPr>
              <a:t>@qq.com</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rgbClr val="644C00"/>
                </a:solidFill>
                <a:latin typeface="微软雅黑" panose="020B0503020204020204" pitchFamily="34" charset="-122"/>
                <a:ea typeface="微软雅黑" panose="020B0503020204020204" pitchFamily="34" charset="-122"/>
              </a:rPr>
              <a:t>3.联系电话</a:t>
            </a:r>
            <a:endParaRPr lang="zh-CN" altLang="en-US" sz="1400" b="0"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rgbClr val="644C00"/>
                </a:solidFill>
                <a:latin typeface="微软雅黑" panose="020B0503020204020204" pitchFamily="34" charset="-122"/>
                <a:ea typeface="微软雅黑" panose="020B0503020204020204" pitchFamily="34" charset="-122"/>
              </a:rPr>
              <a:t>0552-2829353</a:t>
            </a:r>
            <a:endParaRPr lang="en-US" altLang="zh-CN" sz="1400" dirty="0">
              <a:solidFill>
                <a:srgbClr val="644C00"/>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endParaRPr lang="zh-CN" altLang="en-US" sz="1400" b="0" dirty="0">
              <a:solidFill>
                <a:srgbClr val="644C00"/>
              </a:solidFill>
              <a:latin typeface="微软雅黑" panose="020B0503020204020204" pitchFamily="34" charset="-122"/>
              <a:ea typeface="微软雅黑" panose="020B0503020204020204" pitchFamily="34" charset="-122"/>
            </a:endParaRPr>
          </a:p>
          <a:p>
            <a:pPr indent="457200" algn="r" defTabSz="1625600" fontAlgn="auto">
              <a:lnSpc>
                <a:spcPct val="125000"/>
              </a:lnSpc>
              <a:spcBef>
                <a:spcPts val="300"/>
              </a:spcBef>
              <a:buClrTx/>
              <a:buSzTx/>
              <a:buFont typeface="Arial" panose="020B0604020202020204" pitchFamily="34" charset="0"/>
            </a:pPr>
            <a:r>
              <a:rPr lang="zh-CN" altLang="en-US" sz="1400" b="0" dirty="0">
                <a:solidFill>
                  <a:srgbClr val="644C00"/>
                </a:solidFill>
                <a:latin typeface="微软雅黑" panose="020B0503020204020204" pitchFamily="34" charset="-122"/>
                <a:ea typeface="微软雅黑" panose="020B0503020204020204" pitchFamily="34" charset="-122"/>
              </a:rPr>
              <a:t>淮上区人民政府</a:t>
            </a:r>
            <a:r>
              <a:rPr lang="en-US" altLang="zh-CN" sz="1400" b="0" dirty="0">
                <a:solidFill>
                  <a:srgbClr val="644C00"/>
                </a:solidFill>
                <a:latin typeface="微软雅黑" panose="020B0503020204020204" pitchFamily="34" charset="-122"/>
                <a:ea typeface="微软雅黑" panose="020B0503020204020204" pitchFamily="34" charset="-122"/>
              </a:rPr>
              <a:t> </a:t>
            </a:r>
            <a:r>
              <a:rPr lang="zh-CN" altLang="en-US" sz="1400" b="0" dirty="0">
                <a:solidFill>
                  <a:srgbClr val="644C00"/>
                </a:solidFill>
                <a:latin typeface="微软雅黑" panose="020B0503020204020204" pitchFamily="34" charset="-122"/>
                <a:ea typeface="微软雅黑" panose="020B0503020204020204" pitchFamily="34" charset="-122"/>
              </a:rPr>
              <a:t>202</a:t>
            </a:r>
            <a:r>
              <a:rPr lang="en-US" altLang="zh-CN" sz="1400" b="0" dirty="0">
                <a:solidFill>
                  <a:srgbClr val="644C00"/>
                </a:solidFill>
                <a:latin typeface="微软雅黑" panose="020B0503020204020204" pitchFamily="34" charset="-122"/>
                <a:ea typeface="微软雅黑" panose="020B0503020204020204" pitchFamily="34" charset="-122"/>
              </a:rPr>
              <a:t>4</a:t>
            </a:r>
            <a:r>
              <a:rPr lang="zh-CN" altLang="en-US" sz="1400" b="0" dirty="0">
                <a:solidFill>
                  <a:srgbClr val="644C00"/>
                </a:solidFill>
                <a:latin typeface="微软雅黑" panose="020B0503020204020204" pitchFamily="34" charset="-122"/>
                <a:ea typeface="微软雅黑" panose="020B0503020204020204" pitchFamily="34" charset="-122"/>
              </a:rPr>
              <a:t>年</a:t>
            </a:r>
            <a:r>
              <a:rPr lang="en-US" altLang="zh-CN" sz="1400" dirty="0">
                <a:solidFill>
                  <a:srgbClr val="644C00"/>
                </a:solidFill>
                <a:latin typeface="微软雅黑" panose="020B0503020204020204" pitchFamily="34" charset="-122"/>
                <a:ea typeface="微软雅黑" panose="020B0503020204020204" pitchFamily="34" charset="-122"/>
              </a:rPr>
              <a:t>1</a:t>
            </a:r>
            <a:r>
              <a:rPr lang="zh-CN" altLang="en-US" sz="1400" b="0" dirty="0">
                <a:solidFill>
                  <a:srgbClr val="644C00"/>
                </a:solidFill>
                <a:latin typeface="微软雅黑" panose="020B0503020204020204" pitchFamily="34" charset="-122"/>
                <a:ea typeface="微软雅黑" panose="020B0503020204020204" pitchFamily="34" charset="-122"/>
              </a:rPr>
              <a:t>月</a:t>
            </a:r>
            <a:r>
              <a:rPr lang="en-US" altLang="zh-CN" sz="1400" dirty="0">
                <a:solidFill>
                  <a:srgbClr val="644C00"/>
                </a:solidFill>
                <a:latin typeface="微软雅黑" panose="020B0503020204020204" pitchFamily="34" charset="-122"/>
                <a:ea typeface="微软雅黑" panose="020B0503020204020204" pitchFamily="34" charset="-122"/>
              </a:rPr>
              <a:t>12</a:t>
            </a:r>
            <a:r>
              <a:rPr lang="zh-CN" altLang="en-US" sz="1400" b="0" dirty="0">
                <a:solidFill>
                  <a:srgbClr val="644C00"/>
                </a:solidFill>
                <a:latin typeface="微软雅黑" panose="020B0503020204020204" pitchFamily="34" charset="-122"/>
                <a:ea typeface="微软雅黑" panose="020B0503020204020204" pitchFamily="34" charset="-122"/>
              </a:rPr>
              <a:t>日</a:t>
            </a:r>
            <a:endParaRPr lang="zh-CN" altLang="en-US" sz="1400" b="0" dirty="0">
              <a:solidFill>
                <a:srgbClr val="644C00"/>
              </a:solidFill>
              <a:latin typeface="微软雅黑" panose="020B0503020204020204" pitchFamily="34" charset="-122"/>
              <a:ea typeface="微软雅黑" panose="020B0503020204020204" pitchFamily="34" charset="-122"/>
            </a:endParaRPr>
          </a:p>
        </p:txBody>
      </p:sp>
      <p:sp>
        <p:nvSpPr>
          <p:cNvPr id="3" name="矩形 2"/>
          <p:cNvSpPr/>
          <p:nvPr>
            <p:custDataLst>
              <p:tags r:id="rId1"/>
            </p:custDataLst>
          </p:nvPr>
        </p:nvSpPr>
        <p:spPr>
          <a:xfrm>
            <a:off x="567138" y="1358348"/>
            <a:ext cx="2684780" cy="76200"/>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44C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445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445B23"/>
                </a:solidFill>
                <a:sym typeface="+mn-ea"/>
              </a:rPr>
              <a:t>5.2  </a:t>
            </a:r>
            <a:r>
              <a:rPr lang="zh-CN" altLang="en-US" dirty="0">
                <a:solidFill>
                  <a:srgbClr val="445B23"/>
                </a:solidFill>
                <a:sym typeface="+mn-ea"/>
              </a:rPr>
              <a:t> </a:t>
            </a:r>
            <a:r>
              <a:rPr lang="en-US" dirty="0" err="1">
                <a:solidFill>
                  <a:srgbClr val="445B23"/>
                </a:solidFill>
                <a:sym typeface="+mn-ea"/>
              </a:rPr>
              <a:t>国土综合整治</a:t>
            </a:r>
            <a:endParaRPr lang="en-US" altLang="en-US" dirty="0" err="1">
              <a:solidFill>
                <a:srgbClr val="445B2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45B2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45B2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471486" y="1526912"/>
            <a:ext cx="3520965"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农用地整治</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a:p>
            <a:pPr marL="360045" indent="-360045" defTabSz="1625600">
              <a:lnSpc>
                <a:spcPct val="150000"/>
              </a:lnSpc>
              <a:spcBef>
                <a:spcPts val="1200"/>
              </a:spcBef>
              <a:buFont typeface="Wingdings" panose="05000000000000000000" charset="0"/>
              <a:buChar char="Ø"/>
            </a:pP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nvSpPr>
        <p:spPr>
          <a:xfrm>
            <a:off x="471486" y="3208043"/>
            <a:ext cx="3520965"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建设用地整治</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471487" y="4931084"/>
            <a:ext cx="4612380" cy="458908"/>
          </a:xfrm>
          <a:prstGeom prst="rect">
            <a:avLst/>
          </a:prstGeom>
          <a:noFill/>
          <a:ln>
            <a:noFill/>
            <a:prstDash val="dash"/>
          </a:ln>
        </p:spPr>
        <p:txBody>
          <a:bodyPr vert="horz" lIns="91440" tIns="45720" rIns="91440" bIns="45720" rtlCol="0">
            <a:no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rPr>
              <a:t>耕地后备资源开发</a:t>
            </a:r>
            <a:endParaRPr lang="zh-CN" altLang="en-US" b="1"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nvSpPr>
        <p:spPr>
          <a:xfrm>
            <a:off x="471486" y="2042222"/>
            <a:ext cx="5915025" cy="1200329"/>
          </a:xfrm>
          <a:prstGeom prst="rect">
            <a:avLst/>
          </a:prstGeom>
          <a:solidFill>
            <a:srgbClr val="C5E0B4"/>
          </a:solidFill>
          <a:ln>
            <a:noFill/>
          </a:ln>
        </p:spPr>
        <p:txBody>
          <a:bodyPr wrap="square" rtlCol="0">
            <a:spAutoFit/>
          </a:bodyPr>
          <a:lstStyle/>
          <a:p>
            <a:pPr>
              <a:lnSpc>
                <a:spcPct val="150000"/>
              </a:lnSpc>
              <a:spcBef>
                <a:spcPts val="1800"/>
              </a:spcBef>
            </a:pPr>
            <a:r>
              <a:rPr lang="zh-CN" altLang="en-US" sz="1600"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sym typeface="+mn-ea"/>
              </a:rPr>
              <a:t>统筹推进高标准农田建设、耕地提质改造工程。实施耕地恢复工程。实施农用地整理补充耕地工程。实施高标准农田建设工程。实施中低产田改造提升工程。</a:t>
            </a:r>
            <a:endParaRPr lang="zh-CN" altLang="en-US" sz="1600" kern="100" dirty="0">
              <a:solidFill>
                <a:srgbClr val="445B2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5" name="文本框 24"/>
          <p:cNvSpPr txBox="1"/>
          <p:nvPr/>
        </p:nvSpPr>
        <p:spPr>
          <a:xfrm>
            <a:off x="471486" y="3720590"/>
            <a:ext cx="5915025" cy="1200329"/>
          </a:xfrm>
          <a:prstGeom prst="rect">
            <a:avLst/>
          </a:prstGeom>
          <a:solidFill>
            <a:srgbClr val="C5E0B4"/>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pPr indent="0">
              <a:spcBef>
                <a:spcPts val="1800"/>
              </a:spcBef>
              <a:buNone/>
            </a:pPr>
            <a:r>
              <a:rPr lang="zh-CN" altLang="en-US" b="0" kern="100" dirty="0">
                <a:solidFill>
                  <a:srgbClr val="445B23"/>
                </a:solidFill>
                <a:cs typeface="Times New Roman" panose="02020603050405020304" pitchFamily="18" charset="0"/>
                <a:sym typeface="+mn-ea"/>
              </a:rPr>
              <a:t>落实农村建设用地整理工程。搬迁撤并类村庄实施增减挂钩项目。城郊融合类村庄提高宅基地利用效率。特色保护类村庄，整村推进项目。</a:t>
            </a:r>
            <a:endParaRPr lang="zh-CN" altLang="en-US" b="0" kern="100" dirty="0">
              <a:solidFill>
                <a:srgbClr val="445B23"/>
              </a:solidFill>
              <a:cs typeface="Times New Roman" panose="02020603050405020304" pitchFamily="18" charset="0"/>
              <a:sym typeface="+mn-ea"/>
            </a:endParaRPr>
          </a:p>
        </p:txBody>
      </p:sp>
      <p:sp>
        <p:nvSpPr>
          <p:cNvPr id="27" name="文本框 26"/>
          <p:cNvSpPr txBox="1"/>
          <p:nvPr/>
        </p:nvSpPr>
        <p:spPr>
          <a:xfrm>
            <a:off x="471486" y="5428092"/>
            <a:ext cx="5915025" cy="830997"/>
          </a:xfrm>
          <a:prstGeom prst="rect">
            <a:avLst/>
          </a:prstGeom>
          <a:solidFill>
            <a:srgbClr val="C5E0B4"/>
          </a:solidFill>
          <a:ln>
            <a:noFill/>
          </a:ln>
        </p:spPr>
        <p:txBody>
          <a:bodyPr wrap="square" rtlCol="0">
            <a:spAutoFit/>
          </a:bodyPr>
          <a:lstStyle>
            <a:defPPr>
              <a:defRPr lang="zh-CN"/>
            </a:defPPr>
            <a:lvl1pPr indent="-360045">
              <a:lnSpc>
                <a:spcPct val="150000"/>
              </a:lnSpc>
              <a:buFont typeface="Arial" panose="020B0604020202020204" pitchFamily="34" charset="0"/>
              <a:buChar char="•"/>
              <a:defRPr sz="1600" b="1">
                <a:solidFill>
                  <a:schemeClr val="bg1"/>
                </a:solidFill>
                <a:latin typeface="微软雅黑" panose="020B0503020204020204" pitchFamily="34" charset="-122"/>
                <a:ea typeface="微软雅黑" panose="020B0503020204020204" pitchFamily="34" charset="-122"/>
              </a:defRPr>
            </a:lvl1pPr>
          </a:lstStyle>
          <a:p>
            <a:pPr indent="0">
              <a:spcBef>
                <a:spcPts val="1800"/>
              </a:spcBef>
              <a:buNone/>
            </a:pPr>
            <a:r>
              <a:rPr lang="zh-CN" altLang="en-US" b="0" kern="100" dirty="0">
                <a:solidFill>
                  <a:srgbClr val="445B23"/>
                </a:solidFill>
                <a:cs typeface="Times New Roman" panose="02020603050405020304" pitchFamily="18" charset="0"/>
                <a:sym typeface="+mn-ea"/>
              </a:rPr>
              <a:t>适当开发耕地后备资源。固地制确定未利用地开发的用途和措施。将闲置地纳入耕地后备资源开发。强化新增耕地项目管理。</a:t>
            </a:r>
            <a:endParaRPr lang="zh-CN" altLang="en-US" b="0" kern="100" dirty="0">
              <a:solidFill>
                <a:srgbClr val="445B23"/>
              </a:solidFill>
              <a:cs typeface="Times New Roman" panose="02020603050405020304" pitchFamily="18" charset="0"/>
              <a:sym typeface="+mn-ea"/>
            </a:endParaRPr>
          </a:p>
        </p:txBody>
      </p:sp>
      <p:grpSp>
        <p:nvGrpSpPr>
          <p:cNvPr id="19" name="组合 18"/>
          <p:cNvGrpSpPr/>
          <p:nvPr/>
        </p:nvGrpSpPr>
        <p:grpSpPr>
          <a:xfrm>
            <a:off x="482126" y="6431802"/>
            <a:ext cx="5904385" cy="3222983"/>
            <a:chOff x="6618514" y="1619116"/>
            <a:chExt cx="7821386" cy="4269402"/>
          </a:xfrm>
        </p:grpSpPr>
        <p:pic>
          <p:nvPicPr>
            <p:cNvPr id="20" name="图片 19"/>
            <p:cNvPicPr>
              <a:picLocks noChangeAspect="1"/>
            </p:cNvPicPr>
            <p:nvPr/>
          </p:nvPicPr>
          <p:blipFill rotWithShape="1">
            <a:blip r:embed="rId2"/>
            <a:srcRect l="231" t="10563" r="-231" b="7479"/>
            <a:stretch>
              <a:fillRect/>
            </a:stretch>
          </p:blipFill>
          <p:spPr>
            <a:xfrm>
              <a:off x="6618514" y="1619116"/>
              <a:ext cx="7821386" cy="1919252"/>
            </a:xfrm>
            <a:prstGeom prst="rect">
              <a:avLst/>
            </a:prstGeom>
          </p:spPr>
        </p:pic>
        <p:pic>
          <p:nvPicPr>
            <p:cNvPr id="26" name="图片 25"/>
            <p:cNvPicPr>
              <a:picLocks noChangeAspect="1"/>
            </p:cNvPicPr>
            <p:nvPr/>
          </p:nvPicPr>
          <p:blipFill rotWithShape="1">
            <a:blip r:embed="rId3"/>
            <a:srcRect t="4950" b="7879"/>
            <a:stretch>
              <a:fillRect/>
            </a:stretch>
          </p:blipFill>
          <p:spPr>
            <a:xfrm>
              <a:off x="6618514" y="3663315"/>
              <a:ext cx="7821386" cy="2225203"/>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p:nvPr/>
        </p:nvSpPr>
        <p:spPr>
          <a:xfrm>
            <a:off x="472382" y="1071585"/>
            <a:ext cx="2784385" cy="1431447"/>
          </a:xfrm>
          <a:prstGeom prst="rect">
            <a:avLst/>
          </a:prstGeom>
        </p:spPr>
        <p:txBody>
          <a:bodyPr vert="horz" lIns="91440" tIns="45720" rIns="91440" bIns="45720" rtlCol="0" anchor="b">
            <a:noAutofit/>
          </a:bodyPr>
          <a:lstStyle>
            <a:lvl1pPr algn="l" defTabSz="1625600" rtl="0" eaLnBrk="1" latinLnBrk="0" hangingPunct="1">
              <a:lnSpc>
                <a:spcPct val="90000"/>
              </a:lnSpc>
              <a:spcBef>
                <a:spcPct val="0"/>
              </a:spcBef>
              <a:buNone/>
              <a:defRPr sz="7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altLang="zh-CN">
                <a:solidFill>
                  <a:schemeClr val="bg1"/>
                </a:solidFill>
              </a:rPr>
              <a:t>06</a:t>
            </a:r>
            <a:endParaRPr lang="zh-CN" altLang="en-US" dirty="0">
              <a:solidFill>
                <a:schemeClr val="bg1"/>
              </a:solidFill>
            </a:endParaRPr>
          </a:p>
        </p:txBody>
      </p:sp>
      <p:sp>
        <p:nvSpPr>
          <p:cNvPr id="16" name="文本占位符 4"/>
          <p:cNvSpPr txBox="1"/>
          <p:nvPr/>
        </p:nvSpPr>
        <p:spPr>
          <a:xfrm>
            <a:off x="562674" y="2905017"/>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237475"/>
                </a:solidFill>
                <a:sym typeface="+mn-ea"/>
              </a:rPr>
              <a:t>国土空间</a:t>
            </a:r>
            <a:r>
              <a:rPr lang="zh-CN" altLang="en-US" dirty="0">
                <a:solidFill>
                  <a:srgbClr val="237475"/>
                </a:solidFill>
              </a:rPr>
              <a:t>支撑体系</a:t>
            </a:r>
            <a:endParaRPr lang="zh-CN" altLang="en-US" dirty="0">
              <a:solidFill>
                <a:srgbClr val="237475"/>
              </a:solidFill>
            </a:endParaRPr>
          </a:p>
        </p:txBody>
      </p:sp>
      <p:sp>
        <p:nvSpPr>
          <p:cNvPr id="17" name="矩形 16"/>
          <p:cNvSpPr/>
          <p:nvPr/>
        </p:nvSpPr>
        <p:spPr>
          <a:xfrm>
            <a:off x="-12192" y="1281623"/>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内容占位符 2"/>
          <p:cNvSpPr txBox="1"/>
          <p:nvPr/>
        </p:nvSpPr>
        <p:spPr>
          <a:xfrm>
            <a:off x="3256915" y="1281430"/>
            <a:ext cx="3509010" cy="2321560"/>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6.1 </a:t>
            </a:r>
            <a:r>
              <a:rPr lang="zh-CN" altLang="en-US" dirty="0">
                <a:solidFill>
                  <a:schemeClr val="bg1"/>
                </a:solidFill>
              </a:rPr>
              <a:t>综合交通体系</a:t>
            </a:r>
            <a:endParaRPr lang="en-US" altLang="zh-CN" dirty="0">
              <a:solidFill>
                <a:schemeClr val="bg1"/>
              </a:solidFill>
            </a:endParaRPr>
          </a:p>
          <a:p>
            <a:r>
              <a:rPr lang="en-US" altLang="zh-CN" dirty="0">
                <a:solidFill>
                  <a:schemeClr val="bg1"/>
                </a:solidFill>
              </a:rPr>
              <a:t>6.2 </a:t>
            </a:r>
            <a:r>
              <a:rPr lang="zh-CN" altLang="en-US" dirty="0">
                <a:solidFill>
                  <a:schemeClr val="bg1"/>
                </a:solidFill>
              </a:rPr>
              <a:t>公共服务设施</a:t>
            </a:r>
            <a:endParaRPr lang="en-US" altLang="zh-CN" dirty="0">
              <a:solidFill>
                <a:schemeClr val="bg1"/>
              </a:solidFill>
            </a:endParaRPr>
          </a:p>
          <a:p>
            <a:r>
              <a:rPr lang="en-US" altLang="zh-CN" dirty="0">
                <a:solidFill>
                  <a:schemeClr val="bg1"/>
                </a:solidFill>
              </a:rPr>
              <a:t>6.3 </a:t>
            </a:r>
            <a:r>
              <a:rPr lang="zh-CN" altLang="en-US" dirty="0">
                <a:solidFill>
                  <a:schemeClr val="bg1"/>
                </a:solidFill>
              </a:rPr>
              <a:t>市政、水利、防灾</a:t>
            </a:r>
            <a:endParaRPr lang="en-US" altLang="zh-CN" dirty="0">
              <a:solidFill>
                <a:schemeClr val="bg1"/>
              </a:solidFill>
            </a:endParaRPr>
          </a:p>
          <a:p>
            <a:endParaRPr lang="zh-CN" altLang="en-US" dirty="0">
              <a:solidFill>
                <a:schemeClr val="bg1"/>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5751"/>
          <a:stretch>
            <a:fillRect/>
          </a:stretch>
        </p:blipFill>
        <p:spPr>
          <a:xfrm>
            <a:off x="-12192" y="4687662"/>
            <a:ext cx="6870192" cy="52183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srcRect t="7996" b="7996"/>
          <a:stretch>
            <a:fillRect/>
          </a:stretch>
        </p:blipFill>
        <p:spPr>
          <a:xfrm>
            <a:off x="354936" y="5735789"/>
            <a:ext cx="6204706" cy="3896430"/>
          </a:xfrm>
          <a:prstGeom prst="rect">
            <a:avLst/>
          </a:prstGeom>
        </p:spPr>
      </p:pic>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6.1 综合交通体系</a:t>
            </a:r>
            <a:endParaRPr lang="en-US" alt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785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内容占位符 2"/>
          <p:cNvSpPr txBox="1"/>
          <p:nvPr>
            <p:custDataLst>
              <p:tags r:id="rId3"/>
            </p:custDataLst>
          </p:nvPr>
        </p:nvSpPr>
        <p:spPr>
          <a:xfrm>
            <a:off x="4481986" y="5735789"/>
            <a:ext cx="2029495" cy="347980"/>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78583"/>
                </a:solidFill>
                <a:sym typeface="+mn-ea"/>
              </a:rPr>
              <a:t>镇域道路交通规划图</a:t>
            </a:r>
            <a:endParaRPr lang="zh-CN" altLang="en-US" sz="1400" dirty="0">
              <a:solidFill>
                <a:srgbClr val="278583"/>
              </a:solidFill>
              <a:sym typeface="+mn-ea"/>
            </a:endParaRPr>
          </a:p>
        </p:txBody>
      </p:sp>
      <p:sp>
        <p:nvSpPr>
          <p:cNvPr id="13" name="内容占位符 7"/>
          <p:cNvSpPr txBox="1"/>
          <p:nvPr>
            <p:custDataLst>
              <p:tags r:id="rId4"/>
            </p:custDataLst>
          </p:nvPr>
        </p:nvSpPr>
        <p:spPr>
          <a:xfrm>
            <a:off x="471170" y="1714938"/>
            <a:ext cx="5915025" cy="3695961"/>
          </a:xfrm>
          <a:prstGeom prst="roundRect">
            <a:avLst>
              <a:gd name="adj" fmla="val 8593"/>
            </a:avLst>
          </a:prstGeom>
          <a:solidFill>
            <a:srgbClr val="A4E2E4">
              <a:alpha val="50000"/>
            </a:srgbClr>
          </a:solidFill>
          <a:ln>
            <a:solidFill>
              <a:srgbClr val="056DA7"/>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nSpc>
                <a:spcPts val="2200"/>
              </a:lnSpc>
              <a:spcBef>
                <a:spcPts val="600"/>
              </a:spcBef>
              <a:buNone/>
            </a:pPr>
            <a:r>
              <a:rPr lang="zh-CN" altLang="en-US" sz="1600" kern="100" dirty="0">
                <a:solidFill>
                  <a:srgbClr val="278583"/>
                </a:solidFill>
                <a:cs typeface="Times New Roman" panose="02020603050405020304" pitchFamily="18" charset="0"/>
                <a:sym typeface="+mn-ea"/>
              </a:rPr>
              <a:t>实施力源码头建设。</a:t>
            </a:r>
            <a:r>
              <a:rPr sz="1600" b="0" kern="100" dirty="0" err="1">
                <a:solidFill>
                  <a:srgbClr val="278583"/>
                </a:solidFill>
                <a:cs typeface="Times New Roman" panose="02020603050405020304" pitchFamily="18" charset="0"/>
                <a:sym typeface="+mn-ea"/>
              </a:rPr>
              <a:t>根据上位规划，淮河干线整治升级为</a:t>
            </a:r>
            <a:r>
              <a:rPr lang="en-US" altLang="zh-CN" sz="1600" b="0" kern="100" dirty="0" err="1">
                <a:solidFill>
                  <a:srgbClr val="278583"/>
                </a:solidFill>
                <a:cs typeface="Times New Roman" panose="02020603050405020304" pitchFamily="18" charset="0"/>
                <a:sym typeface="+mn-ea"/>
              </a:rPr>
              <a:t>Ⅱ</a:t>
            </a:r>
            <a:r>
              <a:rPr sz="1600" b="0" kern="100" dirty="0" err="1">
                <a:solidFill>
                  <a:srgbClr val="278583"/>
                </a:solidFill>
                <a:cs typeface="Times New Roman" panose="02020603050405020304" pitchFamily="18" charset="0"/>
                <a:sym typeface="+mn-ea"/>
              </a:rPr>
              <a:t>级航道，通行能力得到大幅提升。实施沫河口力源码头建设</a:t>
            </a:r>
            <a:r>
              <a:rPr sz="1600" b="0" kern="100" dirty="0">
                <a:solidFill>
                  <a:srgbClr val="278583"/>
                </a:solidFill>
                <a:cs typeface="Times New Roman" panose="02020603050405020304" pitchFamily="18" charset="0"/>
                <a:sym typeface="+mn-ea"/>
              </a:rPr>
              <a:t>。</a:t>
            </a:r>
            <a:endParaRPr lang="en-US" sz="1600" b="0" kern="100" dirty="0">
              <a:solidFill>
                <a:srgbClr val="278583"/>
              </a:solidFill>
              <a:cs typeface="Times New Roman" panose="02020603050405020304" pitchFamily="18" charset="0"/>
              <a:sym typeface="+mn-ea"/>
            </a:endParaRPr>
          </a:p>
          <a:p>
            <a:pPr marL="0" indent="0">
              <a:lnSpc>
                <a:spcPts val="2200"/>
              </a:lnSpc>
              <a:spcBef>
                <a:spcPts val="600"/>
              </a:spcBef>
              <a:buNone/>
            </a:pPr>
            <a:r>
              <a:rPr lang="zh-CN" altLang="en-US" sz="1600" kern="100" dirty="0">
                <a:solidFill>
                  <a:srgbClr val="278583"/>
                </a:solidFill>
                <a:cs typeface="Times New Roman" panose="02020603050405020304" pitchFamily="18" charset="0"/>
                <a:sym typeface="+mn-ea"/>
              </a:rPr>
              <a:t>完善各等级公路网络体系。</a:t>
            </a:r>
            <a:r>
              <a:rPr lang="zh-CN" altLang="en-US" sz="1600" b="0" kern="100" dirty="0">
                <a:solidFill>
                  <a:srgbClr val="278583"/>
                </a:solidFill>
                <a:cs typeface="Times New Roman" panose="02020603050405020304" pitchFamily="18" charset="0"/>
                <a:sym typeface="+mn-ea"/>
              </a:rPr>
              <a:t>加强沫河口镇内部乡村的公路联系，促进与镇政府驻地道路网的协调与连接。</a:t>
            </a:r>
            <a:endParaRPr lang="zh-CN" altLang="en-US" sz="1600" b="0" kern="100" dirty="0">
              <a:solidFill>
                <a:srgbClr val="278583"/>
              </a:solidFill>
              <a:cs typeface="Times New Roman" panose="02020603050405020304" pitchFamily="18" charset="0"/>
              <a:sym typeface="+mn-ea"/>
            </a:endParaRPr>
          </a:p>
          <a:p>
            <a:pPr marL="0" indent="0">
              <a:lnSpc>
                <a:spcPts val="2200"/>
              </a:lnSpc>
              <a:spcBef>
                <a:spcPts val="600"/>
              </a:spcBef>
              <a:buNone/>
            </a:pPr>
            <a:r>
              <a:rPr lang="zh-CN" altLang="en-US" sz="1600" kern="100" dirty="0">
                <a:solidFill>
                  <a:srgbClr val="278583"/>
                </a:solidFill>
                <a:cs typeface="Times New Roman" panose="02020603050405020304" pitchFamily="18" charset="0"/>
                <a:sym typeface="+mn-ea"/>
              </a:rPr>
              <a:t>优化客运设施布局。</a:t>
            </a:r>
            <a:r>
              <a:rPr lang="zh-CN" altLang="en-US" sz="1600" b="0" kern="100" dirty="0">
                <a:solidFill>
                  <a:srgbClr val="278583"/>
                </a:solidFill>
                <a:cs typeface="Times New Roman" panose="02020603050405020304" pitchFamily="18" charset="0"/>
                <a:sym typeface="+mn-ea"/>
              </a:rPr>
              <a:t>实现与蚌埠都市区公交快线、城乡公交与城际公交无缝衔接。</a:t>
            </a:r>
            <a:endParaRPr lang="zh-CN" altLang="en-US" sz="1600" b="0" kern="100" dirty="0">
              <a:solidFill>
                <a:srgbClr val="278583"/>
              </a:solidFill>
              <a:cs typeface="Times New Roman" panose="02020603050405020304" pitchFamily="18" charset="0"/>
              <a:sym typeface="+mn-ea"/>
            </a:endParaRPr>
          </a:p>
          <a:p>
            <a:pPr marL="0" indent="0">
              <a:lnSpc>
                <a:spcPts val="2200"/>
              </a:lnSpc>
              <a:spcBef>
                <a:spcPts val="600"/>
              </a:spcBef>
              <a:buNone/>
            </a:pPr>
            <a:r>
              <a:rPr lang="zh-CN" altLang="en-US" sz="1600" kern="100" dirty="0">
                <a:solidFill>
                  <a:srgbClr val="278583"/>
                </a:solidFill>
                <a:cs typeface="Times New Roman" panose="02020603050405020304" pitchFamily="18" charset="0"/>
                <a:sym typeface="+mn-ea"/>
              </a:rPr>
              <a:t>落实公交场站布局。</a:t>
            </a:r>
            <a:r>
              <a:rPr lang="zh-CN" altLang="en-US" sz="1600" b="0" kern="100" dirty="0">
                <a:solidFill>
                  <a:srgbClr val="278583"/>
                </a:solidFill>
                <a:cs typeface="Times New Roman" panose="02020603050405020304" pitchFamily="18" charset="0"/>
                <a:sym typeface="+mn-ea"/>
              </a:rPr>
              <a:t>明确枢纽站、综合停车场、首末站、综合保修厂四类公交场站位置，并对用地进行充分预留。</a:t>
            </a:r>
            <a:endParaRPr lang="zh-CN" altLang="en-US" sz="1600" b="0" kern="100" dirty="0">
              <a:solidFill>
                <a:srgbClr val="278583"/>
              </a:solidFill>
              <a:cs typeface="Times New Roman" panose="02020603050405020304" pitchFamily="18" charset="0"/>
              <a:sym typeface="+mn-ea"/>
            </a:endParaRPr>
          </a:p>
          <a:p>
            <a:pPr marL="0" indent="0">
              <a:lnSpc>
                <a:spcPts val="2200"/>
              </a:lnSpc>
              <a:spcBef>
                <a:spcPts val="600"/>
              </a:spcBef>
              <a:buNone/>
            </a:pPr>
            <a:r>
              <a:rPr lang="zh-CN" altLang="en-US" sz="1600" kern="100" dirty="0">
                <a:solidFill>
                  <a:srgbClr val="278583"/>
                </a:solidFill>
                <a:cs typeface="Times New Roman" panose="02020603050405020304" pitchFamily="18" charset="0"/>
                <a:sym typeface="+mn-ea"/>
              </a:rPr>
              <a:t>新建沫河口物流中心</a:t>
            </a:r>
            <a:r>
              <a:rPr lang="zh-CN" altLang="en-US" sz="1600" b="0" kern="100" dirty="0">
                <a:solidFill>
                  <a:srgbClr val="278583"/>
                </a:solidFill>
                <a:cs typeface="Times New Roman" panose="02020603050405020304" pitchFamily="18" charset="0"/>
                <a:sym typeface="+mn-ea"/>
              </a:rPr>
              <a:t>。规划沫河口物流中心，与铁路货场、水运港区相协调，为一般小型对外枢纽场站，以蚌埠市内货运服务配送为主，并服务于安徽蚌埠精细化工集聚区。</a:t>
            </a:r>
            <a:endParaRPr lang="zh-CN" altLang="en-US" sz="1600" b="0" kern="100" dirty="0">
              <a:solidFill>
                <a:srgbClr val="278583"/>
              </a:solidFill>
              <a:cs typeface="Times New Roman" panose="02020603050405020304" pitchFamily="18" charset="0"/>
              <a:sym typeface="+mn-ea"/>
            </a:endParaRPr>
          </a:p>
          <a:p>
            <a:pPr marL="0" indent="0">
              <a:spcBef>
                <a:spcPts val="1800"/>
              </a:spcBef>
              <a:buNone/>
            </a:pPr>
            <a:endParaRPr lang="zh-CN" altLang="en-US" sz="1600" b="0" kern="100" dirty="0">
              <a:solidFill>
                <a:srgbClr val="278583"/>
              </a:solidFill>
              <a:cs typeface="Times New Roman" panose="02020603050405020304" pitchFamily="18" charset="0"/>
              <a:sym typeface="+mn-ea"/>
            </a:endParaRPr>
          </a:p>
          <a:p>
            <a:pPr marL="0" indent="0">
              <a:spcBef>
                <a:spcPts val="1800"/>
              </a:spcBef>
              <a:buNone/>
            </a:pPr>
            <a:endParaRPr lang="zh-CN" altLang="en-US" sz="1600" b="0" kern="100" dirty="0">
              <a:solidFill>
                <a:srgbClr val="278583"/>
              </a:solidFill>
              <a:cs typeface="Times New Roman" panose="02020603050405020304" pitchFamily="18" charset="0"/>
              <a:sym typeface="+mn-ea"/>
            </a:endParaRPr>
          </a:p>
          <a:p>
            <a:pPr marL="0" indent="0">
              <a:spcBef>
                <a:spcPts val="1800"/>
              </a:spcBef>
              <a:buNone/>
            </a:pPr>
            <a:endParaRPr sz="1600" b="0" kern="100" dirty="0">
              <a:solidFill>
                <a:srgbClr val="278583"/>
              </a:solidFill>
              <a:cs typeface="Times New Roman" panose="02020603050405020304" pitchFamily="18" charset="0"/>
              <a:sym typeface="+mn-ea"/>
            </a:endParaRPr>
          </a:p>
        </p:txBody>
      </p:sp>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77112" t="28408" r="7302" b="48842"/>
          <a:stretch>
            <a:fillRect/>
          </a:stretch>
        </p:blipFill>
        <p:spPr>
          <a:xfrm>
            <a:off x="354936" y="5735789"/>
            <a:ext cx="1279653" cy="131935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716962" y="3236933"/>
            <a:ext cx="2546423" cy="422175"/>
          </a:xfrm>
          <a:prstGeom prst="roundRect">
            <a:avLst>
              <a:gd name="adj" fmla="val 2883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6.2 公共服务设施</a:t>
            </a:r>
            <a:endParaRPr 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solidFill>
                  <a:prstClr val="white"/>
                </a:solidFill>
              </a:rPr>
            </a:fld>
            <a:endParaRPr lang="zh-CN" altLang="en-US" dirty="0">
              <a:solidFill>
                <a:prstClr val="white"/>
              </a:solidFill>
            </a:endParaRPr>
          </a:p>
        </p:txBody>
      </p:sp>
      <p:sp>
        <p:nvSpPr>
          <p:cNvPr id="33" name="内容占位符 7"/>
          <p:cNvSpPr txBox="1"/>
          <p:nvPr>
            <p:custDataLst>
              <p:tags r:id="rId1"/>
            </p:custDataLst>
          </p:nvPr>
        </p:nvSpPr>
        <p:spPr>
          <a:xfrm>
            <a:off x="494030" y="2121535"/>
            <a:ext cx="5814695" cy="763270"/>
          </a:xfrm>
          <a:prstGeom prst="roundRect">
            <a:avLst>
              <a:gd name="adj" fmla="val 8593"/>
            </a:avLst>
          </a:prstGeom>
          <a:solidFill>
            <a:schemeClr val="accent5">
              <a:lumMod val="20000"/>
              <a:lumOff val="80000"/>
              <a:alpha val="50000"/>
            </a:scheme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just">
              <a:lnSpc>
                <a:spcPct val="125000"/>
              </a:lnSpc>
              <a:spcBef>
                <a:spcPts val="0"/>
              </a:spcBef>
              <a:buFont typeface="Arial" panose="020B0604020202020204" pitchFamily="34" charset="0"/>
              <a:buNone/>
            </a:pPr>
            <a:r>
              <a:rPr sz="1600" b="0" kern="100" dirty="0">
                <a:solidFill>
                  <a:srgbClr val="278583"/>
                </a:solidFill>
                <a:cs typeface="Times New Roman" panose="02020603050405020304" pitchFamily="18" charset="0"/>
                <a:sym typeface="+mn-ea"/>
              </a:rPr>
              <a:t>加强镇级生活圈建设，提供多样化服务设置；以中心村为单元构建5-10分钟生活圈，以自然村为单元构建5分钟生活圈</a:t>
            </a:r>
            <a:r>
              <a:rPr lang="zh-CN" altLang="en-US" sz="1600" b="0" kern="100" dirty="0">
                <a:solidFill>
                  <a:srgbClr val="278583"/>
                </a:solidFill>
                <a:cs typeface="Times New Roman" panose="02020603050405020304" pitchFamily="18" charset="0"/>
                <a:sym typeface="+mn-ea"/>
              </a:rPr>
              <a:t>。</a:t>
            </a:r>
            <a:endParaRPr lang="zh-CN" altLang="en-US" sz="1600" b="0" kern="100" dirty="0">
              <a:solidFill>
                <a:srgbClr val="278583"/>
              </a:solidFill>
              <a:cs typeface="Times New Roman" panose="02020603050405020304" pitchFamily="18" charset="0"/>
              <a:sym typeface="+mn-ea"/>
            </a:endParaRPr>
          </a:p>
        </p:txBody>
      </p:sp>
      <p:sp>
        <p:nvSpPr>
          <p:cNvPr id="29" name="椭圆 28"/>
          <p:cNvSpPr/>
          <p:nvPr/>
        </p:nvSpPr>
        <p:spPr>
          <a:xfrm>
            <a:off x="445032" y="3197904"/>
            <a:ext cx="465830" cy="465830"/>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249" y="3187594"/>
            <a:ext cx="487396" cy="487396"/>
          </a:xfrm>
          <a:prstGeom prst="rect">
            <a:avLst/>
          </a:prstGeom>
        </p:spPr>
      </p:pic>
      <p:sp>
        <p:nvSpPr>
          <p:cNvPr id="32" name="矩形 31"/>
          <p:cNvSpPr/>
          <p:nvPr/>
        </p:nvSpPr>
        <p:spPr>
          <a:xfrm>
            <a:off x="932777" y="3272369"/>
            <a:ext cx="1859338" cy="337185"/>
          </a:xfrm>
          <a:prstGeom prst="rect">
            <a:avLst/>
          </a:prstGeom>
        </p:spPr>
        <p:txBody>
          <a:bodyPr wrap="square">
            <a:spAutoFit/>
          </a:bodyPr>
          <a:lstStyle/>
          <a:p>
            <a:r>
              <a:rPr lang="zh-CN" altLang="zh-CN"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提升完善教育设施</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761656" y="3236933"/>
            <a:ext cx="2546423" cy="422175"/>
          </a:xfrm>
          <a:prstGeom prst="roundRect">
            <a:avLst>
              <a:gd name="adj" fmla="val 288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5" name="椭圆 64"/>
          <p:cNvSpPr/>
          <p:nvPr/>
        </p:nvSpPr>
        <p:spPr>
          <a:xfrm>
            <a:off x="3489726" y="3197905"/>
            <a:ext cx="465830" cy="465830"/>
          </a:xfrm>
          <a:prstGeom prst="ellipse">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67" name="矩形 66"/>
          <p:cNvSpPr/>
          <p:nvPr/>
        </p:nvSpPr>
        <p:spPr>
          <a:xfrm>
            <a:off x="3967841" y="3272369"/>
            <a:ext cx="2261287" cy="337185"/>
          </a:xfrm>
          <a:prstGeom prst="rect">
            <a:avLst/>
          </a:prstGeom>
        </p:spPr>
        <p:txBody>
          <a:bodyPr wrap="square">
            <a:spAutoFit/>
          </a:bodyPr>
          <a:lstStyle/>
          <a:p>
            <a:r>
              <a:rPr lang="zh-CN" altLang="en-US"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优化完善医疗卫生设施</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68" name="圆角矩形 67"/>
          <p:cNvSpPr/>
          <p:nvPr/>
        </p:nvSpPr>
        <p:spPr>
          <a:xfrm>
            <a:off x="489585" y="3742055"/>
            <a:ext cx="2773680" cy="1529323"/>
          </a:xfrm>
          <a:prstGeom prst="roundRect">
            <a:avLst>
              <a:gd name="adj" fmla="val 8553"/>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改造</a:t>
            </a:r>
            <a:r>
              <a:rPr lang="en-US" altLang="zh-CN" sz="1400" b="1" dirty="0">
                <a:solidFill>
                  <a:prstClr val="white"/>
                </a:solidFill>
                <a:latin typeface="微软雅黑" panose="020B0503020204020204" pitchFamily="34" charset="-122"/>
                <a:ea typeface="微软雅黑" panose="020B0503020204020204" pitchFamily="34" charset="-122"/>
              </a:rPr>
              <a:t>3</a:t>
            </a:r>
            <a:r>
              <a:rPr lang="zh-CN" altLang="en-US" sz="1400" b="1" dirty="0" smtClean="0">
                <a:solidFill>
                  <a:prstClr val="white"/>
                </a:solidFill>
                <a:latin typeface="微软雅黑" panose="020B0503020204020204" pitchFamily="34" charset="-122"/>
                <a:ea typeface="微软雅黑" panose="020B0503020204020204" pitchFamily="34" charset="-122"/>
              </a:rPr>
              <a:t>中学。</a:t>
            </a:r>
            <a:endParaRPr lang="en-US" altLang="zh-CN" sz="1400" b="1"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撤并</a:t>
            </a:r>
            <a:r>
              <a:rPr lang="en-US" altLang="zh-CN" sz="1400" b="1" dirty="0">
                <a:solidFill>
                  <a:prstClr val="white"/>
                </a:solidFill>
                <a:latin typeface="微软雅黑" panose="020B0503020204020204" pitchFamily="34" charset="-122"/>
                <a:ea typeface="微软雅黑" panose="020B0503020204020204" pitchFamily="34" charset="-122"/>
              </a:rPr>
              <a:t>2</a:t>
            </a:r>
            <a:r>
              <a:rPr lang="zh-CN" altLang="en-US" sz="1400" b="1" dirty="0">
                <a:solidFill>
                  <a:prstClr val="white"/>
                </a:solidFill>
                <a:latin typeface="微软雅黑" panose="020B0503020204020204" pitchFamily="34" charset="-122"/>
                <a:ea typeface="微软雅黑" panose="020B0503020204020204" pitchFamily="34" charset="-122"/>
              </a:rPr>
              <a:t>小学</a:t>
            </a:r>
            <a:r>
              <a:rPr lang="zh-CN" altLang="en-US" sz="1200" dirty="0">
                <a:solidFill>
                  <a:prstClr val="white"/>
                </a:solidFill>
                <a:latin typeface="微软雅黑" panose="020B0503020204020204" pitchFamily="34" charset="-122"/>
                <a:ea typeface="微软雅黑" panose="020B0503020204020204" pitchFamily="34" charset="-122"/>
              </a:rPr>
              <a:t>，原校舍改建为幼儿园。</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改造</a:t>
            </a:r>
            <a:r>
              <a:rPr lang="en-US" altLang="zh-CN" sz="1400" b="1" dirty="0">
                <a:solidFill>
                  <a:prstClr val="white"/>
                </a:solidFill>
                <a:latin typeface="微软雅黑" panose="020B0503020204020204" pitchFamily="34" charset="-122"/>
                <a:ea typeface="微软雅黑" panose="020B0503020204020204" pitchFamily="34" charset="-122"/>
              </a:rPr>
              <a:t>7</a:t>
            </a:r>
            <a:r>
              <a:rPr lang="zh-CN" altLang="en-US" sz="1400" b="1" dirty="0">
                <a:solidFill>
                  <a:prstClr val="white"/>
                </a:solidFill>
                <a:latin typeface="微软雅黑" panose="020B0503020204020204" pitchFamily="34" charset="-122"/>
                <a:ea typeface="微软雅黑" panose="020B0503020204020204" pitchFamily="34" charset="-122"/>
              </a:rPr>
              <a:t>小学</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改扩建</a:t>
            </a:r>
            <a:r>
              <a:rPr lang="en-US" altLang="zh-CN" sz="1400" b="1" dirty="0">
                <a:solidFill>
                  <a:prstClr val="white"/>
                </a:solidFill>
                <a:latin typeface="微软雅黑" panose="020B0503020204020204" pitchFamily="34" charset="-122"/>
                <a:ea typeface="微软雅黑" panose="020B0503020204020204" pitchFamily="34" charset="-122"/>
              </a:rPr>
              <a:t>3</a:t>
            </a:r>
            <a:r>
              <a:rPr lang="zh-CN" altLang="en-US" sz="1400" b="1" dirty="0">
                <a:solidFill>
                  <a:prstClr val="white"/>
                </a:solidFill>
                <a:latin typeface="微软雅黑" panose="020B0503020204020204" pitchFamily="34" charset="-122"/>
                <a:ea typeface="微软雅黑" panose="020B0503020204020204" pitchFamily="34" charset="-122"/>
              </a:rPr>
              <a:t>小学</a:t>
            </a:r>
            <a:r>
              <a:rPr lang="zh-CN" altLang="en-US" sz="1200" dirty="0">
                <a:solidFill>
                  <a:prstClr val="white"/>
                </a:solidFill>
                <a:latin typeface="微软雅黑" panose="020B0503020204020204" pitchFamily="34" charset="-122"/>
                <a:ea typeface="微软雅黑" panose="020B0503020204020204" pitchFamily="34" charset="-122"/>
              </a:rPr>
              <a:t>。</a:t>
            </a:r>
            <a:endParaRPr lang="zh-CN" altLang="en-US" sz="1200" dirty="0">
              <a:solidFill>
                <a:prstClr val="white"/>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226" y="3224168"/>
            <a:ext cx="411642" cy="411642"/>
          </a:xfrm>
          <a:prstGeom prst="rect">
            <a:avLst/>
          </a:prstGeom>
        </p:spPr>
      </p:pic>
      <p:sp>
        <p:nvSpPr>
          <p:cNvPr id="70" name="圆角矩形 69"/>
          <p:cNvSpPr/>
          <p:nvPr/>
        </p:nvSpPr>
        <p:spPr>
          <a:xfrm>
            <a:off x="3534410" y="3726826"/>
            <a:ext cx="2773680" cy="1575109"/>
          </a:xfrm>
          <a:prstGeom prst="roundRect">
            <a:avLst>
              <a:gd name="adj" fmla="val 8553"/>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规划保留并扩建沫河口镇中心卫生院，设置床位数</a:t>
            </a:r>
            <a:r>
              <a:rPr lang="en-US" altLang="zh-CN" sz="1400" b="1" dirty="0">
                <a:solidFill>
                  <a:prstClr val="white"/>
                </a:solidFill>
                <a:latin typeface="微软雅黑" panose="020B0503020204020204" pitchFamily="34" charset="-122"/>
                <a:ea typeface="微软雅黑" panose="020B0503020204020204" pitchFamily="34" charset="-122"/>
              </a:rPr>
              <a:t>200</a:t>
            </a:r>
            <a:r>
              <a:rPr lang="zh-CN" altLang="en-US" sz="1400" b="1" dirty="0">
                <a:solidFill>
                  <a:prstClr val="white"/>
                </a:solidFill>
                <a:latin typeface="微软雅黑" panose="020B0503020204020204" pitchFamily="34" charset="-122"/>
                <a:ea typeface="微软雅黑" panose="020B0503020204020204" pitchFamily="34" charset="-122"/>
              </a:rPr>
              <a:t>张</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结合中心卫生院设置</a:t>
            </a:r>
            <a:r>
              <a:rPr lang="en-US" altLang="zh-CN" sz="1400" b="1" dirty="0">
                <a:solidFill>
                  <a:prstClr val="white"/>
                </a:solidFill>
                <a:latin typeface="微软雅黑" panose="020B0503020204020204" pitchFamily="34" charset="-122"/>
                <a:ea typeface="微软雅黑" panose="020B0503020204020204" pitchFamily="34" charset="-122"/>
              </a:rPr>
              <a:t>1</a:t>
            </a:r>
            <a:r>
              <a:rPr lang="zh-CN" altLang="en-US" sz="1400" b="1" dirty="0">
                <a:solidFill>
                  <a:prstClr val="white"/>
                </a:solidFill>
                <a:latin typeface="微软雅黑" panose="020B0503020204020204" pitchFamily="34" charset="-122"/>
                <a:ea typeface="微软雅黑" panose="020B0503020204020204" pitchFamily="34" charset="-122"/>
              </a:rPr>
              <a:t>处</a:t>
            </a:r>
            <a:r>
              <a:rPr lang="zh-CN" altLang="en-US" sz="1200" dirty="0">
                <a:solidFill>
                  <a:prstClr val="white"/>
                </a:solidFill>
                <a:latin typeface="微软雅黑" panose="020B0503020204020204" pitchFamily="34" charset="-122"/>
                <a:ea typeface="微软雅黑" panose="020B0503020204020204" pitchFamily="34" charset="-122"/>
              </a:rPr>
              <a:t>急救分站及</a:t>
            </a:r>
            <a:r>
              <a:rPr lang="en-US" altLang="zh-CN" sz="1400" b="1" dirty="0">
                <a:solidFill>
                  <a:prstClr val="white"/>
                </a:solidFill>
                <a:latin typeface="微软雅黑" panose="020B0503020204020204" pitchFamily="34" charset="-122"/>
                <a:ea typeface="微软雅黑" panose="020B0503020204020204" pitchFamily="34" charset="-122"/>
              </a:rPr>
              <a:t>1</a:t>
            </a:r>
            <a:r>
              <a:rPr lang="zh-CN" altLang="en-US" sz="1400" b="1" dirty="0">
                <a:solidFill>
                  <a:prstClr val="white"/>
                </a:solidFill>
                <a:latin typeface="微软雅黑" panose="020B0503020204020204" pitchFamily="34" charset="-122"/>
                <a:ea typeface="微软雅黑" panose="020B0503020204020204" pitchFamily="34" charset="-122"/>
              </a:rPr>
              <a:t>处</a:t>
            </a:r>
            <a:r>
              <a:rPr lang="zh-CN" altLang="en-US" sz="1200" dirty="0">
                <a:solidFill>
                  <a:prstClr val="white"/>
                </a:solidFill>
                <a:latin typeface="微软雅黑" panose="020B0503020204020204" pitchFamily="34" charset="-122"/>
                <a:ea typeface="微软雅黑" panose="020B0503020204020204" pitchFamily="34" charset="-122"/>
              </a:rPr>
              <a:t>采血点。</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设置</a:t>
            </a:r>
            <a:r>
              <a:rPr lang="en-US" altLang="zh-CN" sz="1400" b="1" dirty="0">
                <a:solidFill>
                  <a:prstClr val="white"/>
                </a:solidFill>
                <a:latin typeface="微软雅黑" panose="020B0503020204020204" pitchFamily="34" charset="-122"/>
                <a:ea typeface="微软雅黑" panose="020B0503020204020204" pitchFamily="34" charset="-122"/>
              </a:rPr>
              <a:t>1</a:t>
            </a:r>
            <a:r>
              <a:rPr lang="zh-CN" altLang="en-US" sz="1400" b="1" dirty="0">
                <a:solidFill>
                  <a:prstClr val="white"/>
                </a:solidFill>
                <a:latin typeface="微软雅黑" panose="020B0503020204020204" pitchFamily="34" charset="-122"/>
                <a:ea typeface="微软雅黑" panose="020B0503020204020204" pitchFamily="34" charset="-122"/>
              </a:rPr>
              <a:t>处</a:t>
            </a:r>
            <a:r>
              <a:rPr lang="zh-CN" altLang="en-US" sz="1200" dirty="0">
                <a:solidFill>
                  <a:prstClr val="white"/>
                </a:solidFill>
                <a:latin typeface="微软雅黑" panose="020B0503020204020204" pitchFamily="34" charset="-122"/>
                <a:ea typeface="微软雅黑" panose="020B0503020204020204" pitchFamily="34" charset="-122"/>
              </a:rPr>
              <a:t>中心卫生院分院，床位数</a:t>
            </a:r>
            <a:r>
              <a:rPr lang="en-US" altLang="zh-CN" sz="1400" b="1" dirty="0">
                <a:solidFill>
                  <a:prstClr val="white"/>
                </a:solidFill>
                <a:latin typeface="微软雅黑" panose="020B0503020204020204" pitchFamily="34" charset="-122"/>
                <a:ea typeface="微软雅黑" panose="020B0503020204020204" pitchFamily="34" charset="-122"/>
              </a:rPr>
              <a:t>30</a:t>
            </a:r>
            <a:r>
              <a:rPr lang="zh-CN" altLang="en-US" sz="1400" b="1" dirty="0">
                <a:solidFill>
                  <a:prstClr val="white"/>
                </a:solidFill>
                <a:latin typeface="微软雅黑" panose="020B0503020204020204" pitchFamily="34" charset="-122"/>
                <a:ea typeface="微软雅黑" panose="020B0503020204020204" pitchFamily="34" charset="-122"/>
              </a:rPr>
              <a:t>张</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保留村卫生室</a:t>
            </a:r>
            <a:r>
              <a:rPr lang="en-US" altLang="zh-CN" sz="1400" b="1" dirty="0">
                <a:solidFill>
                  <a:prstClr val="white"/>
                </a:solidFill>
                <a:latin typeface="微软雅黑" panose="020B0503020204020204" pitchFamily="34" charset="-122"/>
                <a:ea typeface="微软雅黑" panose="020B0503020204020204" pitchFamily="34" charset="-122"/>
              </a:rPr>
              <a:t>24</a:t>
            </a:r>
            <a:r>
              <a:rPr lang="zh-CN" altLang="en-US" sz="1400" b="1" dirty="0">
                <a:solidFill>
                  <a:prstClr val="white"/>
                </a:solidFill>
                <a:latin typeface="微软雅黑" panose="020B0503020204020204" pitchFamily="34" charset="-122"/>
                <a:ea typeface="微软雅黑" panose="020B0503020204020204" pitchFamily="34" charset="-122"/>
              </a:rPr>
              <a:t>个。</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
        <p:nvSpPr>
          <p:cNvPr id="81" name="圆角矩形 80"/>
          <p:cNvSpPr/>
          <p:nvPr/>
        </p:nvSpPr>
        <p:spPr>
          <a:xfrm>
            <a:off x="716962" y="5411519"/>
            <a:ext cx="2546423" cy="422175"/>
          </a:xfrm>
          <a:prstGeom prst="roundRect">
            <a:avLst>
              <a:gd name="adj" fmla="val 2883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82" name="椭圆 81"/>
          <p:cNvSpPr/>
          <p:nvPr/>
        </p:nvSpPr>
        <p:spPr>
          <a:xfrm>
            <a:off x="445032" y="5372490"/>
            <a:ext cx="465830" cy="465830"/>
          </a:xfrm>
          <a:prstGeom prst="ellips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84" name="矩形 83"/>
          <p:cNvSpPr/>
          <p:nvPr/>
        </p:nvSpPr>
        <p:spPr>
          <a:xfrm>
            <a:off x="923147" y="5446955"/>
            <a:ext cx="2261287" cy="337185"/>
          </a:xfrm>
          <a:prstGeom prst="rect">
            <a:avLst/>
          </a:prstGeom>
        </p:spPr>
        <p:txBody>
          <a:bodyPr wrap="square">
            <a:spAutoFit/>
          </a:bodyPr>
          <a:lstStyle/>
          <a:p>
            <a:r>
              <a:rPr lang="zh-CN" altLang="en-US"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均衡布局社会福利设施</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85" name="圆角矩形 84"/>
          <p:cNvSpPr/>
          <p:nvPr/>
        </p:nvSpPr>
        <p:spPr>
          <a:xfrm>
            <a:off x="3761656" y="5411519"/>
            <a:ext cx="2546423" cy="422175"/>
          </a:xfrm>
          <a:prstGeom prst="roundRect">
            <a:avLst>
              <a:gd name="adj" fmla="val 288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86" name="椭圆 85"/>
          <p:cNvSpPr/>
          <p:nvPr/>
        </p:nvSpPr>
        <p:spPr>
          <a:xfrm>
            <a:off x="3489726" y="5372491"/>
            <a:ext cx="465830" cy="46583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87" name="矩形 86"/>
          <p:cNvSpPr/>
          <p:nvPr/>
        </p:nvSpPr>
        <p:spPr>
          <a:xfrm>
            <a:off x="3967841" y="5446955"/>
            <a:ext cx="2261287" cy="337185"/>
          </a:xfrm>
          <a:prstGeom prst="rect">
            <a:avLst/>
          </a:prstGeom>
        </p:spPr>
        <p:txBody>
          <a:bodyPr wrap="square">
            <a:spAutoFit/>
          </a:bodyPr>
          <a:lstStyle/>
          <a:p>
            <a:r>
              <a:rPr lang="zh-CN" altLang="en-US"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完善公共文化体育设施</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489585" y="5903123"/>
            <a:ext cx="2773680" cy="1429857"/>
          </a:xfrm>
          <a:prstGeom prst="roundRect">
            <a:avLst>
              <a:gd name="adj" fmla="val 8553"/>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各中心村新建</a:t>
            </a:r>
            <a:r>
              <a:rPr lang="zh-CN" altLang="en-US" sz="1400" b="1" dirty="0">
                <a:solidFill>
                  <a:prstClr val="white"/>
                </a:solidFill>
                <a:latin typeface="微软雅黑" panose="020B0503020204020204" pitchFamily="34" charset="-122"/>
                <a:ea typeface="微软雅黑" panose="020B0503020204020204" pitchFamily="34" charset="-122"/>
              </a:rPr>
              <a:t>日间照料中心及老年活动室</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新建</a:t>
            </a:r>
            <a:r>
              <a:rPr lang="zh-CN" altLang="en-US" sz="1400" b="1" dirty="0">
                <a:solidFill>
                  <a:prstClr val="white"/>
                </a:solidFill>
                <a:latin typeface="微软雅黑" panose="020B0503020204020204" pitchFamily="34" charset="-122"/>
                <a:ea typeface="微软雅黑" panose="020B0503020204020204" pitchFamily="34" charset="-122"/>
              </a:rPr>
              <a:t>未成年人保护工作站</a:t>
            </a:r>
            <a:r>
              <a:rPr lang="zh-CN" altLang="en-US" sz="1200" dirty="0">
                <a:solidFill>
                  <a:prstClr val="white"/>
                </a:solidFill>
                <a:latin typeface="微软雅黑" panose="020B0503020204020204" pitchFamily="34" charset="-122"/>
                <a:ea typeface="微软雅黑" panose="020B0503020204020204" pitchFamily="34" charset="-122"/>
              </a:rPr>
              <a:t>，设立</a:t>
            </a:r>
            <a:r>
              <a:rPr lang="zh-CN" altLang="en-US" sz="1400" b="1" dirty="0">
                <a:solidFill>
                  <a:prstClr val="white"/>
                </a:solidFill>
                <a:latin typeface="微软雅黑" panose="020B0503020204020204" pitchFamily="34" charset="-122"/>
                <a:ea typeface="微软雅黑" panose="020B0503020204020204" pitchFamily="34" charset="-122"/>
              </a:rPr>
              <a:t>儿童之家活动中心</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保留龙庙村、宋岗村、曹吴村公益性公墓，规划扩建</a:t>
            </a:r>
            <a:r>
              <a:rPr lang="zh-CN" altLang="en-US" sz="1400" b="1" dirty="0">
                <a:solidFill>
                  <a:prstClr val="white"/>
                </a:solidFill>
                <a:latin typeface="微软雅黑" panose="020B0503020204020204" pitchFamily="34" charset="-122"/>
                <a:ea typeface="微软雅黑" panose="020B0503020204020204" pitchFamily="34" charset="-122"/>
              </a:rPr>
              <a:t>龙庙村公墓</a:t>
            </a:r>
            <a:r>
              <a:rPr lang="zh-CN" altLang="en-US" sz="1200" dirty="0">
                <a:solidFill>
                  <a:prstClr val="white"/>
                </a:solidFill>
                <a:latin typeface="微软雅黑" panose="020B0503020204020204" pitchFamily="34" charset="-122"/>
                <a:ea typeface="微软雅黑" panose="020B0503020204020204" pitchFamily="34" charset="-122"/>
              </a:rPr>
              <a:t>。</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3534410" y="5903123"/>
            <a:ext cx="2773680" cy="1429857"/>
          </a:xfrm>
          <a:prstGeom prst="roundRect">
            <a:avLst>
              <a:gd name="adj" fmla="val 855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完善镇政府驻地综合文化服务中心，增设</a:t>
            </a:r>
            <a:r>
              <a:rPr lang="zh-CN" altLang="en-US" sz="1400" b="1" dirty="0">
                <a:solidFill>
                  <a:prstClr val="white"/>
                </a:solidFill>
                <a:latin typeface="微软雅黑" panose="020B0503020204020204" pitchFamily="34" charset="-122"/>
                <a:ea typeface="微软雅黑" panose="020B0503020204020204" pitchFamily="34" charset="-122"/>
              </a:rPr>
              <a:t>文化院坝、农家书屋</a:t>
            </a:r>
            <a:r>
              <a:rPr lang="zh-CN" altLang="en-US" sz="1200" dirty="0">
                <a:solidFill>
                  <a:prstClr val="white"/>
                </a:solidFill>
                <a:latin typeface="微软雅黑" panose="020B0503020204020204" pitchFamily="34" charset="-122"/>
                <a:ea typeface="微软雅黑" panose="020B0503020204020204" pitchFamily="34" charset="-122"/>
              </a:rPr>
              <a:t>等设施。</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镇政府驻地新建</a:t>
            </a:r>
            <a:r>
              <a:rPr lang="zh-CN" altLang="en-US" sz="1400" b="1" dirty="0">
                <a:solidFill>
                  <a:prstClr val="white"/>
                </a:solidFill>
                <a:latin typeface="微软雅黑" panose="020B0503020204020204" pitchFamily="34" charset="-122"/>
                <a:ea typeface="微软雅黑" panose="020B0503020204020204" pitchFamily="34" charset="-122"/>
              </a:rPr>
              <a:t>全民健身中心</a:t>
            </a:r>
            <a:r>
              <a:rPr lang="zh-CN" altLang="en-US" sz="1200" dirty="0">
                <a:solidFill>
                  <a:prstClr val="white"/>
                </a:solidFill>
                <a:latin typeface="微软雅黑" panose="020B0503020204020204" pitchFamily="34" charset="-122"/>
                <a:ea typeface="微软雅黑" panose="020B0503020204020204" pitchFamily="34" charset="-122"/>
              </a:rPr>
              <a:t>，各中心村保留及新建篮球场、健身路径、健身广场。</a:t>
            </a:r>
            <a:endParaRPr lang="zh-CN" altLang="en-US" sz="1200" dirty="0">
              <a:solidFill>
                <a:prstClr val="white"/>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698" y="5406892"/>
            <a:ext cx="382368" cy="382368"/>
          </a:xfrm>
          <a:prstGeom prst="rect">
            <a:avLst/>
          </a:prstGeom>
        </p:spPr>
      </p:pic>
      <p:sp>
        <p:nvSpPr>
          <p:cNvPr id="101" name="圆角矩形 100"/>
          <p:cNvSpPr/>
          <p:nvPr/>
        </p:nvSpPr>
        <p:spPr>
          <a:xfrm>
            <a:off x="716962" y="7391075"/>
            <a:ext cx="2546423" cy="422175"/>
          </a:xfrm>
          <a:prstGeom prst="roundRect">
            <a:avLst>
              <a:gd name="adj" fmla="val 288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2" name="椭圆 101"/>
          <p:cNvSpPr/>
          <p:nvPr/>
        </p:nvSpPr>
        <p:spPr>
          <a:xfrm>
            <a:off x="445032" y="7352046"/>
            <a:ext cx="465830" cy="465830"/>
          </a:xfrm>
          <a:prstGeom prst="ellipse">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3" name="矩形 102"/>
          <p:cNvSpPr/>
          <p:nvPr/>
        </p:nvSpPr>
        <p:spPr>
          <a:xfrm>
            <a:off x="923147" y="7426511"/>
            <a:ext cx="2261287" cy="337185"/>
          </a:xfrm>
          <a:prstGeom prst="rect">
            <a:avLst/>
          </a:prstGeom>
        </p:spPr>
        <p:txBody>
          <a:bodyPr wrap="square">
            <a:spAutoFit/>
          </a:bodyPr>
          <a:lstStyle/>
          <a:p>
            <a:r>
              <a:rPr lang="zh-CN" altLang="en-US"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构建公共管理设施网络</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104" name="圆角矩形 103"/>
          <p:cNvSpPr/>
          <p:nvPr/>
        </p:nvSpPr>
        <p:spPr>
          <a:xfrm>
            <a:off x="3761656" y="7391075"/>
            <a:ext cx="2546423" cy="422175"/>
          </a:xfrm>
          <a:prstGeom prst="roundRect">
            <a:avLst>
              <a:gd name="adj" fmla="val 28833"/>
            </a:avLst>
          </a:prstGeom>
          <a:solidFill>
            <a:srgbClr val="3C8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5" name="椭圆 104"/>
          <p:cNvSpPr/>
          <p:nvPr/>
        </p:nvSpPr>
        <p:spPr>
          <a:xfrm>
            <a:off x="3489726" y="7352047"/>
            <a:ext cx="465830" cy="465830"/>
          </a:xfrm>
          <a:prstGeom prst="ellipse">
            <a:avLst/>
          </a:prstGeom>
          <a:solidFill>
            <a:srgbClr val="3C8D7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06" name="矩形 105"/>
          <p:cNvSpPr/>
          <p:nvPr/>
        </p:nvSpPr>
        <p:spPr>
          <a:xfrm>
            <a:off x="3967841" y="7426511"/>
            <a:ext cx="2261287" cy="337185"/>
          </a:xfrm>
          <a:prstGeom prst="rect">
            <a:avLst/>
          </a:prstGeom>
        </p:spPr>
        <p:txBody>
          <a:bodyPr wrap="square">
            <a:spAutoFit/>
          </a:bodyPr>
          <a:lstStyle/>
          <a:p>
            <a:r>
              <a:rPr lang="zh-CN" altLang="en-US" sz="1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建设便利商业服务设施</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107" name="圆角矩形 106"/>
          <p:cNvSpPr/>
          <p:nvPr/>
        </p:nvSpPr>
        <p:spPr>
          <a:xfrm>
            <a:off x="489698" y="7896348"/>
            <a:ext cx="2773687" cy="1386457"/>
          </a:xfrm>
          <a:prstGeom prst="roundRect">
            <a:avLst>
              <a:gd name="adj" fmla="val 855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有条件的中心村新增</a:t>
            </a:r>
            <a:r>
              <a:rPr lang="zh-CN" altLang="en-US" sz="1400" b="1" dirty="0">
                <a:solidFill>
                  <a:prstClr val="white"/>
                </a:solidFill>
                <a:latin typeface="微软雅黑" panose="020B0503020204020204" pitchFamily="34" charset="-122"/>
                <a:ea typeface="微软雅黑" panose="020B0503020204020204" pitchFamily="34" charset="-122"/>
              </a:rPr>
              <a:t>警务室</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结合各村党群服务中心设置</a:t>
            </a:r>
            <a:r>
              <a:rPr lang="zh-CN" altLang="en-US" sz="1400" b="1" dirty="0">
                <a:solidFill>
                  <a:prstClr val="white"/>
                </a:solidFill>
                <a:latin typeface="微软雅黑" panose="020B0503020204020204" pitchFamily="34" charset="-122"/>
                <a:ea typeface="微软雅黑" panose="020B0503020204020204" pitchFamily="34" charset="-122"/>
              </a:rPr>
              <a:t>便民服务站。</a:t>
            </a:r>
            <a:endParaRPr lang="en-US" altLang="zh-CN" sz="1400" b="1"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400" b="1" dirty="0">
                <a:solidFill>
                  <a:prstClr val="white"/>
                </a:solidFill>
                <a:latin typeface="微软雅黑" panose="020B0503020204020204" pitchFamily="34" charset="-122"/>
                <a:ea typeface="微软雅黑" panose="020B0503020204020204" pitchFamily="34" charset="-122"/>
              </a:rPr>
              <a:t>全程机械化综合农事服务中心</a:t>
            </a:r>
            <a:r>
              <a:rPr lang="zh-CN" altLang="en-US" sz="1200" dirty="0">
                <a:solidFill>
                  <a:prstClr val="white"/>
                </a:solidFill>
                <a:latin typeface="微软雅黑" panose="020B0503020204020204" pitchFamily="34" charset="-122"/>
                <a:ea typeface="微软雅黑" panose="020B0503020204020204" pitchFamily="34" charset="-122"/>
              </a:rPr>
              <a:t>可结合便民服务中心设置，农事服务站结合便民服务站设置。</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108" name="圆角矩形 107"/>
          <p:cNvSpPr/>
          <p:nvPr/>
        </p:nvSpPr>
        <p:spPr>
          <a:xfrm>
            <a:off x="3534392" y="7896349"/>
            <a:ext cx="2773687" cy="1386455"/>
          </a:xfrm>
          <a:prstGeom prst="roundRect">
            <a:avLst>
              <a:gd name="adj" fmla="val 8553"/>
            </a:avLst>
          </a:prstGeom>
          <a:solidFill>
            <a:srgbClr val="75C4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镇政府驻地建设</a:t>
            </a:r>
            <a:r>
              <a:rPr lang="zh-CN" altLang="en-US" sz="1400" b="1" dirty="0">
                <a:solidFill>
                  <a:prstClr val="white"/>
                </a:solidFill>
                <a:latin typeface="微软雅黑" panose="020B0503020204020204" pitchFamily="34" charset="-122"/>
                <a:ea typeface="微软雅黑" panose="020B0503020204020204" pitchFamily="34" charset="-122"/>
              </a:rPr>
              <a:t>农贸市场</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各中心村、自然村按需配置</a:t>
            </a:r>
            <a:r>
              <a:rPr lang="zh-CN" altLang="en-US" sz="1400" b="1" dirty="0">
                <a:solidFill>
                  <a:prstClr val="white"/>
                </a:solidFill>
                <a:latin typeface="微软雅黑" panose="020B0503020204020204" pitchFamily="34" charset="-122"/>
                <a:ea typeface="微软雅黑" panose="020B0503020204020204" pitchFamily="34" charset="-122"/>
              </a:rPr>
              <a:t>农家便利点、物流配送点</a:t>
            </a:r>
            <a:r>
              <a:rPr lang="zh-CN" altLang="en-US" sz="1200" dirty="0">
                <a:solidFill>
                  <a:prstClr val="white"/>
                </a:solidFill>
                <a:latin typeface="微软雅黑" panose="020B0503020204020204" pitchFamily="34" charset="-122"/>
                <a:ea typeface="微软雅黑" panose="020B0503020204020204" pitchFamily="34" charset="-122"/>
              </a:rPr>
              <a:t>。</a:t>
            </a:r>
            <a:endParaRPr lang="en-US" altLang="zh-CN" sz="1200" dirty="0">
              <a:solidFill>
                <a:prstClr val="white"/>
              </a:solidFill>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pPr>
            <a:r>
              <a:rPr lang="zh-CN" altLang="en-US" sz="1200" dirty="0">
                <a:solidFill>
                  <a:prstClr val="white"/>
                </a:solidFill>
                <a:latin typeface="微软雅黑" panose="020B0503020204020204" pitchFamily="34" charset="-122"/>
                <a:ea typeface="微软雅黑" panose="020B0503020204020204" pitchFamily="34" charset="-122"/>
              </a:rPr>
              <a:t>至</a:t>
            </a:r>
            <a:r>
              <a:rPr lang="en-US" altLang="zh-CN" sz="1200" dirty="0">
                <a:solidFill>
                  <a:prstClr val="white"/>
                </a:solidFill>
                <a:latin typeface="微软雅黑" panose="020B0503020204020204" pitchFamily="34" charset="-122"/>
                <a:ea typeface="微软雅黑" panose="020B0503020204020204" pitchFamily="34" charset="-122"/>
              </a:rPr>
              <a:t>2035</a:t>
            </a:r>
            <a:r>
              <a:rPr lang="zh-CN" altLang="en-US" sz="1200" dirty="0">
                <a:solidFill>
                  <a:prstClr val="white"/>
                </a:solidFill>
                <a:latin typeface="微软雅黑" panose="020B0503020204020204" pitchFamily="34" charset="-122"/>
                <a:ea typeface="微软雅黑" panose="020B0503020204020204" pitchFamily="34" charset="-122"/>
              </a:rPr>
              <a:t>年，村级商业网点覆盖率</a:t>
            </a:r>
            <a:r>
              <a:rPr lang="zh-CN" altLang="en-US" sz="1400" b="1" dirty="0">
                <a:solidFill>
                  <a:prstClr val="white"/>
                </a:solidFill>
                <a:latin typeface="微软雅黑" panose="020B0503020204020204" pitchFamily="34" charset="-122"/>
                <a:ea typeface="微软雅黑" panose="020B0503020204020204" pitchFamily="34" charset="-122"/>
              </a:rPr>
              <a:t>达到</a:t>
            </a:r>
            <a:r>
              <a:rPr lang="en-US" altLang="zh-CN" sz="1400" b="1" dirty="0">
                <a:solidFill>
                  <a:prstClr val="white"/>
                </a:solidFill>
                <a:latin typeface="微软雅黑" panose="020B0503020204020204" pitchFamily="34" charset="-122"/>
                <a:ea typeface="微软雅黑" panose="020B0503020204020204" pitchFamily="34" charset="-122"/>
              </a:rPr>
              <a:t>100%</a:t>
            </a:r>
            <a:r>
              <a:rPr lang="zh-CN" altLang="en-US" sz="1400" b="1" dirty="0">
                <a:solidFill>
                  <a:prstClr val="white"/>
                </a:solidFill>
                <a:latin typeface="微软雅黑" panose="020B0503020204020204" pitchFamily="34" charset="-122"/>
                <a:ea typeface="微软雅黑" panose="020B0503020204020204" pitchFamily="34" charset="-122"/>
              </a:rPr>
              <a:t>。</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840" y="7386448"/>
            <a:ext cx="369226" cy="369226"/>
          </a:xfrm>
          <a:prstGeom prst="rect">
            <a:avLst/>
          </a:prstGeom>
        </p:spPr>
      </p:pic>
      <p:pic>
        <p:nvPicPr>
          <p:cNvPr id="111" name="图片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4339" y="5439805"/>
            <a:ext cx="356604" cy="356604"/>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111" y="7414671"/>
            <a:ext cx="312779" cy="312779"/>
          </a:xfrm>
          <a:prstGeom prst="rect">
            <a:avLst/>
          </a:prstGeom>
        </p:spPr>
      </p:pic>
      <p:sp>
        <p:nvSpPr>
          <p:cNvPr id="114" name="矩形 113"/>
          <p:cNvSpPr/>
          <p:nvPr/>
        </p:nvSpPr>
        <p:spPr>
          <a:xfrm>
            <a:off x="471487" y="1711527"/>
            <a:ext cx="6155430" cy="369332"/>
          </a:xfrm>
          <a:prstGeom prst="rect">
            <a:avLst/>
          </a:prstGeom>
        </p:spPr>
        <p:txBody>
          <a:bodyPr wrap="square">
            <a:spAutoFit/>
          </a:bodyPr>
          <a:lstStyle/>
          <a:p>
            <a:pPr marL="285750" indent="-285750" algn="just">
              <a:spcBef>
                <a:spcPts val="1800"/>
              </a:spcBef>
              <a:buFont typeface="Wingdings" panose="05000000000000000000" pitchFamily="2" charset="2"/>
              <a:buChar char="Ø"/>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构建“乡镇级</a:t>
            </a:r>
            <a:r>
              <a:rPr lang="en-US" altLang="zh-CN"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中心村级</a:t>
            </a:r>
            <a:r>
              <a:rPr lang="en-US" altLang="zh-CN"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自然村级”三级城乡生活圈</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41" name="文本框 40"/>
          <p:cNvSpPr txBox="1"/>
          <p:nvPr>
            <p:custDataLst>
              <p:tags r:id="rId8"/>
            </p:custDataLst>
          </p:nvPr>
        </p:nvSpPr>
        <p:spPr>
          <a:xfrm>
            <a:off x="0" y="415290"/>
            <a:ext cx="6858000" cy="320040"/>
          </a:xfrm>
          <a:prstGeom prst="rect">
            <a:avLst/>
          </a:prstGeom>
          <a:noFill/>
        </p:spPr>
        <p:txBody>
          <a:bodyPr wrap="square" rtlCol="0">
            <a:noAutofit/>
          </a:bodyPr>
          <a:lstStyle/>
          <a:p>
            <a:pPr algn="ctr"/>
            <a:r>
              <a:rPr lang="zh-CN" altLang="en-US" sz="1200" b="1" dirty="0">
                <a:ln w="0"/>
                <a:solidFill>
                  <a:srgbClr val="347C6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347C6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78583"/>
                </a:solidFill>
                <a:sym typeface="+mn-ea"/>
              </a:rPr>
              <a:t>6.3 市政、水利、防灾</a:t>
            </a:r>
            <a:endParaRPr lang="en-US" dirty="0">
              <a:solidFill>
                <a:srgbClr val="278583"/>
              </a:solidFill>
              <a:sym typeface="+mn-ea"/>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785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7858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10"/>
          <p:cNvSpPr/>
          <p:nvPr/>
        </p:nvSpPr>
        <p:spPr>
          <a:xfrm>
            <a:off x="368300" y="1557222"/>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推动市政公用和基础设施建设</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8" name="直接连接符 7"/>
          <p:cNvCxnSpPr/>
          <p:nvPr/>
        </p:nvCxnSpPr>
        <p:spPr>
          <a:xfrm>
            <a:off x="471487" y="2014350"/>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
        <p:nvSpPr>
          <p:cNvPr id="16" name="内容占位符 7"/>
          <p:cNvSpPr txBox="1"/>
          <p:nvPr>
            <p:custDataLst>
              <p:tags r:id="rId2"/>
            </p:custDataLst>
          </p:nvPr>
        </p:nvSpPr>
        <p:spPr>
          <a:xfrm>
            <a:off x="471488" y="2222450"/>
            <a:ext cx="5914707" cy="2372995"/>
          </a:xfrm>
          <a:prstGeom prst="roundRect">
            <a:avLst>
              <a:gd name="adj" fmla="val 8593"/>
            </a:avLst>
          </a:prstGeom>
          <a:solidFill>
            <a:srgbClr val="A4E2E4">
              <a:alpha val="40000"/>
            </a:srgbClr>
          </a:solidFill>
          <a:ln>
            <a:solidFill>
              <a:srgbClr val="056DA7"/>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优化用水结构，建设节水型社会</a:t>
            </a:r>
            <a:endParaRPr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加快排水设施建设，提高污水处理水平</a:t>
            </a:r>
            <a:endParaRPr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畅通雨水排放，加强水系综合治理</a:t>
            </a:r>
            <a:endParaRPr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加快电力设施建设，提升供电保障能力</a:t>
            </a:r>
            <a:endParaRPr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鼓励多种供热形式。加强天然气供气管网建设</a:t>
            </a:r>
            <a:endParaRPr lang="en-US"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完善镇村环卫基础设施建设，推进垃圾分类及资源化处理</a:t>
            </a:r>
            <a:endParaRPr sz="1600" b="0" kern="100" dirty="0">
              <a:solidFill>
                <a:srgbClr val="278583"/>
              </a:solidFill>
              <a:cs typeface="Times New Roman" panose="02020603050405020304" pitchFamily="18" charset="0"/>
              <a:sym typeface="+mn-ea"/>
            </a:endParaRPr>
          </a:p>
          <a:p>
            <a:pPr marL="0" algn="l" fontAlgn="auto">
              <a:spcBef>
                <a:spcPts val="600"/>
              </a:spcBef>
              <a:buClrTx/>
              <a:buSzTx/>
              <a:buFont typeface="Wingdings" panose="05000000000000000000" pitchFamily="2" charset="2"/>
              <a:buChar char="u"/>
            </a:pPr>
            <a:r>
              <a:rPr sz="1600" b="0" kern="100" dirty="0" err="1">
                <a:solidFill>
                  <a:srgbClr val="278583"/>
                </a:solidFill>
                <a:cs typeface="Times New Roman" panose="02020603050405020304" pitchFamily="18" charset="0"/>
                <a:sym typeface="+mn-ea"/>
              </a:rPr>
              <a:t>统筹镇域</a:t>
            </a:r>
            <a:r>
              <a:rPr lang="zh-CN" sz="1600" b="0" kern="100" dirty="0">
                <a:solidFill>
                  <a:srgbClr val="278583"/>
                </a:solidFill>
                <a:cs typeface="Times New Roman" panose="02020603050405020304" pitchFamily="18" charset="0"/>
                <a:sym typeface="+mn-ea"/>
              </a:rPr>
              <a:t>广播</a:t>
            </a:r>
            <a:r>
              <a:rPr sz="1600" b="0" kern="100" dirty="0">
                <a:solidFill>
                  <a:srgbClr val="278583"/>
                </a:solidFill>
                <a:cs typeface="Times New Roman" panose="02020603050405020304" pitchFamily="18" charset="0"/>
                <a:sym typeface="+mn-ea"/>
              </a:rPr>
              <a:t>通信</a:t>
            </a:r>
            <a:r>
              <a:rPr lang="zh-CN" sz="1600" b="0" kern="100" dirty="0">
                <a:solidFill>
                  <a:srgbClr val="278583"/>
                </a:solidFill>
                <a:cs typeface="Times New Roman" panose="02020603050405020304" pitchFamily="18" charset="0"/>
                <a:sym typeface="+mn-ea"/>
              </a:rPr>
              <a:t>电视</a:t>
            </a:r>
            <a:r>
              <a:rPr sz="1600" b="0" kern="100" dirty="0" err="1">
                <a:solidFill>
                  <a:srgbClr val="278583"/>
                </a:solidFill>
                <a:cs typeface="Times New Roman" panose="02020603050405020304" pitchFamily="18" charset="0"/>
                <a:sym typeface="+mn-ea"/>
              </a:rPr>
              <a:t>等基础设施建设，建设智慧沫河口</a:t>
            </a:r>
            <a:endParaRPr sz="1600" b="0" kern="100" dirty="0">
              <a:solidFill>
                <a:srgbClr val="278583"/>
              </a:solidFill>
              <a:cs typeface="Times New Roman" panose="02020603050405020304" pitchFamily="18" charset="0"/>
              <a:sym typeface="+mn-ea"/>
            </a:endParaRPr>
          </a:p>
        </p:txBody>
      </p:sp>
      <p:sp>
        <p:nvSpPr>
          <p:cNvPr id="3" name="内容占位符 7"/>
          <p:cNvSpPr txBox="1"/>
          <p:nvPr>
            <p:custDataLst>
              <p:tags r:id="rId3"/>
            </p:custDataLst>
          </p:nvPr>
        </p:nvSpPr>
        <p:spPr>
          <a:xfrm>
            <a:off x="482440" y="5267840"/>
            <a:ext cx="5915025" cy="726099"/>
          </a:xfrm>
          <a:prstGeom prst="roundRect">
            <a:avLst>
              <a:gd name="adj" fmla="val 8593"/>
            </a:avLst>
          </a:prstGeom>
          <a:solidFill>
            <a:srgbClr val="A4E2E4">
              <a:alpha val="40000"/>
            </a:srgb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提升防洪排涝能力，规划新建北淝河排涝站</a:t>
            </a:r>
            <a:endParaRPr lang="zh-CN" altLang="en-US" sz="1600" b="0" kern="100" dirty="0">
              <a:solidFill>
                <a:srgbClr val="278583"/>
              </a:solidFill>
              <a:cs typeface="Times New Roman" panose="02020603050405020304" pitchFamily="18" charset="0"/>
              <a:sym typeface="+mn-ea"/>
            </a:endParaRPr>
          </a:p>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改善农业生产和城镇供水条件</a:t>
            </a:r>
            <a:endParaRPr lang="zh-CN" altLang="en-US" sz="1600" b="0" kern="100" dirty="0">
              <a:solidFill>
                <a:srgbClr val="278583"/>
              </a:solidFill>
              <a:cs typeface="Times New Roman" panose="02020603050405020304" pitchFamily="18" charset="0"/>
              <a:sym typeface="+mn-ea"/>
            </a:endParaRPr>
          </a:p>
        </p:txBody>
      </p:sp>
      <p:sp>
        <p:nvSpPr>
          <p:cNvPr id="4" name="内容占位符 7"/>
          <p:cNvSpPr txBox="1"/>
          <p:nvPr>
            <p:custDataLst>
              <p:tags r:id="rId4"/>
            </p:custDataLst>
          </p:nvPr>
        </p:nvSpPr>
        <p:spPr>
          <a:xfrm>
            <a:off x="482440" y="6733348"/>
            <a:ext cx="5915025" cy="2440542"/>
          </a:xfrm>
          <a:prstGeom prst="roundRect">
            <a:avLst>
              <a:gd name="adj" fmla="val 8593"/>
            </a:avLst>
          </a:prstGeom>
          <a:solidFill>
            <a:srgbClr val="A4E2E4">
              <a:alpha val="40000"/>
            </a:srgbClr>
          </a:solidFill>
          <a:ln>
            <a:solidFill>
              <a:srgbClr val="278583"/>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建立高韧性的综合防灾体系。规划期末实现“安全沫河口”</a:t>
            </a:r>
            <a:endParaRPr lang="zh-CN" altLang="en-US" sz="1600" b="0" kern="100" dirty="0">
              <a:solidFill>
                <a:srgbClr val="278583"/>
              </a:solidFill>
              <a:cs typeface="Times New Roman" panose="02020603050405020304" pitchFamily="18" charset="0"/>
              <a:sym typeface="+mn-ea"/>
            </a:endParaRPr>
          </a:p>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加强消防设施建设。形成功能完善、布局合理、道路畅通、防灾能力强的城乡消防安全布局</a:t>
            </a:r>
            <a:endParaRPr lang="zh-CN" altLang="en-US" sz="1600" b="0" kern="100" dirty="0">
              <a:solidFill>
                <a:srgbClr val="278583"/>
              </a:solidFill>
              <a:cs typeface="Times New Roman" panose="02020603050405020304" pitchFamily="18" charset="0"/>
              <a:sym typeface="+mn-ea"/>
            </a:endParaRPr>
          </a:p>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完善抗震工程体系建设。沫河口镇抗震烈度按</a:t>
            </a:r>
            <a:r>
              <a:rPr lang="en-US" altLang="zh-CN" sz="1600" b="0" kern="100" dirty="0">
                <a:solidFill>
                  <a:srgbClr val="278583"/>
                </a:solidFill>
                <a:cs typeface="Times New Roman" panose="02020603050405020304" pitchFamily="18" charset="0"/>
                <a:sym typeface="+mn-ea"/>
              </a:rPr>
              <a:t>Ⅶ</a:t>
            </a:r>
            <a:r>
              <a:rPr lang="zh-CN" altLang="en-US" sz="1600" b="0" kern="100" dirty="0">
                <a:solidFill>
                  <a:srgbClr val="278583"/>
                </a:solidFill>
                <a:cs typeface="Times New Roman" panose="02020603050405020304" pitchFamily="18" charset="0"/>
                <a:sym typeface="+mn-ea"/>
              </a:rPr>
              <a:t>度设防</a:t>
            </a:r>
            <a:endParaRPr lang="zh-CN" altLang="en-US" sz="1600" b="0" kern="100" dirty="0">
              <a:solidFill>
                <a:srgbClr val="278583"/>
              </a:solidFill>
              <a:cs typeface="Times New Roman" panose="02020603050405020304" pitchFamily="18" charset="0"/>
              <a:sym typeface="+mn-ea"/>
            </a:endParaRPr>
          </a:p>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保障人防工程建设。规划期末镇政府驻地人均人防工程有效面积为</a:t>
            </a:r>
            <a:r>
              <a:rPr lang="en-US" altLang="zh-CN" sz="1600" b="0" kern="100" dirty="0">
                <a:solidFill>
                  <a:srgbClr val="278583"/>
                </a:solidFill>
                <a:cs typeface="Times New Roman" panose="02020603050405020304" pitchFamily="18" charset="0"/>
                <a:sym typeface="+mn-ea"/>
              </a:rPr>
              <a:t>1.5</a:t>
            </a:r>
            <a:r>
              <a:rPr lang="zh-CN" altLang="en-US" sz="1600" b="0" kern="100" dirty="0">
                <a:solidFill>
                  <a:srgbClr val="278583"/>
                </a:solidFill>
                <a:cs typeface="Times New Roman" panose="02020603050405020304" pitchFamily="18" charset="0"/>
                <a:sym typeface="+mn-ea"/>
              </a:rPr>
              <a:t>平方米</a:t>
            </a:r>
            <a:endParaRPr lang="zh-CN" altLang="en-US" sz="1600" b="0" kern="100" dirty="0">
              <a:solidFill>
                <a:srgbClr val="278583"/>
              </a:solidFill>
              <a:cs typeface="Times New Roman" panose="02020603050405020304" pitchFamily="18" charset="0"/>
              <a:sym typeface="+mn-ea"/>
            </a:endParaRPr>
          </a:p>
          <a:p>
            <a:pPr marL="0">
              <a:spcBef>
                <a:spcPts val="600"/>
              </a:spcBef>
              <a:buFont typeface="Wingdings" panose="05000000000000000000" pitchFamily="2" charset="2"/>
              <a:buChar char="u"/>
            </a:pPr>
            <a:r>
              <a:rPr lang="zh-CN" altLang="en-US" sz="1600" b="0" kern="100" dirty="0">
                <a:solidFill>
                  <a:srgbClr val="278583"/>
                </a:solidFill>
                <a:cs typeface="Times New Roman" panose="02020603050405020304" pitchFamily="18" charset="0"/>
                <a:sym typeface="+mn-ea"/>
              </a:rPr>
              <a:t>强化重大疫情救治体系建设。加强危险源规划控制和邻避要求。加强生命线安全运行管理</a:t>
            </a:r>
            <a:endParaRPr sz="1600" b="0" kern="100" dirty="0">
              <a:solidFill>
                <a:srgbClr val="278583"/>
              </a:solidFill>
              <a:cs typeface="Times New Roman" panose="02020603050405020304" pitchFamily="18" charset="0"/>
              <a:sym typeface="+mn-ea"/>
            </a:endParaRPr>
          </a:p>
        </p:txBody>
      </p:sp>
      <p:sp>
        <p:nvSpPr>
          <p:cNvPr id="2" name="矩形 1"/>
          <p:cNvSpPr/>
          <p:nvPr>
            <p:custDataLst>
              <p:tags r:id="rId5"/>
            </p:custDataLst>
          </p:nvPr>
        </p:nvSpPr>
        <p:spPr>
          <a:xfrm>
            <a:off x="541020" y="4735397"/>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加强水利设施建设</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5" name="直接连接符 4"/>
          <p:cNvCxnSpPr/>
          <p:nvPr>
            <p:custDataLst>
              <p:tags r:id="rId6"/>
            </p:custDataLst>
          </p:nvPr>
        </p:nvCxnSpPr>
        <p:spPr>
          <a:xfrm>
            <a:off x="517207" y="5153315"/>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
        <p:nvSpPr>
          <p:cNvPr id="21" name="矩形 20"/>
          <p:cNvSpPr/>
          <p:nvPr>
            <p:custDataLst>
              <p:tags r:id="rId7"/>
            </p:custDataLst>
          </p:nvPr>
        </p:nvSpPr>
        <p:spPr>
          <a:xfrm>
            <a:off x="414020" y="6216675"/>
            <a:ext cx="6258617" cy="369332"/>
          </a:xfrm>
          <a:prstGeom prst="rect">
            <a:avLst/>
          </a:prstGeom>
        </p:spPr>
        <p:txBody>
          <a:bodyPr wrap="square">
            <a:spAutoFit/>
          </a:bodyPr>
          <a:lstStyle/>
          <a:p>
            <a:pPr algn="just">
              <a:spcBef>
                <a:spcPts val="1800"/>
              </a:spcBef>
            </a:pPr>
            <a:r>
              <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rPr>
              <a:t>提升安全韧性与防灾能力</a:t>
            </a:r>
            <a:endParaRPr lang="zh-CN" altLang="en-US" b="1" kern="100" dirty="0">
              <a:solidFill>
                <a:srgbClr val="278583"/>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22" name="直接连接符 21"/>
          <p:cNvCxnSpPr/>
          <p:nvPr>
            <p:custDataLst>
              <p:tags r:id="rId8"/>
            </p:custDataLst>
          </p:nvPr>
        </p:nvCxnSpPr>
        <p:spPr>
          <a:xfrm>
            <a:off x="517207" y="6623188"/>
            <a:ext cx="5845493" cy="0"/>
          </a:xfrm>
          <a:prstGeom prst="line">
            <a:avLst/>
          </a:prstGeom>
          <a:ln w="76200">
            <a:solidFill>
              <a:srgbClr val="27858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CC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a:spLocks noGrp="1"/>
          </p:cNvSpPr>
          <p:nvPr>
            <p:ph type="title"/>
          </p:nvPr>
        </p:nvSpPr>
        <p:spPr>
          <a:xfrm>
            <a:off x="428625" y="6143625"/>
            <a:ext cx="2784475" cy="1230630"/>
          </a:xfrm>
        </p:spPr>
        <p:txBody>
          <a:bodyPr/>
          <a:lstStyle/>
          <a:p>
            <a:pPr marL="0" indent="0" fontAlgn="auto">
              <a:lnSpc>
                <a:spcPct val="100000"/>
              </a:lnSpc>
            </a:pPr>
            <a:r>
              <a:rPr lang="en-US" altLang="zh-CN" dirty="0">
                <a:solidFill>
                  <a:schemeClr val="bg1"/>
                </a:solidFill>
              </a:rPr>
              <a:t>07</a:t>
            </a:r>
            <a:endParaRPr lang="zh-CN" altLang="en-US" dirty="0">
              <a:solidFill>
                <a:schemeClr val="bg1"/>
              </a:solidFill>
            </a:endParaRPr>
          </a:p>
        </p:txBody>
      </p:sp>
      <p:sp>
        <p:nvSpPr>
          <p:cNvPr id="20" name="内容占位符 2"/>
          <p:cNvSpPr>
            <a:spLocks noGrp="1"/>
          </p:cNvSpPr>
          <p:nvPr>
            <p:ph idx="1"/>
          </p:nvPr>
        </p:nvSpPr>
        <p:spPr>
          <a:xfrm>
            <a:off x="3213069" y="6144554"/>
            <a:ext cx="2847483" cy="1954059"/>
          </a:xfrm>
        </p:spPr>
        <p:txBody>
          <a:bodyPr/>
          <a:lstStyle/>
          <a:p>
            <a:r>
              <a:rPr lang="en-US" altLang="zh-CN" dirty="0">
                <a:solidFill>
                  <a:schemeClr val="bg1"/>
                </a:solidFill>
              </a:rPr>
              <a:t>7.1 </a:t>
            </a:r>
            <a:r>
              <a:rPr lang="zh-CN" altLang="en-US" dirty="0">
                <a:solidFill>
                  <a:schemeClr val="bg1"/>
                </a:solidFill>
              </a:rPr>
              <a:t>历史文化保护</a:t>
            </a:r>
            <a:endParaRPr lang="en-US" altLang="zh-CN" dirty="0">
              <a:solidFill>
                <a:schemeClr val="bg1"/>
              </a:solidFill>
            </a:endParaRPr>
          </a:p>
          <a:p>
            <a:r>
              <a:rPr lang="en-US" altLang="zh-CN" dirty="0">
                <a:solidFill>
                  <a:schemeClr val="bg1"/>
                </a:solidFill>
              </a:rPr>
              <a:t>7.2 </a:t>
            </a:r>
            <a:r>
              <a:rPr lang="zh-CN" altLang="en-US" dirty="0">
                <a:solidFill>
                  <a:schemeClr val="bg1"/>
                </a:solidFill>
              </a:rPr>
              <a:t>特色风貌塑造</a:t>
            </a:r>
            <a:endParaRPr lang="zh-CN" altLang="en-US" dirty="0">
              <a:solidFill>
                <a:schemeClr val="bg1"/>
              </a:solidFill>
            </a:endParaRPr>
          </a:p>
        </p:txBody>
      </p:sp>
      <p:sp>
        <p:nvSpPr>
          <p:cNvPr id="21" name="文本占位符 4"/>
          <p:cNvSpPr>
            <a:spLocks noGrp="1"/>
          </p:cNvSpPr>
          <p:nvPr>
            <p:ph type="body" sz="half" idx="13"/>
          </p:nvPr>
        </p:nvSpPr>
        <p:spPr>
          <a:xfrm>
            <a:off x="428538" y="7513585"/>
            <a:ext cx="5915025" cy="585593"/>
          </a:xfrm>
        </p:spPr>
        <p:txBody>
          <a:bodyPr/>
          <a:lstStyle/>
          <a:p>
            <a:r>
              <a:rPr lang="zh-CN" altLang="en-US" dirty="0">
                <a:solidFill>
                  <a:srgbClr val="285125"/>
                </a:solidFill>
                <a:sym typeface="+mn-ea"/>
              </a:rPr>
              <a:t>历史文化保护与特色风貌塑造</a:t>
            </a:r>
            <a:endParaRPr lang="zh-CN" altLang="en-US" dirty="0">
              <a:solidFill>
                <a:srgbClr val="285125"/>
              </a:solidFill>
              <a:sym typeface="+mn-ea"/>
            </a:endParaRPr>
          </a:p>
        </p:txBody>
      </p:sp>
      <p:sp>
        <p:nvSpPr>
          <p:cNvPr id="22" name="矩形 21"/>
          <p:cNvSpPr/>
          <p:nvPr/>
        </p:nvSpPr>
        <p:spPr>
          <a:xfrm>
            <a:off x="-12192" y="6144252"/>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200000"/>
                    </a14:imgEffect>
                  </a14:imgLayer>
                </a14:imgProps>
              </a:ext>
              <a:ext uri="{28A0092B-C50C-407E-A947-70E740481C1C}">
                <a14:useLocalDpi xmlns:a14="http://schemas.microsoft.com/office/drawing/2010/main" val="0"/>
              </a:ext>
            </a:extLst>
          </a:blip>
          <a:srcRect t="4221"/>
          <a:stretch>
            <a:fillRect/>
          </a:stretch>
        </p:blipFill>
        <p:spPr>
          <a:xfrm>
            <a:off x="0" y="-1"/>
            <a:ext cx="6858000" cy="492831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rot="10800000">
            <a:off x="5913120" y="241078"/>
            <a:ext cx="1176528" cy="576419"/>
          </a:xfrm>
          <a:prstGeom prst="chevron">
            <a:avLst>
              <a:gd name="adj" fmla="val 2951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rgbClr val="285125"/>
                </a:solidFill>
                <a:sym typeface="+mn-ea"/>
              </a:rPr>
              <a:t>7.1 </a:t>
            </a:r>
            <a:r>
              <a:rPr lang="zh-CN" altLang="en-US" dirty="0">
                <a:solidFill>
                  <a:srgbClr val="285125"/>
                </a:solidFill>
                <a:sym typeface="+mn-ea"/>
              </a:rPr>
              <a:t>历史文化保护</a:t>
            </a:r>
            <a:endParaRPr lang="zh-CN" altLang="en-US" dirty="0">
              <a:solidFill>
                <a:srgbClr val="285125"/>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文本框 13"/>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16"/>
          <p:cNvSpPr/>
          <p:nvPr/>
        </p:nvSpPr>
        <p:spPr>
          <a:xfrm>
            <a:off x="471488" y="1852643"/>
            <a:ext cx="628442" cy="16031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对</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219200" y="1852643"/>
            <a:ext cx="5167312" cy="1631216"/>
          </a:xfrm>
          <a:prstGeom prst="rect">
            <a:avLst/>
          </a:prstGeom>
          <a:solidFill>
            <a:srgbClr val="C5E0B4">
              <a:alpha val="40000"/>
            </a:srgbClr>
          </a:solidFill>
        </p:spPr>
        <p:txBody>
          <a:bodyPr wrap="square">
            <a:spAutoFit/>
          </a:bodyPr>
          <a:lstStyle/>
          <a:p>
            <a:pPr indent="0" algn="just" fontAlgn="auto">
              <a:lnSpc>
                <a:spcPct val="1250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沫河口镇现有省级文保单位</a:t>
            </a:r>
            <a:r>
              <a:rPr lang="en-US" altLang="zh-CN" sz="1600" dirty="0">
                <a:solidFill>
                  <a:srgbClr val="285125"/>
                </a:solidFill>
                <a:latin typeface="微软雅黑" panose="020B0503020204020204" pitchFamily="34" charset="-122"/>
                <a:ea typeface="微软雅黑" panose="020B0503020204020204" pitchFamily="34" charset="-122"/>
                <a:sym typeface="+mn-ea"/>
              </a:rPr>
              <a:t>1</a:t>
            </a:r>
            <a:r>
              <a:rPr lang="zh-CN" altLang="en-US" sz="1600" dirty="0">
                <a:solidFill>
                  <a:srgbClr val="285125"/>
                </a:solidFill>
                <a:latin typeface="微软雅黑" panose="020B0503020204020204" pitchFamily="34" charset="-122"/>
                <a:ea typeface="微软雅黑" panose="020B0503020204020204" pitchFamily="34" charset="-122"/>
                <a:sym typeface="+mn-ea"/>
              </a:rPr>
              <a:t>处，为沫河口关卡旧址，也被列为蚌埠市辖区</a:t>
            </a:r>
            <a:r>
              <a:rPr lang="en-US" altLang="zh-CN" sz="1600" dirty="0">
                <a:solidFill>
                  <a:srgbClr val="285125"/>
                </a:solidFill>
                <a:latin typeface="微软雅黑" panose="020B0503020204020204" pitchFamily="34" charset="-122"/>
                <a:ea typeface="微软雅黑" panose="020B0503020204020204" pitchFamily="34" charset="-122"/>
                <a:sym typeface="+mn-ea"/>
              </a:rPr>
              <a:t>19</a:t>
            </a:r>
            <a:r>
              <a:rPr lang="zh-CN" altLang="en-US" sz="1600" dirty="0">
                <a:solidFill>
                  <a:srgbClr val="285125"/>
                </a:solidFill>
                <a:latin typeface="微软雅黑" panose="020B0503020204020204" pitchFamily="34" charset="-122"/>
                <a:ea typeface="微软雅黑" panose="020B0503020204020204" pitchFamily="34" charset="-122"/>
                <a:sym typeface="+mn-ea"/>
              </a:rPr>
              <a:t>处历史建筑之一。登记不可移动文物</a:t>
            </a:r>
            <a:r>
              <a:rPr lang="en-US" altLang="zh-CN" sz="1600" dirty="0">
                <a:solidFill>
                  <a:srgbClr val="285125"/>
                </a:solidFill>
                <a:latin typeface="微软雅黑" panose="020B0503020204020204" pitchFamily="34" charset="-122"/>
                <a:ea typeface="微软雅黑" panose="020B0503020204020204" pitchFamily="34" charset="-122"/>
                <a:sym typeface="+mn-ea"/>
              </a:rPr>
              <a:t>6</a:t>
            </a:r>
            <a:r>
              <a:rPr lang="zh-CN" altLang="en-US" sz="1600" dirty="0">
                <a:solidFill>
                  <a:srgbClr val="285125"/>
                </a:solidFill>
                <a:latin typeface="微软雅黑" panose="020B0503020204020204" pitchFamily="34" charset="-122"/>
                <a:ea typeface="微软雅黑" panose="020B0503020204020204" pitchFamily="34" charset="-122"/>
                <a:sym typeface="+mn-ea"/>
              </a:rPr>
              <a:t>处，分别为小朱家北场墓群、小汤家北湖墓葬、汤家墓群、沫河口老故堆遗址、沫河口火故堆遗址、龙庙村遗址。</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471487" y="4940648"/>
            <a:ext cx="1871472"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沫河口关卡</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2408537" y="4940648"/>
            <a:ext cx="1988755"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小汤家北湖古墓葬</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7" name="矩形 26"/>
          <p:cNvSpPr/>
          <p:nvPr/>
        </p:nvSpPr>
        <p:spPr>
          <a:xfrm>
            <a:off x="4461895" y="4940648"/>
            <a:ext cx="1924617"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龙庙村遗址</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5758069" y="5335525"/>
            <a:ext cx="628443" cy="16031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方法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471487" y="5335525"/>
            <a:ext cx="5167312" cy="1603131"/>
          </a:xfrm>
          <a:prstGeom prst="rect">
            <a:avLst/>
          </a:prstGeom>
          <a:solidFill>
            <a:srgbClr val="C5E0B4">
              <a:alpha val="40000"/>
            </a:srgbClr>
          </a:solidFill>
        </p:spPr>
        <p:txBody>
          <a:bodyPr wrap="square">
            <a:spAutoFit/>
          </a:bodyPr>
          <a:lstStyle/>
          <a:p>
            <a:pPr indent="0" algn="just" fontAlgn="auto">
              <a:lnSpc>
                <a:spcPct val="1250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实行“保护名录</a:t>
            </a:r>
            <a:r>
              <a:rPr lang="en-US" altLang="zh-CN" sz="1600" dirty="0">
                <a:solidFill>
                  <a:srgbClr val="285125"/>
                </a:solidFill>
                <a:latin typeface="微软雅黑" panose="020B0503020204020204" pitchFamily="34" charset="-122"/>
                <a:ea typeface="微软雅黑" panose="020B0503020204020204" pitchFamily="34" charset="-122"/>
                <a:sym typeface="+mn-ea"/>
              </a:rPr>
              <a:t>+</a:t>
            </a:r>
            <a:r>
              <a:rPr lang="zh-CN" altLang="en-US" sz="1600" dirty="0">
                <a:solidFill>
                  <a:srgbClr val="285125"/>
                </a:solidFill>
                <a:latin typeface="微软雅黑" panose="020B0503020204020204" pitchFamily="34" charset="-122"/>
                <a:ea typeface="微软雅黑" panose="020B0503020204020204" pitchFamily="34" charset="-122"/>
                <a:sym typeface="+mn-ea"/>
              </a:rPr>
              <a:t>保护区划”的保护方式，明确保护资源名称、资源类别、保护等别、资源年代、占地规模。保护区划结合文物保护规划，明确保护对象的基本情况、位置、保护四至界线、与周边环境的关系和相关保护要求等。</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471486" y="7200909"/>
            <a:ext cx="628443" cy="2246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保</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护</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措施</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1219200" y="7200910"/>
            <a:ext cx="5167312" cy="2246769"/>
          </a:xfrm>
          <a:prstGeom prst="rect">
            <a:avLst/>
          </a:prstGeom>
          <a:solidFill>
            <a:srgbClr val="C5E0B4">
              <a:alpha val="40000"/>
            </a:srgbClr>
          </a:solidFill>
        </p:spPr>
        <p:txBody>
          <a:bodyPr wrap="square">
            <a:spAutoFit/>
          </a:bodyPr>
          <a:lstStyle/>
          <a:p>
            <a:pPr indent="-285750" algn="just" fontAlgn="auto">
              <a:lnSpc>
                <a:spcPct val="125000"/>
              </a:lnSpc>
              <a:buFont typeface="Arial" panose="020B0604020202020204" pitchFamily="34" charset="0"/>
              <a:buChar char="•"/>
            </a:pPr>
            <a:r>
              <a:rPr lang="zh-CN" altLang="en-US" sz="1600" dirty="0">
                <a:solidFill>
                  <a:srgbClr val="285125"/>
                </a:solidFill>
                <a:latin typeface="微软雅黑" panose="020B0503020204020204" pitchFamily="34" charset="-122"/>
                <a:ea typeface="微软雅黑" panose="020B0503020204020204" pitchFamily="34" charset="-122"/>
                <a:sym typeface="+mn-ea"/>
              </a:rPr>
              <a:t>修护遗址环境，保护原有村落聚集形态，处理好建筑与自然环境之间的关系。</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285750" algn="just" fontAlgn="auto">
              <a:lnSpc>
                <a:spcPct val="125000"/>
              </a:lnSpc>
              <a:buFont typeface="Arial" panose="020B0604020202020204" pitchFamily="34" charset="0"/>
              <a:buChar char="•"/>
            </a:pPr>
            <a:r>
              <a:rPr lang="zh-CN" altLang="en-US" sz="1600" dirty="0">
                <a:solidFill>
                  <a:srgbClr val="285125"/>
                </a:solidFill>
                <a:latin typeface="微软雅黑" panose="020B0503020204020204" pitchFamily="34" charset="-122"/>
                <a:ea typeface="微软雅黑" panose="020B0503020204020204" pitchFamily="34" charset="-122"/>
                <a:sym typeface="+mn-ea"/>
              </a:rPr>
              <a:t>继承和发扬民族传统文化，适当建设标志性的公共建筑，突出地域的特色风貌。</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285750" algn="just" fontAlgn="auto">
              <a:lnSpc>
                <a:spcPct val="125000"/>
              </a:lnSpc>
              <a:buFont typeface="Arial" panose="020B0604020202020204" pitchFamily="34" charset="0"/>
              <a:buChar char="•"/>
            </a:pPr>
            <a:r>
              <a:rPr lang="zh-CN" altLang="en-US" sz="1600" dirty="0">
                <a:solidFill>
                  <a:srgbClr val="285125"/>
                </a:solidFill>
                <a:latin typeface="微软雅黑" panose="020B0503020204020204" pitchFamily="34" charset="-122"/>
                <a:ea typeface="微软雅黑" panose="020B0503020204020204" pitchFamily="34" charset="-122"/>
                <a:sym typeface="+mn-ea"/>
              </a:rPr>
              <a:t>用现代化的手段，活化遗址文化。积极探索“活态传承”、“保改结合”等多种兼容并包的历史文化保护模式，营造历史文化体验感，增强游客参与度。</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t="12470"/>
          <a:stretch>
            <a:fillRect/>
          </a:stretch>
        </p:blipFill>
        <p:spPr>
          <a:xfrm>
            <a:off x="448962" y="3570959"/>
            <a:ext cx="2106065" cy="1382582"/>
          </a:xfrm>
          <a:prstGeom prst="rect">
            <a:avLst/>
          </a:prstGeom>
        </p:spPr>
      </p:pic>
      <p:pic>
        <p:nvPicPr>
          <p:cNvPr id="1026" name="ID0EAAA" descr="cf80608e-7ab0-421e-b7d1-c4531e7315c5"/>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r="20361"/>
          <a:stretch>
            <a:fillRect/>
          </a:stretch>
        </p:blipFill>
        <p:spPr bwMode="auto">
          <a:xfrm>
            <a:off x="2674297" y="3570958"/>
            <a:ext cx="1745303" cy="1369689"/>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pic>
        <p:nvPicPr>
          <p:cNvPr id="1027" name="ID0EAAA" descr="e08060d0-76c9-424b-8052-c06f1c389937"/>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10842"/>
          <a:stretch>
            <a:fillRect/>
          </a:stretch>
        </p:blipFill>
        <p:spPr bwMode="auto">
          <a:xfrm>
            <a:off x="4476750" y="3570957"/>
            <a:ext cx="1866105" cy="1380486"/>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rot="10800000">
            <a:off x="5913120" y="241078"/>
            <a:ext cx="1176528" cy="576419"/>
          </a:xfrm>
          <a:prstGeom prst="chevron">
            <a:avLst>
              <a:gd name="adj" fmla="val 2951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rgbClr val="285125"/>
                </a:solidFill>
                <a:sym typeface="+mn-ea"/>
              </a:rPr>
              <a:t>7.2 </a:t>
            </a:r>
            <a:r>
              <a:rPr lang="zh-CN" altLang="en-US" dirty="0">
                <a:solidFill>
                  <a:srgbClr val="285125"/>
                </a:solidFill>
                <a:sym typeface="+mn-ea"/>
              </a:rPr>
              <a:t>特色风貌塑造</a:t>
            </a:r>
            <a:endParaRPr lang="zh-CN" altLang="en-US" dirty="0">
              <a:solidFill>
                <a:srgbClr val="285125"/>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文本框 13"/>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8512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矩形 5"/>
          <p:cNvSpPr/>
          <p:nvPr/>
        </p:nvSpPr>
        <p:spPr>
          <a:xfrm>
            <a:off x="471170" y="2809776"/>
            <a:ext cx="5910846" cy="2834237"/>
          </a:xfrm>
          <a:prstGeom prst="rect">
            <a:avLst/>
          </a:prstGeom>
          <a:solidFill>
            <a:srgbClr val="E2F0D9">
              <a:alpha val="40000"/>
            </a:srgbClr>
          </a:solidFill>
        </p:spPr>
        <p:txBody>
          <a:bodyPr wrap="square">
            <a:spAutoFit/>
          </a:bodyPr>
          <a:lstStyle/>
          <a:p>
            <a:pPr indent="457200" fontAlgn="auto">
              <a:lnSpc>
                <a:spcPts val="24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自然水城韵，充分依托生态资源，保护并彰显沫河口地理格局，结合文化景观，塑造具有淮河风土韵味、精致宜居气质的自然特色风貌。</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457200" fontAlgn="auto">
              <a:lnSpc>
                <a:spcPts val="24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人文品质风，传承蚌埠淮河文化，发扬和拓展城市文化，共同构筑沫河口具有丰富内涵和创新活力的文化内核，呈现具有精致人文品质的城市空间。</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a:p>
            <a:pPr indent="457200" fontAlgn="auto">
              <a:lnSpc>
                <a:spcPts val="2400"/>
              </a:lnSpc>
            </a:pPr>
            <a:r>
              <a:rPr lang="zh-CN" altLang="en-US" sz="1600" dirty="0">
                <a:solidFill>
                  <a:srgbClr val="285125"/>
                </a:solidFill>
                <a:latin typeface="微软雅黑" panose="020B0503020204020204" pitchFamily="34" charset="-122"/>
                <a:ea typeface="微软雅黑" panose="020B0503020204020204" pitchFamily="34" charset="-122"/>
                <a:sym typeface="+mn-ea"/>
              </a:rPr>
              <a:t>现代创新感，展现沫河口作为蚌埠淮河流域中心城市、皖北地区中心城市发展定位的重要组成部分，体现舒适宜人、时尚创新的现代城镇风貌。</a:t>
            </a:r>
            <a:endParaRPr lang="zh-CN" altLang="en-US" sz="1600" dirty="0">
              <a:solidFill>
                <a:srgbClr val="285125"/>
              </a:solidFill>
              <a:latin typeface="微软雅黑" panose="020B0503020204020204" pitchFamily="34" charset="-122"/>
              <a:ea typeface="微软雅黑" panose="020B0503020204020204" pitchFamily="34" charset="-122"/>
              <a:sym typeface="+mn-ea"/>
            </a:endParaRPr>
          </a:p>
        </p:txBody>
      </p:sp>
      <p:sp>
        <p:nvSpPr>
          <p:cNvPr id="13" name="矩形 12"/>
          <p:cNvSpPr/>
          <p:nvPr/>
        </p:nvSpPr>
        <p:spPr>
          <a:xfrm>
            <a:off x="471487" y="1586250"/>
            <a:ext cx="5915025" cy="369332"/>
          </a:xfrm>
          <a:prstGeom prst="rect">
            <a:avLst/>
          </a:prstGeom>
        </p:spPr>
        <p:txBody>
          <a:bodyPr wrap="square">
            <a:spAutoFit/>
          </a:bodyPr>
          <a:lstStyle/>
          <a:p>
            <a:pPr marL="285750" indent="-285750" algn="just">
              <a:spcBef>
                <a:spcPts val="1800"/>
              </a:spcBef>
              <a:buFont typeface="Wingdings" panose="05000000000000000000" pitchFamily="2" charset="2"/>
              <a:buChar char="Ø"/>
            </a:pPr>
            <a:r>
              <a:rPr lang="zh-CN" altLang="en-US" b="1" dirty="0">
                <a:solidFill>
                  <a:srgbClr val="285125"/>
                </a:solidFill>
                <a:latin typeface="微软雅黑" panose="020B0503020204020204" pitchFamily="34" charset="-122"/>
                <a:ea typeface="微软雅黑" panose="020B0503020204020204" pitchFamily="34" charset="-122"/>
                <a:cs typeface="+mj-cs"/>
                <a:sym typeface="+mn-ea"/>
              </a:rPr>
              <a:t>城乡特色风貌塑造</a:t>
            </a:r>
            <a:endParaRPr lang="zh-CN" altLang="en-US" b="1" dirty="0">
              <a:solidFill>
                <a:srgbClr val="285125"/>
              </a:solidFill>
              <a:latin typeface="微软雅黑" panose="020B0503020204020204" pitchFamily="34" charset="-122"/>
              <a:ea typeface="微软雅黑" panose="020B0503020204020204" pitchFamily="34" charset="-122"/>
              <a:cs typeface="+mj-cs"/>
              <a:sym typeface="+mn-ea"/>
            </a:endParaRPr>
          </a:p>
        </p:txBody>
      </p:sp>
      <p:sp>
        <p:nvSpPr>
          <p:cNvPr id="15" name="内容占位符 7"/>
          <p:cNvSpPr txBox="1"/>
          <p:nvPr>
            <p:custDataLst>
              <p:tags r:id="rId2"/>
            </p:custDataLst>
          </p:nvPr>
        </p:nvSpPr>
        <p:spPr>
          <a:xfrm>
            <a:off x="471487" y="1944706"/>
            <a:ext cx="5915026" cy="739145"/>
          </a:xfrm>
          <a:prstGeom prst="roundRect">
            <a:avLst>
              <a:gd name="adj" fmla="val 859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457200" algn="l"/>
            <a:r>
              <a:rPr lang="zh-CN" altLang="en-US" dirty="0">
                <a:solidFill>
                  <a:schemeClr val="bg1"/>
                </a:solidFill>
                <a:latin typeface="微软雅黑" panose="020B0503020204020204" pitchFamily="34" charset="-122"/>
                <a:ea typeface="微软雅黑" panose="020B0503020204020204" pitchFamily="34" charset="-122"/>
                <a:sym typeface="+mn-ea"/>
              </a:rPr>
              <a:t>突出沫河口“水、文、城”特色要素，形成“自然水城韵、人文品质风、现代创新感”的总体风貌特色。</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cxnSp>
        <p:nvCxnSpPr>
          <p:cNvPr id="25" name="直接连接符 24"/>
          <p:cNvCxnSpPr/>
          <p:nvPr/>
        </p:nvCxnSpPr>
        <p:spPr>
          <a:xfrm>
            <a:off x="1996440" y="9103297"/>
            <a:ext cx="2244256" cy="0"/>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352800" y="6603937"/>
            <a:ext cx="887896" cy="0"/>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674620" y="7762345"/>
            <a:ext cx="1566076" cy="2604"/>
          </a:xfrm>
          <a:prstGeom prst="line">
            <a:avLst/>
          </a:prstGeom>
          <a:ln>
            <a:solidFill>
              <a:schemeClr val="accent6"/>
            </a:solidFill>
            <a:headEnd type="ova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985" y="9043278"/>
            <a:ext cx="1170581" cy="576000"/>
          </a:xfrm>
          <a:prstGeom prst="rect">
            <a:avLst/>
          </a:prstGeom>
          <a:effectLst>
            <a:softEdge rad="12700"/>
          </a:effectLst>
        </p:spPr>
      </p:pic>
      <p:pic>
        <p:nvPicPr>
          <p:cNvPr id="8" name="图片 7"/>
          <p:cNvPicPr>
            <a:picLocks noChangeAspect="1"/>
          </p:cNvPicPr>
          <p:nvPr/>
        </p:nvPicPr>
        <p:blipFill>
          <a:blip r:embed="rId4"/>
          <a:stretch>
            <a:fillRect/>
          </a:stretch>
        </p:blipFill>
        <p:spPr>
          <a:xfrm>
            <a:off x="354936" y="6063451"/>
            <a:ext cx="5100955" cy="3551552"/>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10466"/>
          <a:stretch>
            <a:fillRect/>
          </a:stretch>
        </p:blipFill>
        <p:spPr>
          <a:xfrm>
            <a:off x="4410260" y="5657055"/>
            <a:ext cx="1979129" cy="1181318"/>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b="14095"/>
          <a:stretch>
            <a:fillRect/>
          </a:stretch>
        </p:blipFill>
        <p:spPr>
          <a:xfrm>
            <a:off x="4410260" y="6818051"/>
            <a:ext cx="1973374" cy="1276132"/>
          </a:xfrm>
          <a:prstGeom prst="rect">
            <a:avLst/>
          </a:prstGeom>
        </p:spPr>
      </p:pic>
      <p:sp>
        <p:nvSpPr>
          <p:cNvPr id="27" name="矩形 26"/>
          <p:cNvSpPr/>
          <p:nvPr/>
        </p:nvSpPr>
        <p:spPr>
          <a:xfrm>
            <a:off x="4410260" y="5644607"/>
            <a:ext cx="1871472"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石王村淮河之莲</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4459172" y="6788718"/>
            <a:ext cx="1871472" cy="307777"/>
          </a:xfrm>
          <a:prstGeom prst="rect">
            <a:avLst/>
          </a:prstGeom>
        </p:spPr>
        <p:txBody>
          <a:bodyPr wrap="square">
            <a:spAutoFit/>
          </a:bodyPr>
          <a:lstStyle/>
          <a:p>
            <a:pPr algn="ctr"/>
            <a:r>
              <a:rPr lang="zh-CN" altLang="en-US" sz="1400" b="1" dirty="0">
                <a:solidFill>
                  <a:srgbClr val="285125"/>
                </a:solidFill>
                <a:latin typeface="微软雅黑" panose="020B0503020204020204" pitchFamily="34" charset="-122"/>
                <a:ea typeface="微软雅黑" panose="020B0503020204020204" pitchFamily="34" charset="-122"/>
                <a:sym typeface="+mn-ea"/>
              </a:rPr>
              <a:t>北淝河入淮口</a:t>
            </a:r>
            <a:endParaRPr lang="zh-CN" altLang="en-US" sz="1400" b="1" dirty="0">
              <a:solidFill>
                <a:srgbClr val="285125"/>
              </a:solidFill>
              <a:latin typeface="微软雅黑" panose="020B0503020204020204" pitchFamily="34" charset="-122"/>
              <a:ea typeface="微软雅黑" panose="020B0503020204020204" pitchFamily="34" charset="-122"/>
              <a:sym typeface="+mn-ea"/>
            </a:endParaRPr>
          </a:p>
        </p:txBody>
      </p:sp>
      <p:sp>
        <p:nvSpPr>
          <p:cNvPr id="20" name="内容占位符 2"/>
          <p:cNvSpPr txBox="1"/>
          <p:nvPr>
            <p:custDataLst>
              <p:tags r:id="rId7"/>
            </p:custDataLst>
          </p:nvPr>
        </p:nvSpPr>
        <p:spPr>
          <a:xfrm>
            <a:off x="354936" y="6157181"/>
            <a:ext cx="3368675" cy="274320"/>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285125"/>
                </a:solidFill>
                <a:sym typeface="+mn-ea"/>
              </a:rPr>
              <a:t>镇域历史文化保护与特色风貌规划图</a:t>
            </a:r>
            <a:endParaRPr lang="zh-CN" altLang="en-US" sz="1400" dirty="0">
              <a:solidFill>
                <a:srgbClr val="285125"/>
              </a:solidFill>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75C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1780" y="6144895"/>
            <a:ext cx="2784475" cy="1228725"/>
          </a:xfrm>
        </p:spPr>
        <p:txBody>
          <a:bodyPr/>
          <a:lstStyle/>
          <a:p>
            <a:pPr marL="0" indent="0" fontAlgn="auto">
              <a:lnSpc>
                <a:spcPct val="100000"/>
              </a:lnSpc>
            </a:pPr>
            <a:r>
              <a:rPr lang="en-US" altLang="zh-CN" dirty="0">
                <a:solidFill>
                  <a:schemeClr val="bg1"/>
                </a:solidFill>
              </a:rPr>
              <a:t>08</a:t>
            </a:r>
            <a:endParaRPr lang="zh-CN" altLang="en-US" dirty="0">
              <a:solidFill>
                <a:schemeClr val="bg1"/>
              </a:solidFill>
            </a:endParaRPr>
          </a:p>
        </p:txBody>
      </p:sp>
      <p:sp>
        <p:nvSpPr>
          <p:cNvPr id="20" name="文本占位符 4"/>
          <p:cNvSpPr txBox="1"/>
          <p:nvPr/>
        </p:nvSpPr>
        <p:spPr>
          <a:xfrm>
            <a:off x="352091" y="7569228"/>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337867"/>
                </a:solidFill>
                <a:sym typeface="+mn-ea"/>
              </a:rPr>
              <a:t>镇政府驻地规划</a:t>
            </a:r>
            <a:endParaRPr lang="zh-CN" altLang="en-US" dirty="0">
              <a:solidFill>
                <a:srgbClr val="337867"/>
              </a:solidFill>
              <a:sym typeface="+mn-ea"/>
            </a:endParaRPr>
          </a:p>
        </p:txBody>
      </p:sp>
      <p:sp>
        <p:nvSpPr>
          <p:cNvPr id="10" name="矩形 9"/>
          <p:cNvSpPr/>
          <p:nvPr/>
        </p:nvSpPr>
        <p:spPr>
          <a:xfrm>
            <a:off x="-12192" y="614449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内容占位符 2"/>
          <p:cNvSpPr txBox="1"/>
          <p:nvPr/>
        </p:nvSpPr>
        <p:spPr>
          <a:xfrm>
            <a:off x="3424362" y="6144295"/>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8.1 </a:t>
            </a:r>
            <a:r>
              <a:rPr lang="zh-CN" altLang="en-US" dirty="0">
                <a:solidFill>
                  <a:schemeClr val="bg1"/>
                </a:solidFill>
                <a:sym typeface="+mn-ea"/>
              </a:rPr>
              <a:t>用地布局</a:t>
            </a:r>
            <a:endParaRPr lang="en-US" altLang="zh-CN" dirty="0">
              <a:solidFill>
                <a:schemeClr val="bg1"/>
              </a:solidFill>
            </a:endParaRPr>
          </a:p>
          <a:p>
            <a:r>
              <a:rPr lang="en-US" altLang="zh-CN" dirty="0">
                <a:solidFill>
                  <a:schemeClr val="bg1"/>
                </a:solidFill>
              </a:rPr>
              <a:t>8</a:t>
            </a:r>
            <a:r>
              <a:rPr lang="zh-CN" altLang="en-US" dirty="0">
                <a:solidFill>
                  <a:schemeClr val="bg1"/>
                </a:solidFill>
              </a:rPr>
              <a:t>.2 公共空间与绿地系统</a:t>
            </a:r>
            <a:endParaRPr lang="zh-CN" altLang="en-US" dirty="0">
              <a:solidFill>
                <a:schemeClr val="bg1"/>
              </a:solidFill>
            </a:endParaRPr>
          </a:p>
          <a:p>
            <a:r>
              <a:rPr lang="en-US" altLang="zh-CN" dirty="0">
                <a:solidFill>
                  <a:schemeClr val="bg1"/>
                </a:solidFill>
                <a:sym typeface="+mn-ea"/>
              </a:rPr>
              <a:t>8</a:t>
            </a:r>
            <a:r>
              <a:rPr lang="zh-CN" altLang="en-US" dirty="0">
                <a:solidFill>
                  <a:schemeClr val="bg1"/>
                </a:solidFill>
                <a:sym typeface="+mn-ea"/>
              </a:rPr>
              <a:t>.</a:t>
            </a:r>
            <a:r>
              <a:rPr lang="en-US" altLang="zh-CN" dirty="0">
                <a:solidFill>
                  <a:schemeClr val="bg1"/>
                </a:solidFill>
                <a:sym typeface="+mn-ea"/>
              </a:rPr>
              <a:t>3</a:t>
            </a:r>
            <a:r>
              <a:rPr lang="zh-CN" altLang="en-US" dirty="0">
                <a:solidFill>
                  <a:schemeClr val="bg1"/>
                </a:solidFill>
                <a:sym typeface="+mn-ea"/>
              </a:rPr>
              <a:t> </a:t>
            </a:r>
            <a:r>
              <a:rPr lang="zh-CN" altLang="en-US" dirty="0">
                <a:solidFill>
                  <a:schemeClr val="bg1"/>
                </a:solidFill>
              </a:rPr>
              <a:t>公共管理与公共服务</a:t>
            </a:r>
            <a:endParaRPr lang="zh-CN" altLang="en-US" dirty="0">
              <a:solidFill>
                <a:schemeClr val="bg1"/>
              </a:solidFill>
            </a:endParaRPr>
          </a:p>
          <a:p>
            <a:r>
              <a:rPr lang="en-US" altLang="zh-CN" dirty="0">
                <a:solidFill>
                  <a:schemeClr val="bg1"/>
                </a:solidFill>
              </a:rPr>
              <a:t>8.4 </a:t>
            </a:r>
            <a:r>
              <a:rPr lang="zh-CN" altLang="en-US" dirty="0">
                <a:solidFill>
                  <a:schemeClr val="bg1"/>
                </a:solidFill>
              </a:rPr>
              <a:t>道路交通</a:t>
            </a:r>
            <a:endParaRPr lang="zh-CN" altLang="en-US" dirty="0">
              <a:solidFill>
                <a:schemeClr val="bg1"/>
              </a:solidFill>
            </a:endParaRPr>
          </a:p>
          <a:p>
            <a:endParaRPr lang="zh-CN" altLang="en-US" dirty="0">
              <a:solidFill>
                <a:schemeClr val="bg1"/>
              </a:solidFill>
            </a:endParaRPr>
          </a:p>
        </p:txBody>
      </p:sp>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Effect>
                      <a14:colorTemperature colorTemp="7200"/>
                    </a14:imgEffect>
                  </a14:imgLayer>
                </a14:imgProps>
              </a:ext>
              <a:ext uri="{28A0092B-C50C-407E-A947-70E740481C1C}">
                <a14:useLocalDpi xmlns:a14="http://schemas.microsoft.com/office/drawing/2010/main" val="0"/>
              </a:ext>
            </a:extLst>
          </a:blip>
          <a:srcRect l="2271" t="2018" r="1995" b="4770"/>
          <a:stretch>
            <a:fillRect/>
          </a:stretch>
        </p:blipFill>
        <p:spPr>
          <a:xfrm>
            <a:off x="-1" y="-106018"/>
            <a:ext cx="6877879" cy="503472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2444" t="11157" r="19410" b="9127"/>
          <a:stretch>
            <a:fillRect/>
          </a:stretch>
        </p:blipFill>
        <p:spPr>
          <a:xfrm>
            <a:off x="368300" y="5165725"/>
            <a:ext cx="6190615" cy="4465320"/>
          </a:xfrm>
          <a:prstGeom prst="rect">
            <a:avLst/>
          </a:prstGeom>
        </p:spPr>
      </p:pic>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B6C53"/>
                </a:solidFill>
              </a:rPr>
              <a:t>8.1 </a:t>
            </a:r>
            <a:r>
              <a:rPr lang="zh-CN" altLang="en-US" dirty="0">
                <a:solidFill>
                  <a:srgbClr val="2B6C53"/>
                </a:solidFill>
              </a:rPr>
              <a:t>优化城镇用地布局</a:t>
            </a:r>
            <a:endParaRPr lang="zh-CN" altLang="en-US" dirty="0">
              <a:solidFill>
                <a:srgbClr val="2B6C53"/>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 name="组合 7"/>
          <p:cNvGrpSpPr/>
          <p:nvPr/>
        </p:nvGrpSpPr>
        <p:grpSpPr>
          <a:xfrm>
            <a:off x="315297" y="3273122"/>
            <a:ext cx="6311563" cy="1979295"/>
            <a:chOff x="497" y="5034"/>
            <a:chExt cx="9939" cy="3117"/>
          </a:xfrm>
        </p:grpSpPr>
        <p:sp>
          <p:nvSpPr>
            <p:cNvPr id="35" name="内容占位符 7"/>
            <p:cNvSpPr>
              <a:spLocks noGrp="1"/>
            </p:cNvSpPr>
            <p:nvPr>
              <p:custDataLst>
                <p:tags r:id="rId3"/>
              </p:custDataLst>
            </p:nvPr>
          </p:nvSpPr>
          <p:spPr>
            <a:xfrm>
              <a:off x="2916" y="5034"/>
              <a:ext cx="7520" cy="3117"/>
            </a:xfrm>
            <a:prstGeom prst="rect">
              <a:avLst/>
            </a:prstGeom>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140335" indent="-140335" fontAlgn="auto">
                <a:lnSpc>
                  <a:spcPts val="2500"/>
                </a:lnSpc>
                <a:spcBef>
                  <a:spcPts val="0"/>
                </a:spcBef>
              </a:pPr>
              <a:r>
                <a:rPr lang="zh-CN" altLang="en-US" sz="1600" kern="100" dirty="0">
                  <a:solidFill>
                    <a:schemeClr val="accent2">
                      <a:lumMod val="75000"/>
                    </a:schemeClr>
                  </a:solidFill>
                  <a:cs typeface="Times New Roman" panose="02020603050405020304" pitchFamily="18" charset="0"/>
                </a:rPr>
                <a:t>一轴、两区、两组团、多廊道</a:t>
              </a:r>
              <a:endParaRPr lang="zh-CN" altLang="en-US" sz="1600" kern="100" dirty="0">
                <a:solidFill>
                  <a:schemeClr val="accent2">
                    <a:lumMod val="75000"/>
                  </a:schemeClr>
                </a:solidFill>
                <a:cs typeface="Times New Roman" panose="02020603050405020304" pitchFamily="18" charset="0"/>
              </a:endParaRPr>
            </a:p>
            <a:p>
              <a:pPr marL="141605" indent="-141605" algn="l" fontAlgn="auto">
                <a:lnSpc>
                  <a:spcPts val="2500"/>
                </a:lnSpc>
                <a:spcBef>
                  <a:spcPts val="0"/>
                </a:spcBef>
                <a:buClrTx/>
                <a:buSzTx/>
              </a:pPr>
              <a:r>
                <a:rPr lang="zh-CN" altLang="en-US" sz="1400" b="0" kern="100" dirty="0">
                  <a:solidFill>
                    <a:srgbClr val="337867"/>
                  </a:solidFill>
                  <a:cs typeface="Times New Roman" panose="02020603050405020304" pitchFamily="18" charset="0"/>
                  <a:sym typeface="+mn-ea"/>
                </a:rPr>
                <a:t>一轴：蚌埠都市区发展轴。</a:t>
              </a:r>
              <a:endParaRPr lang="zh-CN" altLang="en-US" sz="1400" b="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41605" indent="-141605" algn="l" fontAlgn="auto">
                <a:lnSpc>
                  <a:spcPts val="2500"/>
                </a:lnSpc>
                <a:spcBef>
                  <a:spcPts val="0"/>
                </a:spcBef>
                <a:buClrTx/>
                <a:buSzTx/>
              </a:pPr>
              <a:r>
                <a:rPr lang="zh-CN" altLang="en-US" sz="1400" b="0" kern="100" dirty="0">
                  <a:solidFill>
                    <a:srgbClr val="337867"/>
                  </a:solidFill>
                  <a:cs typeface="Times New Roman" panose="02020603050405020304" pitchFamily="18" charset="0"/>
                  <a:sym typeface="+mn-ea"/>
                </a:rPr>
                <a:t>两区：精细化工集聚区和临港工业园区。</a:t>
              </a:r>
              <a:endParaRPr lang="zh-CN" altLang="en-US" sz="1400" b="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141605" indent="-141605" algn="l" fontAlgn="auto">
                <a:lnSpc>
                  <a:spcPts val="2500"/>
                </a:lnSpc>
                <a:spcBef>
                  <a:spcPts val="0"/>
                </a:spcBef>
                <a:buClrTx/>
                <a:buSzTx/>
              </a:pPr>
              <a:r>
                <a:rPr lang="zh-CN" altLang="en-US" sz="1400" b="0" kern="100" dirty="0">
                  <a:solidFill>
                    <a:srgbClr val="337867"/>
                  </a:solidFill>
                  <a:cs typeface="Times New Roman" panose="02020603050405020304" pitchFamily="18" charset="0"/>
                  <a:sym typeface="+mn-ea"/>
                </a:rPr>
                <a:t>两组团、多廊道：分别为老镇区生活组团和为园区配套的新镇区组团；穿越和串联各个功能片区的水系及高速防护绿带。</a:t>
              </a:r>
              <a:endParaRPr lang="zh-CN" altLang="en-US" sz="1600" b="0" kern="100" dirty="0">
                <a:solidFill>
                  <a:schemeClr val="accent2">
                    <a:lumMod val="75000"/>
                  </a:schemeClr>
                </a:solidFill>
                <a:cs typeface="Times New Roman" panose="02020603050405020304" pitchFamily="18" charset="0"/>
              </a:endParaRPr>
            </a:p>
          </p:txBody>
        </p:sp>
        <p:sp>
          <p:nvSpPr>
            <p:cNvPr id="32" name="文本框 31"/>
            <p:cNvSpPr txBox="1"/>
            <p:nvPr/>
          </p:nvSpPr>
          <p:spPr>
            <a:xfrm>
              <a:off x="1719" y="5034"/>
              <a:ext cx="1211" cy="2216"/>
            </a:xfrm>
            <a:prstGeom prst="rect">
              <a:avLst/>
            </a:prstGeom>
            <a:noFill/>
          </p:spPr>
          <p:txBody>
            <a:bodyPr wrap="square" rtlCol="0">
              <a:no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优化城镇空间格局</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3" name="直接连接符 32"/>
            <p:cNvCxnSpPr/>
            <p:nvPr/>
          </p:nvCxnSpPr>
          <p:spPr>
            <a:xfrm flipV="1">
              <a:off x="2915" y="5097"/>
              <a:ext cx="0" cy="1784"/>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639" y="5534"/>
              <a:ext cx="903" cy="902"/>
              <a:chOff x="1692276" y="3070226"/>
              <a:chExt cx="2051050" cy="2047874"/>
            </a:xfrm>
            <a:solidFill>
              <a:schemeClr val="bg1"/>
            </a:solidFill>
          </p:grpSpPr>
          <p:sp>
            <p:nvSpPr>
              <p:cNvPr id="38" name="Freeform 66"/>
              <p:cNvSpPr>
                <a:spLocks noEditPoints="1"/>
              </p:cNvSpPr>
              <p:nvPr/>
            </p:nvSpPr>
            <p:spPr bwMode="auto">
              <a:xfrm>
                <a:off x="1692276" y="3070226"/>
                <a:ext cx="2051050" cy="2047874"/>
              </a:xfrm>
              <a:custGeom>
                <a:avLst/>
                <a:gdLst>
                  <a:gd name="T0" fmla="*/ 520 w 544"/>
                  <a:gd name="T1" fmla="*/ 99 h 543"/>
                  <a:gd name="T2" fmla="*/ 445 w 544"/>
                  <a:gd name="T3" fmla="*/ 29 h 543"/>
                  <a:gd name="T4" fmla="*/ 444 w 544"/>
                  <a:gd name="T5" fmla="*/ 5 h 543"/>
                  <a:gd name="T6" fmla="*/ 370 w 544"/>
                  <a:gd name="T7" fmla="*/ 147 h 543"/>
                  <a:gd name="T8" fmla="*/ 204 w 544"/>
                  <a:gd name="T9" fmla="*/ 203 h 543"/>
                  <a:gd name="T10" fmla="*/ 147 w 544"/>
                  <a:gd name="T11" fmla="*/ 369 h 543"/>
                  <a:gd name="T12" fmla="*/ 6 w 544"/>
                  <a:gd name="T13" fmla="*/ 444 h 543"/>
                  <a:gd name="T14" fmla="*/ 28 w 544"/>
                  <a:gd name="T15" fmla="*/ 440 h 543"/>
                  <a:gd name="T16" fmla="*/ 104 w 544"/>
                  <a:gd name="T17" fmla="*/ 510 h 543"/>
                  <a:gd name="T18" fmla="*/ 100 w 544"/>
                  <a:gd name="T19" fmla="*/ 519 h 543"/>
                  <a:gd name="T20" fmla="*/ 119 w 544"/>
                  <a:gd name="T21" fmla="*/ 538 h 543"/>
                  <a:gd name="T22" fmla="*/ 177 w 544"/>
                  <a:gd name="T23" fmla="*/ 393 h 543"/>
                  <a:gd name="T24" fmla="*/ 394 w 544"/>
                  <a:gd name="T25" fmla="*/ 176 h 543"/>
                  <a:gd name="T26" fmla="*/ 539 w 544"/>
                  <a:gd name="T27" fmla="*/ 118 h 543"/>
                  <a:gd name="T28" fmla="*/ 133 w 544"/>
                  <a:gd name="T29" fmla="*/ 466 h 543"/>
                  <a:gd name="T30" fmla="*/ 119 w 544"/>
                  <a:gd name="T31" fmla="*/ 487 h 543"/>
                  <a:gd name="T32" fmla="*/ 57 w 544"/>
                  <a:gd name="T33" fmla="*/ 420 h 543"/>
                  <a:gd name="T34" fmla="*/ 84 w 544"/>
                  <a:gd name="T35" fmla="*/ 412 h 543"/>
                  <a:gd name="T36" fmla="*/ 133 w 544"/>
                  <a:gd name="T37" fmla="*/ 466 h 543"/>
                  <a:gd name="T38" fmla="*/ 143 w 544"/>
                  <a:gd name="T39" fmla="*/ 428 h 543"/>
                  <a:gd name="T40" fmla="*/ 114 w 544"/>
                  <a:gd name="T41" fmla="*/ 404 h 543"/>
                  <a:gd name="T42" fmla="*/ 145 w 544"/>
                  <a:gd name="T43" fmla="*/ 396 h 543"/>
                  <a:gd name="T44" fmla="*/ 190 w 544"/>
                  <a:gd name="T45" fmla="*/ 365 h 543"/>
                  <a:gd name="T46" fmla="*/ 178 w 544"/>
                  <a:gd name="T47" fmla="*/ 363 h 543"/>
                  <a:gd name="T48" fmla="*/ 182 w 544"/>
                  <a:gd name="T49" fmla="*/ 353 h 543"/>
                  <a:gd name="T50" fmla="*/ 190 w 544"/>
                  <a:gd name="T51" fmla="*/ 365 h 543"/>
                  <a:gd name="T52" fmla="*/ 231 w 544"/>
                  <a:gd name="T53" fmla="*/ 360 h 543"/>
                  <a:gd name="T54" fmla="*/ 186 w 544"/>
                  <a:gd name="T55" fmla="*/ 319 h 543"/>
                  <a:gd name="T56" fmla="*/ 189 w 544"/>
                  <a:gd name="T57" fmla="*/ 287 h 543"/>
                  <a:gd name="T58" fmla="*/ 258 w 544"/>
                  <a:gd name="T59" fmla="*/ 351 h 543"/>
                  <a:gd name="T60" fmla="*/ 311 w 544"/>
                  <a:gd name="T61" fmla="*/ 330 h 543"/>
                  <a:gd name="T62" fmla="*/ 286 w 544"/>
                  <a:gd name="T63" fmla="*/ 341 h 543"/>
                  <a:gd name="T64" fmla="*/ 201 w 544"/>
                  <a:gd name="T65" fmla="*/ 252 h 543"/>
                  <a:gd name="T66" fmla="*/ 217 w 544"/>
                  <a:gd name="T67" fmla="*/ 232 h 543"/>
                  <a:gd name="T68" fmla="*/ 311 w 544"/>
                  <a:gd name="T69" fmla="*/ 330 h 543"/>
                  <a:gd name="T70" fmla="*/ 335 w 544"/>
                  <a:gd name="T71" fmla="*/ 305 h 543"/>
                  <a:gd name="T72" fmla="*/ 237 w 544"/>
                  <a:gd name="T73" fmla="*/ 213 h 543"/>
                  <a:gd name="T74" fmla="*/ 257 w 544"/>
                  <a:gd name="T75" fmla="*/ 198 h 543"/>
                  <a:gd name="T76" fmla="*/ 343 w 544"/>
                  <a:gd name="T77" fmla="*/ 279 h 543"/>
                  <a:gd name="T78" fmla="*/ 362 w 544"/>
                  <a:gd name="T79" fmla="*/ 223 h 543"/>
                  <a:gd name="T80" fmla="*/ 354 w 544"/>
                  <a:gd name="T81" fmla="*/ 251 h 543"/>
                  <a:gd name="T82" fmla="*/ 293 w 544"/>
                  <a:gd name="T83" fmla="*/ 187 h 543"/>
                  <a:gd name="T84" fmla="*/ 326 w 544"/>
                  <a:gd name="T85" fmla="*/ 184 h 543"/>
                  <a:gd name="T86" fmla="*/ 362 w 544"/>
                  <a:gd name="T87" fmla="*/ 223 h 543"/>
                  <a:gd name="T88" fmla="*/ 358 w 544"/>
                  <a:gd name="T89" fmla="*/ 178 h 543"/>
                  <a:gd name="T90" fmla="*/ 366 w 544"/>
                  <a:gd name="T91" fmla="*/ 185 h 543"/>
                  <a:gd name="T92" fmla="*/ 407 w 544"/>
                  <a:gd name="T93" fmla="*/ 145 h 543"/>
                  <a:gd name="T94" fmla="*/ 403 w 544"/>
                  <a:gd name="T95" fmla="*/ 107 h 543"/>
                  <a:gd name="T96" fmla="*/ 437 w 544"/>
                  <a:gd name="T97" fmla="*/ 138 h 543"/>
                  <a:gd name="T98" fmla="*/ 491 w 544"/>
                  <a:gd name="T99" fmla="*/ 121 h 543"/>
                  <a:gd name="T100" fmla="*/ 466 w 544"/>
                  <a:gd name="T101" fmla="*/ 128 h 543"/>
                  <a:gd name="T102" fmla="*/ 414 w 544"/>
                  <a:gd name="T103" fmla="*/ 69 h 543"/>
                  <a:gd name="T104" fmla="*/ 429 w 544"/>
                  <a:gd name="T105" fmla="*/ 52 h 543"/>
                  <a:gd name="T106" fmla="*/ 491 w 544"/>
                  <a:gd name="T107" fmla="*/ 12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543">
                    <a:moveTo>
                      <a:pt x="539" y="99"/>
                    </a:moveTo>
                    <a:cubicBezTo>
                      <a:pt x="533" y="94"/>
                      <a:pt x="525" y="94"/>
                      <a:pt x="520" y="99"/>
                    </a:cubicBezTo>
                    <a:cubicBezTo>
                      <a:pt x="518" y="101"/>
                      <a:pt x="516" y="100"/>
                      <a:pt x="513" y="97"/>
                    </a:cubicBezTo>
                    <a:cubicBezTo>
                      <a:pt x="498" y="82"/>
                      <a:pt x="447" y="31"/>
                      <a:pt x="445" y="29"/>
                    </a:cubicBezTo>
                    <a:cubicBezTo>
                      <a:pt x="443" y="26"/>
                      <a:pt x="444" y="25"/>
                      <a:pt x="444" y="24"/>
                    </a:cubicBezTo>
                    <a:cubicBezTo>
                      <a:pt x="449" y="19"/>
                      <a:pt x="449" y="10"/>
                      <a:pt x="444" y="5"/>
                    </a:cubicBezTo>
                    <a:cubicBezTo>
                      <a:pt x="439" y="0"/>
                      <a:pt x="431" y="0"/>
                      <a:pt x="425" y="5"/>
                    </a:cubicBezTo>
                    <a:cubicBezTo>
                      <a:pt x="386" y="45"/>
                      <a:pt x="375" y="97"/>
                      <a:pt x="370" y="147"/>
                    </a:cubicBezTo>
                    <a:cubicBezTo>
                      <a:pt x="370" y="149"/>
                      <a:pt x="369" y="150"/>
                      <a:pt x="367" y="150"/>
                    </a:cubicBezTo>
                    <a:cubicBezTo>
                      <a:pt x="309" y="156"/>
                      <a:pt x="248" y="160"/>
                      <a:pt x="204" y="203"/>
                    </a:cubicBezTo>
                    <a:cubicBezTo>
                      <a:pt x="160" y="247"/>
                      <a:pt x="156" y="308"/>
                      <a:pt x="151" y="367"/>
                    </a:cubicBezTo>
                    <a:cubicBezTo>
                      <a:pt x="151" y="368"/>
                      <a:pt x="149" y="369"/>
                      <a:pt x="147" y="369"/>
                    </a:cubicBezTo>
                    <a:cubicBezTo>
                      <a:pt x="97" y="375"/>
                      <a:pt x="45" y="385"/>
                      <a:pt x="6" y="425"/>
                    </a:cubicBezTo>
                    <a:cubicBezTo>
                      <a:pt x="0" y="430"/>
                      <a:pt x="0" y="438"/>
                      <a:pt x="6" y="444"/>
                    </a:cubicBezTo>
                    <a:cubicBezTo>
                      <a:pt x="11" y="449"/>
                      <a:pt x="19" y="449"/>
                      <a:pt x="24" y="444"/>
                    </a:cubicBezTo>
                    <a:cubicBezTo>
                      <a:pt x="26" y="442"/>
                      <a:pt x="27" y="441"/>
                      <a:pt x="28" y="440"/>
                    </a:cubicBezTo>
                    <a:cubicBezTo>
                      <a:pt x="30" y="438"/>
                      <a:pt x="31" y="438"/>
                      <a:pt x="34" y="441"/>
                    </a:cubicBezTo>
                    <a:cubicBezTo>
                      <a:pt x="48" y="454"/>
                      <a:pt x="103" y="509"/>
                      <a:pt x="104" y="510"/>
                    </a:cubicBezTo>
                    <a:cubicBezTo>
                      <a:pt x="105" y="512"/>
                      <a:pt x="105" y="514"/>
                      <a:pt x="104" y="515"/>
                    </a:cubicBezTo>
                    <a:cubicBezTo>
                      <a:pt x="103" y="516"/>
                      <a:pt x="101" y="518"/>
                      <a:pt x="100" y="519"/>
                    </a:cubicBezTo>
                    <a:cubicBezTo>
                      <a:pt x="95" y="524"/>
                      <a:pt x="95" y="533"/>
                      <a:pt x="100" y="538"/>
                    </a:cubicBezTo>
                    <a:cubicBezTo>
                      <a:pt x="105" y="543"/>
                      <a:pt x="114" y="543"/>
                      <a:pt x="119" y="538"/>
                    </a:cubicBezTo>
                    <a:cubicBezTo>
                      <a:pt x="158" y="498"/>
                      <a:pt x="169" y="446"/>
                      <a:pt x="174" y="396"/>
                    </a:cubicBezTo>
                    <a:cubicBezTo>
                      <a:pt x="175" y="394"/>
                      <a:pt x="175" y="393"/>
                      <a:pt x="177" y="393"/>
                    </a:cubicBezTo>
                    <a:cubicBezTo>
                      <a:pt x="235" y="387"/>
                      <a:pt x="297" y="383"/>
                      <a:pt x="340" y="340"/>
                    </a:cubicBezTo>
                    <a:cubicBezTo>
                      <a:pt x="384" y="296"/>
                      <a:pt x="388" y="234"/>
                      <a:pt x="394" y="176"/>
                    </a:cubicBezTo>
                    <a:cubicBezTo>
                      <a:pt x="394" y="175"/>
                      <a:pt x="394" y="174"/>
                      <a:pt x="396" y="174"/>
                    </a:cubicBezTo>
                    <a:cubicBezTo>
                      <a:pt x="447" y="168"/>
                      <a:pt x="499" y="158"/>
                      <a:pt x="539" y="118"/>
                    </a:cubicBezTo>
                    <a:cubicBezTo>
                      <a:pt x="544" y="113"/>
                      <a:pt x="544" y="104"/>
                      <a:pt x="539" y="99"/>
                    </a:cubicBezTo>
                    <a:close/>
                    <a:moveTo>
                      <a:pt x="133" y="466"/>
                    </a:moveTo>
                    <a:cubicBezTo>
                      <a:pt x="130" y="473"/>
                      <a:pt x="127" y="480"/>
                      <a:pt x="123" y="487"/>
                    </a:cubicBezTo>
                    <a:cubicBezTo>
                      <a:pt x="123" y="488"/>
                      <a:pt x="121" y="489"/>
                      <a:pt x="119" y="487"/>
                    </a:cubicBezTo>
                    <a:cubicBezTo>
                      <a:pt x="108" y="475"/>
                      <a:pt x="59" y="427"/>
                      <a:pt x="57" y="425"/>
                    </a:cubicBezTo>
                    <a:cubicBezTo>
                      <a:pt x="54" y="422"/>
                      <a:pt x="56" y="420"/>
                      <a:pt x="57" y="420"/>
                    </a:cubicBezTo>
                    <a:cubicBezTo>
                      <a:pt x="64" y="416"/>
                      <a:pt x="71" y="413"/>
                      <a:pt x="78" y="411"/>
                    </a:cubicBezTo>
                    <a:cubicBezTo>
                      <a:pt x="79" y="410"/>
                      <a:pt x="82" y="410"/>
                      <a:pt x="84" y="412"/>
                    </a:cubicBezTo>
                    <a:cubicBezTo>
                      <a:pt x="85" y="413"/>
                      <a:pt x="121" y="449"/>
                      <a:pt x="131" y="459"/>
                    </a:cubicBezTo>
                    <a:cubicBezTo>
                      <a:pt x="134" y="462"/>
                      <a:pt x="134" y="463"/>
                      <a:pt x="133" y="466"/>
                    </a:cubicBezTo>
                    <a:close/>
                    <a:moveTo>
                      <a:pt x="147" y="399"/>
                    </a:moveTo>
                    <a:cubicBezTo>
                      <a:pt x="146" y="408"/>
                      <a:pt x="145" y="418"/>
                      <a:pt x="143" y="428"/>
                    </a:cubicBezTo>
                    <a:cubicBezTo>
                      <a:pt x="143" y="429"/>
                      <a:pt x="142" y="431"/>
                      <a:pt x="140" y="429"/>
                    </a:cubicBezTo>
                    <a:cubicBezTo>
                      <a:pt x="138" y="428"/>
                      <a:pt x="121" y="411"/>
                      <a:pt x="114" y="404"/>
                    </a:cubicBezTo>
                    <a:cubicBezTo>
                      <a:pt x="113" y="402"/>
                      <a:pt x="115" y="401"/>
                      <a:pt x="116" y="401"/>
                    </a:cubicBezTo>
                    <a:cubicBezTo>
                      <a:pt x="125" y="399"/>
                      <a:pt x="135" y="397"/>
                      <a:pt x="145" y="396"/>
                    </a:cubicBezTo>
                    <a:cubicBezTo>
                      <a:pt x="146" y="396"/>
                      <a:pt x="147" y="397"/>
                      <a:pt x="147" y="399"/>
                    </a:cubicBezTo>
                    <a:close/>
                    <a:moveTo>
                      <a:pt x="190" y="365"/>
                    </a:moveTo>
                    <a:cubicBezTo>
                      <a:pt x="187" y="365"/>
                      <a:pt x="184" y="365"/>
                      <a:pt x="181" y="366"/>
                    </a:cubicBezTo>
                    <a:cubicBezTo>
                      <a:pt x="178" y="366"/>
                      <a:pt x="178" y="364"/>
                      <a:pt x="178" y="363"/>
                    </a:cubicBezTo>
                    <a:cubicBezTo>
                      <a:pt x="178" y="360"/>
                      <a:pt x="178" y="357"/>
                      <a:pt x="179" y="354"/>
                    </a:cubicBezTo>
                    <a:cubicBezTo>
                      <a:pt x="179" y="352"/>
                      <a:pt x="179" y="351"/>
                      <a:pt x="182" y="353"/>
                    </a:cubicBezTo>
                    <a:cubicBezTo>
                      <a:pt x="183" y="354"/>
                      <a:pt x="187" y="359"/>
                      <a:pt x="190" y="362"/>
                    </a:cubicBezTo>
                    <a:cubicBezTo>
                      <a:pt x="192" y="363"/>
                      <a:pt x="191" y="365"/>
                      <a:pt x="190" y="365"/>
                    </a:cubicBezTo>
                    <a:close/>
                    <a:moveTo>
                      <a:pt x="258" y="354"/>
                    </a:moveTo>
                    <a:cubicBezTo>
                      <a:pt x="249" y="357"/>
                      <a:pt x="240" y="358"/>
                      <a:pt x="231" y="360"/>
                    </a:cubicBezTo>
                    <a:cubicBezTo>
                      <a:pt x="230" y="360"/>
                      <a:pt x="227" y="360"/>
                      <a:pt x="225" y="358"/>
                    </a:cubicBezTo>
                    <a:cubicBezTo>
                      <a:pt x="224" y="356"/>
                      <a:pt x="195" y="328"/>
                      <a:pt x="186" y="319"/>
                    </a:cubicBezTo>
                    <a:cubicBezTo>
                      <a:pt x="183" y="316"/>
                      <a:pt x="183" y="314"/>
                      <a:pt x="184" y="312"/>
                    </a:cubicBezTo>
                    <a:cubicBezTo>
                      <a:pt x="185" y="303"/>
                      <a:pt x="187" y="295"/>
                      <a:pt x="189" y="287"/>
                    </a:cubicBezTo>
                    <a:cubicBezTo>
                      <a:pt x="190" y="284"/>
                      <a:pt x="191" y="284"/>
                      <a:pt x="193" y="286"/>
                    </a:cubicBezTo>
                    <a:cubicBezTo>
                      <a:pt x="193" y="286"/>
                      <a:pt x="256" y="349"/>
                      <a:pt x="258" y="351"/>
                    </a:cubicBezTo>
                    <a:cubicBezTo>
                      <a:pt x="260" y="352"/>
                      <a:pt x="259" y="354"/>
                      <a:pt x="258" y="354"/>
                    </a:cubicBezTo>
                    <a:close/>
                    <a:moveTo>
                      <a:pt x="311" y="330"/>
                    </a:moveTo>
                    <a:cubicBezTo>
                      <a:pt x="305" y="335"/>
                      <a:pt x="299" y="338"/>
                      <a:pt x="292" y="342"/>
                    </a:cubicBezTo>
                    <a:cubicBezTo>
                      <a:pt x="290" y="343"/>
                      <a:pt x="288" y="343"/>
                      <a:pt x="286" y="341"/>
                    </a:cubicBezTo>
                    <a:cubicBezTo>
                      <a:pt x="272" y="326"/>
                      <a:pt x="204" y="258"/>
                      <a:pt x="202" y="257"/>
                    </a:cubicBezTo>
                    <a:cubicBezTo>
                      <a:pt x="201" y="255"/>
                      <a:pt x="201" y="253"/>
                      <a:pt x="201" y="252"/>
                    </a:cubicBezTo>
                    <a:cubicBezTo>
                      <a:pt x="205" y="245"/>
                      <a:pt x="209" y="238"/>
                      <a:pt x="213" y="232"/>
                    </a:cubicBezTo>
                    <a:cubicBezTo>
                      <a:pt x="214" y="231"/>
                      <a:pt x="217" y="231"/>
                      <a:pt x="217" y="232"/>
                    </a:cubicBezTo>
                    <a:cubicBezTo>
                      <a:pt x="217" y="232"/>
                      <a:pt x="309" y="323"/>
                      <a:pt x="311" y="325"/>
                    </a:cubicBezTo>
                    <a:cubicBezTo>
                      <a:pt x="312" y="327"/>
                      <a:pt x="312" y="329"/>
                      <a:pt x="311" y="330"/>
                    </a:cubicBezTo>
                    <a:close/>
                    <a:moveTo>
                      <a:pt x="345" y="286"/>
                    </a:moveTo>
                    <a:cubicBezTo>
                      <a:pt x="342" y="293"/>
                      <a:pt x="339" y="299"/>
                      <a:pt x="335" y="305"/>
                    </a:cubicBezTo>
                    <a:cubicBezTo>
                      <a:pt x="334" y="306"/>
                      <a:pt x="331" y="307"/>
                      <a:pt x="329" y="305"/>
                    </a:cubicBezTo>
                    <a:cubicBezTo>
                      <a:pt x="327" y="302"/>
                      <a:pt x="237" y="213"/>
                      <a:pt x="237" y="213"/>
                    </a:cubicBezTo>
                    <a:cubicBezTo>
                      <a:pt x="236" y="212"/>
                      <a:pt x="236" y="210"/>
                      <a:pt x="238" y="209"/>
                    </a:cubicBezTo>
                    <a:cubicBezTo>
                      <a:pt x="244" y="205"/>
                      <a:pt x="250" y="202"/>
                      <a:pt x="257" y="198"/>
                    </a:cubicBezTo>
                    <a:cubicBezTo>
                      <a:pt x="258" y="198"/>
                      <a:pt x="261" y="197"/>
                      <a:pt x="264" y="200"/>
                    </a:cubicBezTo>
                    <a:cubicBezTo>
                      <a:pt x="267" y="203"/>
                      <a:pt x="328" y="264"/>
                      <a:pt x="343" y="279"/>
                    </a:cubicBezTo>
                    <a:cubicBezTo>
                      <a:pt x="345" y="281"/>
                      <a:pt x="346" y="285"/>
                      <a:pt x="345" y="286"/>
                    </a:cubicBezTo>
                    <a:close/>
                    <a:moveTo>
                      <a:pt x="362" y="223"/>
                    </a:moveTo>
                    <a:cubicBezTo>
                      <a:pt x="360" y="232"/>
                      <a:pt x="359" y="241"/>
                      <a:pt x="357" y="250"/>
                    </a:cubicBezTo>
                    <a:cubicBezTo>
                      <a:pt x="356" y="251"/>
                      <a:pt x="355" y="253"/>
                      <a:pt x="354" y="251"/>
                    </a:cubicBezTo>
                    <a:cubicBezTo>
                      <a:pt x="352" y="249"/>
                      <a:pt x="295" y="192"/>
                      <a:pt x="293" y="190"/>
                    </a:cubicBezTo>
                    <a:cubicBezTo>
                      <a:pt x="290" y="188"/>
                      <a:pt x="292" y="187"/>
                      <a:pt x="293" y="187"/>
                    </a:cubicBezTo>
                    <a:cubicBezTo>
                      <a:pt x="302" y="185"/>
                      <a:pt x="310" y="183"/>
                      <a:pt x="319" y="182"/>
                    </a:cubicBezTo>
                    <a:cubicBezTo>
                      <a:pt x="321" y="182"/>
                      <a:pt x="323" y="181"/>
                      <a:pt x="326" y="184"/>
                    </a:cubicBezTo>
                    <a:cubicBezTo>
                      <a:pt x="329" y="186"/>
                      <a:pt x="352" y="209"/>
                      <a:pt x="360" y="217"/>
                    </a:cubicBezTo>
                    <a:cubicBezTo>
                      <a:pt x="361" y="219"/>
                      <a:pt x="362" y="222"/>
                      <a:pt x="362" y="223"/>
                    </a:cubicBezTo>
                    <a:close/>
                    <a:moveTo>
                      <a:pt x="366" y="185"/>
                    </a:moveTo>
                    <a:cubicBezTo>
                      <a:pt x="358" y="178"/>
                      <a:pt x="358" y="178"/>
                      <a:pt x="358" y="178"/>
                    </a:cubicBezTo>
                    <a:cubicBezTo>
                      <a:pt x="361" y="177"/>
                      <a:pt x="364" y="177"/>
                      <a:pt x="367" y="177"/>
                    </a:cubicBezTo>
                    <a:cubicBezTo>
                      <a:pt x="366" y="180"/>
                      <a:pt x="366" y="182"/>
                      <a:pt x="366" y="185"/>
                    </a:cubicBezTo>
                    <a:close/>
                    <a:moveTo>
                      <a:pt x="436" y="141"/>
                    </a:moveTo>
                    <a:cubicBezTo>
                      <a:pt x="427" y="143"/>
                      <a:pt x="417" y="144"/>
                      <a:pt x="407" y="145"/>
                    </a:cubicBezTo>
                    <a:cubicBezTo>
                      <a:pt x="397" y="147"/>
                      <a:pt x="397" y="146"/>
                      <a:pt x="398" y="136"/>
                    </a:cubicBezTo>
                    <a:cubicBezTo>
                      <a:pt x="399" y="126"/>
                      <a:pt x="401" y="117"/>
                      <a:pt x="403" y="107"/>
                    </a:cubicBezTo>
                    <a:cubicBezTo>
                      <a:pt x="403" y="106"/>
                      <a:pt x="405" y="105"/>
                      <a:pt x="406" y="107"/>
                    </a:cubicBezTo>
                    <a:cubicBezTo>
                      <a:pt x="414" y="114"/>
                      <a:pt x="436" y="137"/>
                      <a:pt x="437" y="138"/>
                    </a:cubicBezTo>
                    <a:cubicBezTo>
                      <a:pt x="438" y="139"/>
                      <a:pt x="437" y="140"/>
                      <a:pt x="436" y="141"/>
                    </a:cubicBezTo>
                    <a:close/>
                    <a:moveTo>
                      <a:pt x="491" y="121"/>
                    </a:moveTo>
                    <a:cubicBezTo>
                      <a:pt x="485" y="124"/>
                      <a:pt x="480" y="127"/>
                      <a:pt x="474" y="129"/>
                    </a:cubicBezTo>
                    <a:cubicBezTo>
                      <a:pt x="472" y="130"/>
                      <a:pt x="469" y="130"/>
                      <a:pt x="466" y="128"/>
                    </a:cubicBezTo>
                    <a:cubicBezTo>
                      <a:pt x="463" y="126"/>
                      <a:pt x="429" y="92"/>
                      <a:pt x="417" y="79"/>
                    </a:cubicBezTo>
                    <a:cubicBezTo>
                      <a:pt x="414" y="76"/>
                      <a:pt x="414" y="71"/>
                      <a:pt x="414" y="69"/>
                    </a:cubicBezTo>
                    <a:cubicBezTo>
                      <a:pt x="417" y="63"/>
                      <a:pt x="420" y="58"/>
                      <a:pt x="423" y="52"/>
                    </a:cubicBezTo>
                    <a:cubicBezTo>
                      <a:pt x="424" y="51"/>
                      <a:pt x="427" y="49"/>
                      <a:pt x="429" y="52"/>
                    </a:cubicBezTo>
                    <a:cubicBezTo>
                      <a:pt x="443" y="65"/>
                      <a:pt x="488" y="110"/>
                      <a:pt x="491" y="114"/>
                    </a:cubicBezTo>
                    <a:cubicBezTo>
                      <a:pt x="495" y="118"/>
                      <a:pt x="492" y="120"/>
                      <a:pt x="491"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39" name="Freeform 67"/>
              <p:cNvSpPr/>
              <p:nvPr/>
            </p:nvSpPr>
            <p:spPr bwMode="auto">
              <a:xfrm>
                <a:off x="1727201" y="4492625"/>
                <a:ext cx="530225" cy="241300"/>
              </a:xfrm>
              <a:custGeom>
                <a:avLst/>
                <a:gdLst>
                  <a:gd name="T0" fmla="*/ 140 w 141"/>
                  <a:gd name="T1" fmla="*/ 8 h 64"/>
                  <a:gd name="T2" fmla="*/ 140 w 141"/>
                  <a:gd name="T3" fmla="*/ 2 h 64"/>
                  <a:gd name="T4" fmla="*/ 138 w 141"/>
                  <a:gd name="T5" fmla="*/ 0 h 64"/>
                  <a:gd name="T6" fmla="*/ 2 w 141"/>
                  <a:gd name="T7" fmla="*/ 53 h 64"/>
                  <a:gd name="T8" fmla="*/ 2 w 141"/>
                  <a:gd name="T9" fmla="*/ 61 h 64"/>
                  <a:gd name="T10" fmla="*/ 10 w 141"/>
                  <a:gd name="T11" fmla="*/ 61 h 64"/>
                  <a:gd name="T12" fmla="*/ 137 w 141"/>
                  <a:gd name="T13" fmla="*/ 12 h 64"/>
                  <a:gd name="T14" fmla="*/ 140 w 141"/>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64">
                    <a:moveTo>
                      <a:pt x="140" y="8"/>
                    </a:moveTo>
                    <a:cubicBezTo>
                      <a:pt x="140" y="6"/>
                      <a:pt x="140" y="4"/>
                      <a:pt x="140" y="2"/>
                    </a:cubicBezTo>
                    <a:cubicBezTo>
                      <a:pt x="141" y="0"/>
                      <a:pt x="139" y="0"/>
                      <a:pt x="138" y="0"/>
                    </a:cubicBezTo>
                    <a:cubicBezTo>
                      <a:pt x="88" y="5"/>
                      <a:pt x="40" y="15"/>
                      <a:pt x="2" y="53"/>
                    </a:cubicBezTo>
                    <a:cubicBezTo>
                      <a:pt x="0" y="55"/>
                      <a:pt x="0" y="59"/>
                      <a:pt x="2" y="61"/>
                    </a:cubicBezTo>
                    <a:cubicBezTo>
                      <a:pt x="4" y="64"/>
                      <a:pt x="8" y="64"/>
                      <a:pt x="10" y="61"/>
                    </a:cubicBezTo>
                    <a:cubicBezTo>
                      <a:pt x="42" y="29"/>
                      <a:pt x="86" y="18"/>
                      <a:pt x="137" y="12"/>
                    </a:cubicBezTo>
                    <a:cubicBezTo>
                      <a:pt x="139" y="11"/>
                      <a:pt x="140" y="10"/>
                      <a:pt x="1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0" name="Freeform 68"/>
              <p:cNvSpPr/>
              <p:nvPr/>
            </p:nvSpPr>
            <p:spPr bwMode="auto">
              <a:xfrm>
                <a:off x="2382838" y="3100388"/>
                <a:ext cx="971550" cy="1422400"/>
              </a:xfrm>
              <a:custGeom>
                <a:avLst/>
                <a:gdLst>
                  <a:gd name="T0" fmla="*/ 256 w 258"/>
                  <a:gd name="T1" fmla="*/ 2 h 377"/>
                  <a:gd name="T2" fmla="*/ 248 w 258"/>
                  <a:gd name="T3" fmla="*/ 2 h 377"/>
                  <a:gd name="T4" fmla="*/ 191 w 258"/>
                  <a:gd name="T5" fmla="*/ 166 h 377"/>
                  <a:gd name="T6" fmla="*/ 144 w 258"/>
                  <a:gd name="T7" fmla="*/ 318 h 377"/>
                  <a:gd name="T8" fmla="*/ 1 w 258"/>
                  <a:gd name="T9" fmla="*/ 365 h 377"/>
                  <a:gd name="T10" fmla="*/ 0 w 258"/>
                  <a:gd name="T11" fmla="*/ 377 h 377"/>
                  <a:gd name="T12" fmla="*/ 2 w 258"/>
                  <a:gd name="T13" fmla="*/ 377 h 377"/>
                  <a:gd name="T14" fmla="*/ 152 w 258"/>
                  <a:gd name="T15" fmla="*/ 327 h 377"/>
                  <a:gd name="T16" fmla="*/ 202 w 258"/>
                  <a:gd name="T17" fmla="*/ 176 h 377"/>
                  <a:gd name="T18" fmla="*/ 203 w 258"/>
                  <a:gd name="T19" fmla="*/ 168 h 377"/>
                  <a:gd name="T20" fmla="*/ 256 w 258"/>
                  <a:gd name="T21" fmla="*/ 11 h 377"/>
                  <a:gd name="T22" fmla="*/ 256 w 258"/>
                  <a:gd name="T23"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377">
                    <a:moveTo>
                      <a:pt x="256" y="2"/>
                    </a:moveTo>
                    <a:cubicBezTo>
                      <a:pt x="254" y="0"/>
                      <a:pt x="250" y="0"/>
                      <a:pt x="248" y="2"/>
                    </a:cubicBezTo>
                    <a:cubicBezTo>
                      <a:pt x="203" y="47"/>
                      <a:pt x="197" y="108"/>
                      <a:pt x="191" y="166"/>
                    </a:cubicBezTo>
                    <a:cubicBezTo>
                      <a:pt x="186" y="223"/>
                      <a:pt x="181" y="282"/>
                      <a:pt x="144" y="318"/>
                    </a:cubicBezTo>
                    <a:cubicBezTo>
                      <a:pt x="109" y="353"/>
                      <a:pt x="55" y="360"/>
                      <a:pt x="1" y="365"/>
                    </a:cubicBezTo>
                    <a:cubicBezTo>
                      <a:pt x="1" y="369"/>
                      <a:pt x="0" y="373"/>
                      <a:pt x="0" y="377"/>
                    </a:cubicBezTo>
                    <a:cubicBezTo>
                      <a:pt x="2" y="377"/>
                      <a:pt x="2" y="377"/>
                      <a:pt x="2" y="377"/>
                    </a:cubicBezTo>
                    <a:cubicBezTo>
                      <a:pt x="56" y="371"/>
                      <a:pt x="112" y="366"/>
                      <a:pt x="152" y="327"/>
                    </a:cubicBezTo>
                    <a:cubicBezTo>
                      <a:pt x="192" y="287"/>
                      <a:pt x="197" y="231"/>
                      <a:pt x="202" y="176"/>
                    </a:cubicBezTo>
                    <a:cubicBezTo>
                      <a:pt x="203" y="168"/>
                      <a:pt x="203" y="168"/>
                      <a:pt x="203" y="168"/>
                    </a:cubicBezTo>
                    <a:cubicBezTo>
                      <a:pt x="209" y="104"/>
                      <a:pt x="217" y="49"/>
                      <a:pt x="256" y="11"/>
                    </a:cubicBezTo>
                    <a:cubicBezTo>
                      <a:pt x="258" y="8"/>
                      <a:pt x="258" y="4"/>
                      <a:pt x="2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1" name="Freeform 69"/>
              <p:cNvSpPr/>
              <p:nvPr/>
            </p:nvSpPr>
            <p:spPr bwMode="auto">
              <a:xfrm>
                <a:off x="2081213" y="3662363"/>
                <a:ext cx="1001713" cy="1425575"/>
              </a:xfrm>
              <a:custGeom>
                <a:avLst/>
                <a:gdLst>
                  <a:gd name="T0" fmla="*/ 51 w 266"/>
                  <a:gd name="T1" fmla="*/ 250 h 378"/>
                  <a:gd name="T2" fmla="*/ 2 w 266"/>
                  <a:gd name="T3" fmla="*/ 367 h 378"/>
                  <a:gd name="T4" fmla="*/ 2 w 266"/>
                  <a:gd name="T5" fmla="*/ 376 h 378"/>
                  <a:gd name="T6" fmla="*/ 11 w 266"/>
                  <a:gd name="T7" fmla="*/ 376 h 378"/>
                  <a:gd name="T8" fmla="*/ 63 w 266"/>
                  <a:gd name="T9" fmla="*/ 248 h 378"/>
                  <a:gd name="T10" fmla="*/ 67 w 266"/>
                  <a:gd name="T11" fmla="*/ 210 h 378"/>
                  <a:gd name="T12" fmla="*/ 114 w 266"/>
                  <a:gd name="T13" fmla="*/ 60 h 378"/>
                  <a:gd name="T14" fmla="*/ 263 w 266"/>
                  <a:gd name="T15" fmla="*/ 12 h 378"/>
                  <a:gd name="T16" fmla="*/ 265 w 266"/>
                  <a:gd name="T17" fmla="*/ 10 h 378"/>
                  <a:gd name="T18" fmla="*/ 265 w 266"/>
                  <a:gd name="T19" fmla="*/ 2 h 378"/>
                  <a:gd name="T20" fmla="*/ 264 w 266"/>
                  <a:gd name="T21" fmla="*/ 0 h 378"/>
                  <a:gd name="T22" fmla="*/ 256 w 266"/>
                  <a:gd name="T23" fmla="*/ 1 h 378"/>
                  <a:gd name="T24" fmla="*/ 106 w 266"/>
                  <a:gd name="T25" fmla="*/ 51 h 378"/>
                  <a:gd name="T26" fmla="*/ 56 w 266"/>
                  <a:gd name="T27" fmla="*/ 202 h 378"/>
                  <a:gd name="T28" fmla="*/ 51 w 266"/>
                  <a:gd name="T29" fmla="*/ 25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8">
                    <a:moveTo>
                      <a:pt x="51" y="250"/>
                    </a:moveTo>
                    <a:cubicBezTo>
                      <a:pt x="44" y="296"/>
                      <a:pt x="33" y="337"/>
                      <a:pt x="2" y="367"/>
                    </a:cubicBezTo>
                    <a:cubicBezTo>
                      <a:pt x="0" y="370"/>
                      <a:pt x="0" y="373"/>
                      <a:pt x="2" y="376"/>
                    </a:cubicBezTo>
                    <a:cubicBezTo>
                      <a:pt x="5" y="378"/>
                      <a:pt x="8" y="378"/>
                      <a:pt x="11" y="376"/>
                    </a:cubicBezTo>
                    <a:cubicBezTo>
                      <a:pt x="46" y="340"/>
                      <a:pt x="57" y="295"/>
                      <a:pt x="63" y="248"/>
                    </a:cubicBezTo>
                    <a:cubicBezTo>
                      <a:pt x="67" y="210"/>
                      <a:pt x="67" y="210"/>
                      <a:pt x="67" y="210"/>
                    </a:cubicBezTo>
                    <a:cubicBezTo>
                      <a:pt x="72" y="154"/>
                      <a:pt x="78" y="96"/>
                      <a:pt x="114" y="60"/>
                    </a:cubicBezTo>
                    <a:cubicBezTo>
                      <a:pt x="150" y="24"/>
                      <a:pt x="207" y="18"/>
                      <a:pt x="263" y="12"/>
                    </a:cubicBezTo>
                    <a:cubicBezTo>
                      <a:pt x="263" y="12"/>
                      <a:pt x="265" y="11"/>
                      <a:pt x="265" y="10"/>
                    </a:cubicBezTo>
                    <a:cubicBezTo>
                      <a:pt x="265" y="7"/>
                      <a:pt x="265" y="5"/>
                      <a:pt x="265" y="2"/>
                    </a:cubicBezTo>
                    <a:cubicBezTo>
                      <a:pt x="266" y="1"/>
                      <a:pt x="265" y="0"/>
                      <a:pt x="264" y="0"/>
                    </a:cubicBezTo>
                    <a:cubicBezTo>
                      <a:pt x="256" y="1"/>
                      <a:pt x="256" y="1"/>
                      <a:pt x="256" y="1"/>
                    </a:cubicBezTo>
                    <a:cubicBezTo>
                      <a:pt x="202" y="6"/>
                      <a:pt x="146" y="12"/>
                      <a:pt x="106" y="51"/>
                    </a:cubicBezTo>
                    <a:cubicBezTo>
                      <a:pt x="67" y="91"/>
                      <a:pt x="61" y="147"/>
                      <a:pt x="56" y="202"/>
                    </a:cubicBezTo>
                    <a:lnTo>
                      <a:pt x="51"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2" name="Freeform 70"/>
              <p:cNvSpPr/>
              <p:nvPr/>
            </p:nvSpPr>
            <p:spPr bwMode="auto">
              <a:xfrm>
                <a:off x="2744788" y="3824288"/>
                <a:ext cx="282575" cy="279400"/>
              </a:xfrm>
              <a:custGeom>
                <a:avLst/>
                <a:gdLst>
                  <a:gd name="T0" fmla="*/ 72 w 75"/>
                  <a:gd name="T1" fmla="*/ 71 h 74"/>
                  <a:gd name="T2" fmla="*/ 74 w 75"/>
                  <a:gd name="T3" fmla="*/ 66 h 74"/>
                  <a:gd name="T4" fmla="*/ 72 w 75"/>
                  <a:gd name="T5" fmla="*/ 59 h 74"/>
                  <a:gd name="T6" fmla="*/ 16 w 75"/>
                  <a:gd name="T7" fmla="*/ 3 h 74"/>
                  <a:gd name="T8" fmla="*/ 9 w 75"/>
                  <a:gd name="T9" fmla="*/ 1 h 74"/>
                  <a:gd name="T10" fmla="*/ 4 w 75"/>
                  <a:gd name="T11" fmla="*/ 3 h 74"/>
                  <a:gd name="T12" fmla="*/ 3 w 75"/>
                  <a:gd name="T13" fmla="*/ 7 h 74"/>
                  <a:gd name="T14" fmla="*/ 67 w 75"/>
                  <a:gd name="T15" fmla="*/ 71 h 74"/>
                  <a:gd name="T16" fmla="*/ 72 w 75"/>
                  <a:gd name="T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72" y="71"/>
                    </a:moveTo>
                    <a:cubicBezTo>
                      <a:pt x="73" y="69"/>
                      <a:pt x="73" y="67"/>
                      <a:pt x="74" y="66"/>
                    </a:cubicBezTo>
                    <a:cubicBezTo>
                      <a:pt x="75" y="63"/>
                      <a:pt x="74" y="61"/>
                      <a:pt x="72" y="59"/>
                    </a:cubicBezTo>
                    <a:cubicBezTo>
                      <a:pt x="59" y="46"/>
                      <a:pt x="19" y="6"/>
                      <a:pt x="16" y="3"/>
                    </a:cubicBezTo>
                    <a:cubicBezTo>
                      <a:pt x="13" y="0"/>
                      <a:pt x="10" y="1"/>
                      <a:pt x="9" y="1"/>
                    </a:cubicBezTo>
                    <a:cubicBezTo>
                      <a:pt x="7" y="1"/>
                      <a:pt x="5" y="2"/>
                      <a:pt x="4" y="3"/>
                    </a:cubicBezTo>
                    <a:cubicBezTo>
                      <a:pt x="2" y="3"/>
                      <a:pt x="0" y="5"/>
                      <a:pt x="3" y="7"/>
                    </a:cubicBezTo>
                    <a:cubicBezTo>
                      <a:pt x="5" y="10"/>
                      <a:pt x="52" y="57"/>
                      <a:pt x="67" y="71"/>
                    </a:cubicBezTo>
                    <a:cubicBezTo>
                      <a:pt x="69" y="74"/>
                      <a:pt x="72" y="72"/>
                      <a:pt x="7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3" name="Freeform 71"/>
              <p:cNvSpPr/>
              <p:nvPr/>
            </p:nvSpPr>
            <p:spPr bwMode="auto">
              <a:xfrm>
                <a:off x="2989263" y="3783013"/>
                <a:ext cx="82550" cy="79375"/>
              </a:xfrm>
              <a:custGeom>
                <a:avLst/>
                <a:gdLst>
                  <a:gd name="T0" fmla="*/ 21 w 22"/>
                  <a:gd name="T1" fmla="*/ 20 h 21"/>
                  <a:gd name="T2" fmla="*/ 22 w 22"/>
                  <a:gd name="T3" fmla="*/ 10 h 21"/>
                  <a:gd name="T4" fmla="*/ 21 w 22"/>
                  <a:gd name="T5" fmla="*/ 5 h 21"/>
                  <a:gd name="T6" fmla="*/ 16 w 22"/>
                  <a:gd name="T7" fmla="*/ 1 h 21"/>
                  <a:gd name="T8" fmla="*/ 13 w 22"/>
                  <a:gd name="T9" fmla="*/ 0 h 21"/>
                  <a:gd name="T10" fmla="*/ 2 w 22"/>
                  <a:gd name="T11" fmla="*/ 1 h 21"/>
                  <a:gd name="T12" fmla="*/ 1 w 22"/>
                  <a:gd name="T13" fmla="*/ 3 h 21"/>
                  <a:gd name="T14" fmla="*/ 18 w 22"/>
                  <a:gd name="T15" fmla="*/ 20 h 21"/>
                  <a:gd name="T16" fmla="*/ 21 w 22"/>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1" y="20"/>
                    </a:moveTo>
                    <a:cubicBezTo>
                      <a:pt x="21" y="17"/>
                      <a:pt x="22" y="13"/>
                      <a:pt x="22" y="10"/>
                    </a:cubicBezTo>
                    <a:cubicBezTo>
                      <a:pt x="22" y="9"/>
                      <a:pt x="22" y="7"/>
                      <a:pt x="21" y="5"/>
                    </a:cubicBezTo>
                    <a:cubicBezTo>
                      <a:pt x="19" y="4"/>
                      <a:pt x="16" y="1"/>
                      <a:pt x="16" y="1"/>
                    </a:cubicBezTo>
                    <a:cubicBezTo>
                      <a:pt x="15" y="0"/>
                      <a:pt x="15" y="0"/>
                      <a:pt x="13" y="0"/>
                    </a:cubicBezTo>
                    <a:cubicBezTo>
                      <a:pt x="9" y="0"/>
                      <a:pt x="5" y="1"/>
                      <a:pt x="2" y="1"/>
                    </a:cubicBezTo>
                    <a:cubicBezTo>
                      <a:pt x="0" y="1"/>
                      <a:pt x="1" y="2"/>
                      <a:pt x="1" y="3"/>
                    </a:cubicBezTo>
                    <a:cubicBezTo>
                      <a:pt x="1" y="3"/>
                      <a:pt x="17" y="19"/>
                      <a:pt x="18" y="20"/>
                    </a:cubicBezTo>
                    <a:cubicBezTo>
                      <a:pt x="19" y="21"/>
                      <a:pt x="21" y="21"/>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4" name="Freeform 72"/>
              <p:cNvSpPr/>
              <p:nvPr/>
            </p:nvSpPr>
            <p:spPr bwMode="auto">
              <a:xfrm>
                <a:off x="2563813" y="3927475"/>
                <a:ext cx="373063" cy="365125"/>
              </a:xfrm>
              <a:custGeom>
                <a:avLst/>
                <a:gdLst>
                  <a:gd name="T0" fmla="*/ 94 w 99"/>
                  <a:gd name="T1" fmla="*/ 94 h 97"/>
                  <a:gd name="T2" fmla="*/ 96 w 99"/>
                  <a:gd name="T3" fmla="*/ 92 h 97"/>
                  <a:gd name="T4" fmla="*/ 95 w 99"/>
                  <a:gd name="T5" fmla="*/ 85 h 97"/>
                  <a:gd name="T6" fmla="*/ 11 w 99"/>
                  <a:gd name="T7" fmla="*/ 2 h 97"/>
                  <a:gd name="T8" fmla="*/ 6 w 99"/>
                  <a:gd name="T9" fmla="*/ 0 h 97"/>
                  <a:gd name="T10" fmla="*/ 2 w 99"/>
                  <a:gd name="T11" fmla="*/ 5 h 97"/>
                  <a:gd name="T12" fmla="*/ 3 w 99"/>
                  <a:gd name="T13" fmla="*/ 10 h 97"/>
                  <a:gd name="T14" fmla="*/ 87 w 99"/>
                  <a:gd name="T15" fmla="*/ 94 h 97"/>
                  <a:gd name="T16" fmla="*/ 94 w 99"/>
                  <a:gd name="T17"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97">
                    <a:moveTo>
                      <a:pt x="94" y="94"/>
                    </a:moveTo>
                    <a:cubicBezTo>
                      <a:pt x="95" y="94"/>
                      <a:pt x="95" y="93"/>
                      <a:pt x="96" y="92"/>
                    </a:cubicBezTo>
                    <a:cubicBezTo>
                      <a:pt x="99" y="89"/>
                      <a:pt x="97" y="88"/>
                      <a:pt x="95" y="85"/>
                    </a:cubicBezTo>
                    <a:cubicBezTo>
                      <a:pt x="95" y="85"/>
                      <a:pt x="14" y="4"/>
                      <a:pt x="11" y="2"/>
                    </a:cubicBezTo>
                    <a:cubicBezTo>
                      <a:pt x="9" y="0"/>
                      <a:pt x="7" y="0"/>
                      <a:pt x="6" y="0"/>
                    </a:cubicBezTo>
                    <a:cubicBezTo>
                      <a:pt x="5" y="2"/>
                      <a:pt x="3" y="3"/>
                      <a:pt x="2" y="5"/>
                    </a:cubicBezTo>
                    <a:cubicBezTo>
                      <a:pt x="1" y="6"/>
                      <a:pt x="0" y="8"/>
                      <a:pt x="3" y="10"/>
                    </a:cubicBezTo>
                    <a:cubicBezTo>
                      <a:pt x="5" y="13"/>
                      <a:pt x="87" y="94"/>
                      <a:pt x="87" y="94"/>
                    </a:cubicBezTo>
                    <a:cubicBezTo>
                      <a:pt x="88" y="96"/>
                      <a:pt x="91" y="97"/>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5" name="Freeform 73"/>
              <p:cNvSpPr/>
              <p:nvPr/>
            </p:nvSpPr>
            <p:spPr bwMode="auto">
              <a:xfrm>
                <a:off x="2408238" y="4333875"/>
                <a:ext cx="106363" cy="114300"/>
              </a:xfrm>
              <a:custGeom>
                <a:avLst/>
                <a:gdLst>
                  <a:gd name="T0" fmla="*/ 19 w 28"/>
                  <a:gd name="T1" fmla="*/ 30 h 30"/>
                  <a:gd name="T2" fmla="*/ 26 w 28"/>
                  <a:gd name="T3" fmla="*/ 29 h 30"/>
                  <a:gd name="T4" fmla="*/ 25 w 28"/>
                  <a:gd name="T5" fmla="*/ 24 h 30"/>
                  <a:gd name="T6" fmla="*/ 6 w 28"/>
                  <a:gd name="T7" fmla="*/ 4 h 30"/>
                  <a:gd name="T8" fmla="*/ 1 w 28"/>
                  <a:gd name="T9" fmla="*/ 5 h 30"/>
                  <a:gd name="T10" fmla="*/ 1 w 28"/>
                  <a:gd name="T11" fmla="*/ 11 h 30"/>
                  <a:gd name="T12" fmla="*/ 3 w 28"/>
                  <a:gd name="T13" fmla="*/ 18 h 30"/>
                  <a:gd name="T14" fmla="*/ 12 w 28"/>
                  <a:gd name="T15" fmla="*/ 28 h 30"/>
                  <a:gd name="T16" fmla="*/ 19 w 28"/>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0">
                    <a:moveTo>
                      <a:pt x="19" y="30"/>
                    </a:moveTo>
                    <a:cubicBezTo>
                      <a:pt x="21" y="29"/>
                      <a:pt x="23" y="29"/>
                      <a:pt x="26" y="29"/>
                    </a:cubicBezTo>
                    <a:cubicBezTo>
                      <a:pt x="27" y="29"/>
                      <a:pt x="28" y="26"/>
                      <a:pt x="25" y="24"/>
                    </a:cubicBezTo>
                    <a:cubicBezTo>
                      <a:pt x="19" y="17"/>
                      <a:pt x="9" y="7"/>
                      <a:pt x="6" y="4"/>
                    </a:cubicBezTo>
                    <a:cubicBezTo>
                      <a:pt x="2" y="0"/>
                      <a:pt x="2" y="3"/>
                      <a:pt x="1" y="5"/>
                    </a:cubicBezTo>
                    <a:cubicBezTo>
                      <a:pt x="1" y="7"/>
                      <a:pt x="1" y="9"/>
                      <a:pt x="1" y="11"/>
                    </a:cubicBezTo>
                    <a:cubicBezTo>
                      <a:pt x="0" y="13"/>
                      <a:pt x="0" y="15"/>
                      <a:pt x="3" y="18"/>
                    </a:cubicBezTo>
                    <a:cubicBezTo>
                      <a:pt x="4" y="21"/>
                      <a:pt x="9" y="25"/>
                      <a:pt x="12" y="28"/>
                    </a:cubicBezTo>
                    <a:cubicBezTo>
                      <a:pt x="13" y="29"/>
                      <a:pt x="16" y="30"/>
                      <a:pt x="1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6" name="Freeform 74"/>
              <p:cNvSpPr/>
              <p:nvPr/>
            </p:nvSpPr>
            <p:spPr bwMode="auto">
              <a:xfrm>
                <a:off x="2457451" y="4100513"/>
                <a:ext cx="298450" cy="298450"/>
              </a:xfrm>
              <a:custGeom>
                <a:avLst/>
                <a:gdLst>
                  <a:gd name="T0" fmla="*/ 70 w 79"/>
                  <a:gd name="T1" fmla="*/ 78 h 79"/>
                  <a:gd name="T2" fmla="*/ 76 w 79"/>
                  <a:gd name="T3" fmla="*/ 76 h 79"/>
                  <a:gd name="T4" fmla="*/ 76 w 79"/>
                  <a:gd name="T5" fmla="*/ 71 h 79"/>
                  <a:gd name="T6" fmla="*/ 8 w 79"/>
                  <a:gd name="T7" fmla="*/ 3 h 79"/>
                  <a:gd name="T8" fmla="*/ 3 w 79"/>
                  <a:gd name="T9" fmla="*/ 3 h 79"/>
                  <a:gd name="T10" fmla="*/ 1 w 79"/>
                  <a:gd name="T11" fmla="*/ 8 h 79"/>
                  <a:gd name="T12" fmla="*/ 2 w 79"/>
                  <a:gd name="T13" fmla="*/ 14 h 79"/>
                  <a:gd name="T14" fmla="*/ 63 w 79"/>
                  <a:gd name="T15" fmla="*/ 75 h 79"/>
                  <a:gd name="T16" fmla="*/ 70 w 79"/>
                  <a:gd name="T1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9">
                    <a:moveTo>
                      <a:pt x="70" y="78"/>
                    </a:moveTo>
                    <a:cubicBezTo>
                      <a:pt x="72" y="78"/>
                      <a:pt x="74" y="77"/>
                      <a:pt x="76" y="76"/>
                    </a:cubicBezTo>
                    <a:cubicBezTo>
                      <a:pt x="77" y="76"/>
                      <a:pt x="79" y="74"/>
                      <a:pt x="76" y="71"/>
                    </a:cubicBezTo>
                    <a:cubicBezTo>
                      <a:pt x="73" y="67"/>
                      <a:pt x="8" y="3"/>
                      <a:pt x="8" y="3"/>
                    </a:cubicBezTo>
                    <a:cubicBezTo>
                      <a:pt x="6" y="1"/>
                      <a:pt x="3" y="0"/>
                      <a:pt x="3" y="3"/>
                    </a:cubicBezTo>
                    <a:cubicBezTo>
                      <a:pt x="2" y="5"/>
                      <a:pt x="1" y="6"/>
                      <a:pt x="1" y="8"/>
                    </a:cubicBezTo>
                    <a:cubicBezTo>
                      <a:pt x="0" y="9"/>
                      <a:pt x="0" y="12"/>
                      <a:pt x="2" y="14"/>
                    </a:cubicBezTo>
                    <a:cubicBezTo>
                      <a:pt x="4" y="17"/>
                      <a:pt x="49" y="61"/>
                      <a:pt x="63" y="75"/>
                    </a:cubicBezTo>
                    <a:cubicBezTo>
                      <a:pt x="66" y="78"/>
                      <a:pt x="69" y="79"/>
                      <a:pt x="70"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7" name="Freeform 75"/>
              <p:cNvSpPr/>
              <p:nvPr/>
            </p:nvSpPr>
            <p:spPr bwMode="auto">
              <a:xfrm>
                <a:off x="3354388" y="3232150"/>
                <a:ext cx="263525" cy="265112"/>
              </a:xfrm>
              <a:custGeom>
                <a:avLst/>
                <a:gdLst>
                  <a:gd name="T0" fmla="*/ 70 w 70"/>
                  <a:gd name="T1" fmla="*/ 63 h 70"/>
                  <a:gd name="T2" fmla="*/ 7 w 70"/>
                  <a:gd name="T3" fmla="*/ 0 h 70"/>
                  <a:gd name="T4" fmla="*/ 0 w 70"/>
                  <a:gd name="T5" fmla="*/ 10 h 70"/>
                  <a:gd name="T6" fmla="*/ 61 w 70"/>
                  <a:gd name="T7" fmla="*/ 70 h 70"/>
                  <a:gd name="T8" fmla="*/ 70 w 70"/>
                  <a:gd name="T9" fmla="*/ 63 h 70"/>
                </a:gdLst>
                <a:ahLst/>
                <a:cxnLst>
                  <a:cxn ang="0">
                    <a:pos x="T0" y="T1"/>
                  </a:cxn>
                  <a:cxn ang="0">
                    <a:pos x="T2" y="T3"/>
                  </a:cxn>
                  <a:cxn ang="0">
                    <a:pos x="T4" y="T5"/>
                  </a:cxn>
                  <a:cxn ang="0">
                    <a:pos x="T6" y="T7"/>
                  </a:cxn>
                  <a:cxn ang="0">
                    <a:pos x="T8" y="T9"/>
                  </a:cxn>
                </a:cxnLst>
                <a:rect l="0" t="0" r="r" b="b"/>
                <a:pathLst>
                  <a:path w="70" h="70">
                    <a:moveTo>
                      <a:pt x="70" y="63"/>
                    </a:moveTo>
                    <a:cubicBezTo>
                      <a:pt x="7" y="0"/>
                      <a:pt x="7" y="0"/>
                      <a:pt x="7" y="0"/>
                    </a:cubicBezTo>
                    <a:cubicBezTo>
                      <a:pt x="5" y="3"/>
                      <a:pt x="2" y="6"/>
                      <a:pt x="0" y="10"/>
                    </a:cubicBezTo>
                    <a:cubicBezTo>
                      <a:pt x="61" y="70"/>
                      <a:pt x="61" y="70"/>
                      <a:pt x="61" y="70"/>
                    </a:cubicBezTo>
                    <a:cubicBezTo>
                      <a:pt x="64" y="68"/>
                      <a:pt x="67" y="66"/>
                      <a:pt x="7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8" name="Freeform 76"/>
              <p:cNvSpPr/>
              <p:nvPr/>
            </p:nvSpPr>
            <p:spPr bwMode="auto">
              <a:xfrm>
                <a:off x="3263901" y="3425825"/>
                <a:ext cx="166688" cy="161925"/>
              </a:xfrm>
              <a:custGeom>
                <a:avLst/>
                <a:gdLst>
                  <a:gd name="T0" fmla="*/ 44 w 44"/>
                  <a:gd name="T1" fmla="*/ 39 h 43"/>
                  <a:gd name="T2" fmla="*/ 4 w 44"/>
                  <a:gd name="T3" fmla="*/ 0 h 43"/>
                  <a:gd name="T4" fmla="*/ 0 w 44"/>
                  <a:gd name="T5" fmla="*/ 13 h 43"/>
                  <a:gd name="T6" fmla="*/ 30 w 44"/>
                  <a:gd name="T7" fmla="*/ 43 h 43"/>
                  <a:gd name="T8" fmla="*/ 44 w 44"/>
                  <a:gd name="T9" fmla="*/ 39 h 43"/>
                </a:gdLst>
                <a:ahLst/>
                <a:cxnLst>
                  <a:cxn ang="0">
                    <a:pos x="T0" y="T1"/>
                  </a:cxn>
                  <a:cxn ang="0">
                    <a:pos x="T2" y="T3"/>
                  </a:cxn>
                  <a:cxn ang="0">
                    <a:pos x="T4" y="T5"/>
                  </a:cxn>
                  <a:cxn ang="0">
                    <a:pos x="T6" y="T7"/>
                  </a:cxn>
                  <a:cxn ang="0">
                    <a:pos x="T8" y="T9"/>
                  </a:cxn>
                </a:cxnLst>
                <a:rect l="0" t="0" r="r" b="b"/>
                <a:pathLst>
                  <a:path w="44" h="43">
                    <a:moveTo>
                      <a:pt x="44" y="39"/>
                    </a:moveTo>
                    <a:cubicBezTo>
                      <a:pt x="4" y="0"/>
                      <a:pt x="4" y="0"/>
                      <a:pt x="4" y="0"/>
                    </a:cubicBezTo>
                    <a:cubicBezTo>
                      <a:pt x="2" y="4"/>
                      <a:pt x="1" y="9"/>
                      <a:pt x="0" y="13"/>
                    </a:cubicBezTo>
                    <a:cubicBezTo>
                      <a:pt x="30" y="43"/>
                      <a:pt x="30" y="43"/>
                      <a:pt x="30" y="43"/>
                    </a:cubicBezTo>
                    <a:cubicBezTo>
                      <a:pt x="35" y="42"/>
                      <a:pt x="39" y="41"/>
                      <a:pt x="4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49" name="Freeform 77"/>
              <p:cNvSpPr/>
              <p:nvPr/>
            </p:nvSpPr>
            <p:spPr bwMode="auto">
              <a:xfrm>
                <a:off x="2076451" y="4635500"/>
                <a:ext cx="144463" cy="147637"/>
              </a:xfrm>
              <a:custGeom>
                <a:avLst/>
                <a:gdLst>
                  <a:gd name="T0" fmla="*/ 35 w 38"/>
                  <a:gd name="T1" fmla="*/ 34 h 39"/>
                  <a:gd name="T2" fmla="*/ 37 w 38"/>
                  <a:gd name="T3" fmla="*/ 29 h 39"/>
                  <a:gd name="T4" fmla="*/ 35 w 38"/>
                  <a:gd name="T5" fmla="*/ 22 h 39"/>
                  <a:gd name="T6" fmla="*/ 16 w 38"/>
                  <a:gd name="T7" fmla="*/ 3 h 39"/>
                  <a:gd name="T8" fmla="*/ 9 w 38"/>
                  <a:gd name="T9" fmla="*/ 0 h 39"/>
                  <a:gd name="T10" fmla="*/ 2 w 38"/>
                  <a:gd name="T11" fmla="*/ 2 h 39"/>
                  <a:gd name="T12" fmla="*/ 2 w 38"/>
                  <a:gd name="T13" fmla="*/ 6 h 39"/>
                  <a:gd name="T14" fmla="*/ 31 w 38"/>
                  <a:gd name="T15" fmla="*/ 35 h 39"/>
                  <a:gd name="T16" fmla="*/ 35 w 38"/>
                  <a:gd name="T1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5" y="34"/>
                    </a:moveTo>
                    <a:cubicBezTo>
                      <a:pt x="36" y="33"/>
                      <a:pt x="37" y="31"/>
                      <a:pt x="37" y="29"/>
                    </a:cubicBezTo>
                    <a:cubicBezTo>
                      <a:pt x="37" y="27"/>
                      <a:pt x="38" y="25"/>
                      <a:pt x="35" y="22"/>
                    </a:cubicBezTo>
                    <a:cubicBezTo>
                      <a:pt x="33" y="20"/>
                      <a:pt x="22" y="9"/>
                      <a:pt x="16" y="3"/>
                    </a:cubicBezTo>
                    <a:cubicBezTo>
                      <a:pt x="13" y="0"/>
                      <a:pt x="12" y="0"/>
                      <a:pt x="9" y="0"/>
                    </a:cubicBezTo>
                    <a:cubicBezTo>
                      <a:pt x="7" y="1"/>
                      <a:pt x="4" y="2"/>
                      <a:pt x="2" y="2"/>
                    </a:cubicBezTo>
                    <a:cubicBezTo>
                      <a:pt x="0" y="3"/>
                      <a:pt x="0" y="4"/>
                      <a:pt x="2" y="6"/>
                    </a:cubicBezTo>
                    <a:cubicBezTo>
                      <a:pt x="9" y="13"/>
                      <a:pt x="29" y="33"/>
                      <a:pt x="31" y="35"/>
                    </a:cubicBezTo>
                    <a:cubicBezTo>
                      <a:pt x="34" y="39"/>
                      <a:pt x="35" y="36"/>
                      <a:pt x="3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51" name="Freeform 78"/>
              <p:cNvSpPr/>
              <p:nvPr/>
            </p:nvSpPr>
            <p:spPr bwMode="auto">
              <a:xfrm>
                <a:off x="1878013" y="4722813"/>
                <a:ext cx="255588" cy="257175"/>
              </a:xfrm>
              <a:custGeom>
                <a:avLst/>
                <a:gdLst>
                  <a:gd name="T0" fmla="*/ 64 w 68"/>
                  <a:gd name="T1" fmla="*/ 66 h 68"/>
                  <a:gd name="T2" fmla="*/ 67 w 68"/>
                  <a:gd name="T3" fmla="*/ 62 h 68"/>
                  <a:gd name="T4" fmla="*/ 66 w 68"/>
                  <a:gd name="T5" fmla="*/ 56 h 68"/>
                  <a:gd name="T6" fmla="*/ 13 w 68"/>
                  <a:gd name="T7" fmla="*/ 2 h 68"/>
                  <a:gd name="T8" fmla="*/ 7 w 68"/>
                  <a:gd name="T9" fmla="*/ 0 h 68"/>
                  <a:gd name="T10" fmla="*/ 2 w 68"/>
                  <a:gd name="T11" fmla="*/ 4 h 68"/>
                  <a:gd name="T12" fmla="*/ 2 w 68"/>
                  <a:gd name="T13" fmla="*/ 9 h 68"/>
                  <a:gd name="T14" fmla="*/ 59 w 68"/>
                  <a:gd name="T15" fmla="*/ 66 h 68"/>
                  <a:gd name="T16" fmla="*/ 64 w 68"/>
                  <a:gd name="T1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4" y="66"/>
                    </a:moveTo>
                    <a:cubicBezTo>
                      <a:pt x="65" y="64"/>
                      <a:pt x="66" y="63"/>
                      <a:pt x="67" y="62"/>
                    </a:cubicBezTo>
                    <a:cubicBezTo>
                      <a:pt x="67" y="60"/>
                      <a:pt x="68" y="57"/>
                      <a:pt x="66" y="56"/>
                    </a:cubicBezTo>
                    <a:cubicBezTo>
                      <a:pt x="55" y="44"/>
                      <a:pt x="15" y="4"/>
                      <a:pt x="13" y="2"/>
                    </a:cubicBezTo>
                    <a:cubicBezTo>
                      <a:pt x="10" y="0"/>
                      <a:pt x="8" y="0"/>
                      <a:pt x="7" y="0"/>
                    </a:cubicBezTo>
                    <a:cubicBezTo>
                      <a:pt x="5" y="2"/>
                      <a:pt x="4" y="3"/>
                      <a:pt x="2" y="4"/>
                    </a:cubicBezTo>
                    <a:cubicBezTo>
                      <a:pt x="1" y="5"/>
                      <a:pt x="0" y="6"/>
                      <a:pt x="2" y="9"/>
                    </a:cubicBezTo>
                    <a:cubicBezTo>
                      <a:pt x="4" y="11"/>
                      <a:pt x="48" y="54"/>
                      <a:pt x="59" y="66"/>
                    </a:cubicBezTo>
                    <a:cubicBezTo>
                      <a:pt x="61" y="68"/>
                      <a:pt x="63" y="67"/>
                      <a:pt x="6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52" name="Freeform 79"/>
              <p:cNvSpPr/>
              <p:nvPr/>
            </p:nvSpPr>
            <p:spPr bwMode="auto">
              <a:xfrm>
                <a:off x="3222626" y="3455988"/>
                <a:ext cx="490538" cy="236537"/>
              </a:xfrm>
              <a:custGeom>
                <a:avLst/>
                <a:gdLst>
                  <a:gd name="T0" fmla="*/ 127 w 130"/>
                  <a:gd name="T1" fmla="*/ 3 h 63"/>
                  <a:gd name="T2" fmla="*/ 119 w 130"/>
                  <a:gd name="T3" fmla="*/ 3 h 63"/>
                  <a:gd name="T4" fmla="*/ 7 w 130"/>
                  <a:gd name="T5" fmla="*/ 50 h 63"/>
                  <a:gd name="T6" fmla="*/ 1 w 130"/>
                  <a:gd name="T7" fmla="*/ 55 h 63"/>
                  <a:gd name="T8" fmla="*/ 0 w 130"/>
                  <a:gd name="T9" fmla="*/ 58 h 63"/>
                  <a:gd name="T10" fmla="*/ 5 w 130"/>
                  <a:gd name="T11" fmla="*/ 62 h 63"/>
                  <a:gd name="T12" fmla="*/ 127 w 130"/>
                  <a:gd name="T13" fmla="*/ 11 h 63"/>
                  <a:gd name="T14" fmla="*/ 127 w 130"/>
                  <a:gd name="T15" fmla="*/ 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63">
                    <a:moveTo>
                      <a:pt x="127" y="3"/>
                    </a:moveTo>
                    <a:cubicBezTo>
                      <a:pt x="125" y="0"/>
                      <a:pt x="121" y="0"/>
                      <a:pt x="119" y="3"/>
                    </a:cubicBezTo>
                    <a:cubicBezTo>
                      <a:pt x="90" y="32"/>
                      <a:pt x="51" y="44"/>
                      <a:pt x="7" y="50"/>
                    </a:cubicBezTo>
                    <a:cubicBezTo>
                      <a:pt x="2" y="51"/>
                      <a:pt x="1" y="52"/>
                      <a:pt x="1" y="55"/>
                    </a:cubicBezTo>
                    <a:cubicBezTo>
                      <a:pt x="1" y="56"/>
                      <a:pt x="0" y="57"/>
                      <a:pt x="0" y="58"/>
                    </a:cubicBezTo>
                    <a:cubicBezTo>
                      <a:pt x="0" y="62"/>
                      <a:pt x="1" y="63"/>
                      <a:pt x="5" y="62"/>
                    </a:cubicBezTo>
                    <a:cubicBezTo>
                      <a:pt x="50" y="56"/>
                      <a:pt x="93" y="45"/>
                      <a:pt x="127" y="11"/>
                    </a:cubicBezTo>
                    <a:cubicBezTo>
                      <a:pt x="130" y="9"/>
                      <a:pt x="130" y="5"/>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grpSp>
        <p:sp>
          <p:nvSpPr>
            <p:cNvPr id="77" name="椭圆 76"/>
            <p:cNvSpPr/>
            <p:nvPr/>
          </p:nvSpPr>
          <p:spPr>
            <a:xfrm>
              <a:off x="497" y="5417"/>
              <a:ext cx="1208" cy="1208"/>
            </a:xfrm>
            <a:prstGeom prst="ellipse">
              <a:avLst/>
            </a:prstGeom>
            <a:solidFill>
              <a:schemeClr val="bg1"/>
            </a:solidFill>
            <a:ln w="38100">
              <a:solidFill>
                <a:srgbClr val="3A8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337867"/>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 y="5522"/>
              <a:ext cx="987" cy="992"/>
            </a:xfrm>
            <a:prstGeom prst="rect">
              <a:avLst/>
            </a:prstGeom>
          </p:spPr>
        </p:pic>
      </p:grpSp>
      <p:grpSp>
        <p:nvGrpSpPr>
          <p:cNvPr id="9" name="组合 8"/>
          <p:cNvGrpSpPr/>
          <p:nvPr/>
        </p:nvGrpSpPr>
        <p:grpSpPr>
          <a:xfrm>
            <a:off x="301625" y="1526872"/>
            <a:ext cx="6301105" cy="1723390"/>
            <a:chOff x="475" y="2448"/>
            <a:chExt cx="9923" cy="2714"/>
          </a:xfrm>
        </p:grpSpPr>
        <p:grpSp>
          <p:nvGrpSpPr>
            <p:cNvPr id="53" name="组合 52"/>
            <p:cNvGrpSpPr/>
            <p:nvPr/>
          </p:nvGrpSpPr>
          <p:grpSpPr>
            <a:xfrm>
              <a:off x="654" y="2448"/>
              <a:ext cx="9744" cy="2715"/>
              <a:chOff x="654" y="2554"/>
              <a:chExt cx="9744" cy="2715"/>
            </a:xfrm>
          </p:grpSpPr>
          <p:sp>
            <p:nvSpPr>
              <p:cNvPr id="54" name="文本框 53"/>
              <p:cNvSpPr txBox="1"/>
              <p:nvPr/>
            </p:nvSpPr>
            <p:spPr>
              <a:xfrm>
                <a:off x="1719" y="2727"/>
                <a:ext cx="1393" cy="2082"/>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统筹安排建设用地</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9" name="组合 58"/>
              <p:cNvGrpSpPr/>
              <p:nvPr/>
            </p:nvGrpSpPr>
            <p:grpSpPr>
              <a:xfrm>
                <a:off x="654" y="3442"/>
                <a:ext cx="903" cy="902"/>
                <a:chOff x="1692276" y="3070226"/>
                <a:chExt cx="2051050" cy="2047874"/>
              </a:xfrm>
              <a:solidFill>
                <a:schemeClr val="bg1"/>
              </a:solidFill>
            </p:grpSpPr>
            <p:sp>
              <p:nvSpPr>
                <p:cNvPr id="60" name="Freeform 66"/>
                <p:cNvSpPr>
                  <a:spLocks noEditPoints="1"/>
                </p:cNvSpPr>
                <p:nvPr/>
              </p:nvSpPr>
              <p:spPr bwMode="auto">
                <a:xfrm>
                  <a:off x="1692276" y="3070226"/>
                  <a:ext cx="2051050" cy="2047874"/>
                </a:xfrm>
                <a:custGeom>
                  <a:avLst/>
                  <a:gdLst>
                    <a:gd name="T0" fmla="*/ 520 w 544"/>
                    <a:gd name="T1" fmla="*/ 99 h 543"/>
                    <a:gd name="T2" fmla="*/ 445 w 544"/>
                    <a:gd name="T3" fmla="*/ 29 h 543"/>
                    <a:gd name="T4" fmla="*/ 444 w 544"/>
                    <a:gd name="T5" fmla="*/ 5 h 543"/>
                    <a:gd name="T6" fmla="*/ 370 w 544"/>
                    <a:gd name="T7" fmla="*/ 147 h 543"/>
                    <a:gd name="T8" fmla="*/ 204 w 544"/>
                    <a:gd name="T9" fmla="*/ 203 h 543"/>
                    <a:gd name="T10" fmla="*/ 147 w 544"/>
                    <a:gd name="T11" fmla="*/ 369 h 543"/>
                    <a:gd name="T12" fmla="*/ 6 w 544"/>
                    <a:gd name="T13" fmla="*/ 444 h 543"/>
                    <a:gd name="T14" fmla="*/ 28 w 544"/>
                    <a:gd name="T15" fmla="*/ 440 h 543"/>
                    <a:gd name="T16" fmla="*/ 104 w 544"/>
                    <a:gd name="T17" fmla="*/ 510 h 543"/>
                    <a:gd name="T18" fmla="*/ 100 w 544"/>
                    <a:gd name="T19" fmla="*/ 519 h 543"/>
                    <a:gd name="T20" fmla="*/ 119 w 544"/>
                    <a:gd name="T21" fmla="*/ 538 h 543"/>
                    <a:gd name="T22" fmla="*/ 177 w 544"/>
                    <a:gd name="T23" fmla="*/ 393 h 543"/>
                    <a:gd name="T24" fmla="*/ 394 w 544"/>
                    <a:gd name="T25" fmla="*/ 176 h 543"/>
                    <a:gd name="T26" fmla="*/ 539 w 544"/>
                    <a:gd name="T27" fmla="*/ 118 h 543"/>
                    <a:gd name="T28" fmla="*/ 133 w 544"/>
                    <a:gd name="T29" fmla="*/ 466 h 543"/>
                    <a:gd name="T30" fmla="*/ 119 w 544"/>
                    <a:gd name="T31" fmla="*/ 487 h 543"/>
                    <a:gd name="T32" fmla="*/ 57 w 544"/>
                    <a:gd name="T33" fmla="*/ 420 h 543"/>
                    <a:gd name="T34" fmla="*/ 84 w 544"/>
                    <a:gd name="T35" fmla="*/ 412 h 543"/>
                    <a:gd name="T36" fmla="*/ 133 w 544"/>
                    <a:gd name="T37" fmla="*/ 466 h 543"/>
                    <a:gd name="T38" fmla="*/ 143 w 544"/>
                    <a:gd name="T39" fmla="*/ 428 h 543"/>
                    <a:gd name="T40" fmla="*/ 114 w 544"/>
                    <a:gd name="T41" fmla="*/ 404 h 543"/>
                    <a:gd name="T42" fmla="*/ 145 w 544"/>
                    <a:gd name="T43" fmla="*/ 396 h 543"/>
                    <a:gd name="T44" fmla="*/ 190 w 544"/>
                    <a:gd name="T45" fmla="*/ 365 h 543"/>
                    <a:gd name="T46" fmla="*/ 178 w 544"/>
                    <a:gd name="T47" fmla="*/ 363 h 543"/>
                    <a:gd name="T48" fmla="*/ 182 w 544"/>
                    <a:gd name="T49" fmla="*/ 353 h 543"/>
                    <a:gd name="T50" fmla="*/ 190 w 544"/>
                    <a:gd name="T51" fmla="*/ 365 h 543"/>
                    <a:gd name="T52" fmla="*/ 231 w 544"/>
                    <a:gd name="T53" fmla="*/ 360 h 543"/>
                    <a:gd name="T54" fmla="*/ 186 w 544"/>
                    <a:gd name="T55" fmla="*/ 319 h 543"/>
                    <a:gd name="T56" fmla="*/ 189 w 544"/>
                    <a:gd name="T57" fmla="*/ 287 h 543"/>
                    <a:gd name="T58" fmla="*/ 258 w 544"/>
                    <a:gd name="T59" fmla="*/ 351 h 543"/>
                    <a:gd name="T60" fmla="*/ 311 w 544"/>
                    <a:gd name="T61" fmla="*/ 330 h 543"/>
                    <a:gd name="T62" fmla="*/ 286 w 544"/>
                    <a:gd name="T63" fmla="*/ 341 h 543"/>
                    <a:gd name="T64" fmla="*/ 201 w 544"/>
                    <a:gd name="T65" fmla="*/ 252 h 543"/>
                    <a:gd name="T66" fmla="*/ 217 w 544"/>
                    <a:gd name="T67" fmla="*/ 232 h 543"/>
                    <a:gd name="T68" fmla="*/ 311 w 544"/>
                    <a:gd name="T69" fmla="*/ 330 h 543"/>
                    <a:gd name="T70" fmla="*/ 335 w 544"/>
                    <a:gd name="T71" fmla="*/ 305 h 543"/>
                    <a:gd name="T72" fmla="*/ 237 w 544"/>
                    <a:gd name="T73" fmla="*/ 213 h 543"/>
                    <a:gd name="T74" fmla="*/ 257 w 544"/>
                    <a:gd name="T75" fmla="*/ 198 h 543"/>
                    <a:gd name="T76" fmla="*/ 343 w 544"/>
                    <a:gd name="T77" fmla="*/ 279 h 543"/>
                    <a:gd name="T78" fmla="*/ 362 w 544"/>
                    <a:gd name="T79" fmla="*/ 223 h 543"/>
                    <a:gd name="T80" fmla="*/ 354 w 544"/>
                    <a:gd name="T81" fmla="*/ 251 h 543"/>
                    <a:gd name="T82" fmla="*/ 293 w 544"/>
                    <a:gd name="T83" fmla="*/ 187 h 543"/>
                    <a:gd name="T84" fmla="*/ 326 w 544"/>
                    <a:gd name="T85" fmla="*/ 184 h 543"/>
                    <a:gd name="T86" fmla="*/ 362 w 544"/>
                    <a:gd name="T87" fmla="*/ 223 h 543"/>
                    <a:gd name="T88" fmla="*/ 358 w 544"/>
                    <a:gd name="T89" fmla="*/ 178 h 543"/>
                    <a:gd name="T90" fmla="*/ 366 w 544"/>
                    <a:gd name="T91" fmla="*/ 185 h 543"/>
                    <a:gd name="T92" fmla="*/ 407 w 544"/>
                    <a:gd name="T93" fmla="*/ 145 h 543"/>
                    <a:gd name="T94" fmla="*/ 403 w 544"/>
                    <a:gd name="T95" fmla="*/ 107 h 543"/>
                    <a:gd name="T96" fmla="*/ 437 w 544"/>
                    <a:gd name="T97" fmla="*/ 138 h 543"/>
                    <a:gd name="T98" fmla="*/ 491 w 544"/>
                    <a:gd name="T99" fmla="*/ 121 h 543"/>
                    <a:gd name="T100" fmla="*/ 466 w 544"/>
                    <a:gd name="T101" fmla="*/ 128 h 543"/>
                    <a:gd name="T102" fmla="*/ 414 w 544"/>
                    <a:gd name="T103" fmla="*/ 69 h 543"/>
                    <a:gd name="T104" fmla="*/ 429 w 544"/>
                    <a:gd name="T105" fmla="*/ 52 h 543"/>
                    <a:gd name="T106" fmla="*/ 491 w 544"/>
                    <a:gd name="T107" fmla="*/ 12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543">
                      <a:moveTo>
                        <a:pt x="539" y="99"/>
                      </a:moveTo>
                      <a:cubicBezTo>
                        <a:pt x="533" y="94"/>
                        <a:pt x="525" y="94"/>
                        <a:pt x="520" y="99"/>
                      </a:cubicBezTo>
                      <a:cubicBezTo>
                        <a:pt x="518" y="101"/>
                        <a:pt x="516" y="100"/>
                        <a:pt x="513" y="97"/>
                      </a:cubicBezTo>
                      <a:cubicBezTo>
                        <a:pt x="498" y="82"/>
                        <a:pt x="447" y="31"/>
                        <a:pt x="445" y="29"/>
                      </a:cubicBezTo>
                      <a:cubicBezTo>
                        <a:pt x="443" y="26"/>
                        <a:pt x="444" y="25"/>
                        <a:pt x="444" y="24"/>
                      </a:cubicBezTo>
                      <a:cubicBezTo>
                        <a:pt x="449" y="19"/>
                        <a:pt x="449" y="10"/>
                        <a:pt x="444" y="5"/>
                      </a:cubicBezTo>
                      <a:cubicBezTo>
                        <a:pt x="439" y="0"/>
                        <a:pt x="431" y="0"/>
                        <a:pt x="425" y="5"/>
                      </a:cubicBezTo>
                      <a:cubicBezTo>
                        <a:pt x="386" y="45"/>
                        <a:pt x="375" y="97"/>
                        <a:pt x="370" y="147"/>
                      </a:cubicBezTo>
                      <a:cubicBezTo>
                        <a:pt x="370" y="149"/>
                        <a:pt x="369" y="150"/>
                        <a:pt x="367" y="150"/>
                      </a:cubicBezTo>
                      <a:cubicBezTo>
                        <a:pt x="309" y="156"/>
                        <a:pt x="248" y="160"/>
                        <a:pt x="204" y="203"/>
                      </a:cubicBezTo>
                      <a:cubicBezTo>
                        <a:pt x="160" y="247"/>
                        <a:pt x="156" y="308"/>
                        <a:pt x="151" y="367"/>
                      </a:cubicBezTo>
                      <a:cubicBezTo>
                        <a:pt x="151" y="368"/>
                        <a:pt x="149" y="369"/>
                        <a:pt x="147" y="369"/>
                      </a:cubicBezTo>
                      <a:cubicBezTo>
                        <a:pt x="97" y="375"/>
                        <a:pt x="45" y="385"/>
                        <a:pt x="6" y="425"/>
                      </a:cubicBezTo>
                      <a:cubicBezTo>
                        <a:pt x="0" y="430"/>
                        <a:pt x="0" y="438"/>
                        <a:pt x="6" y="444"/>
                      </a:cubicBezTo>
                      <a:cubicBezTo>
                        <a:pt x="11" y="449"/>
                        <a:pt x="19" y="449"/>
                        <a:pt x="24" y="444"/>
                      </a:cubicBezTo>
                      <a:cubicBezTo>
                        <a:pt x="26" y="442"/>
                        <a:pt x="27" y="441"/>
                        <a:pt x="28" y="440"/>
                      </a:cubicBezTo>
                      <a:cubicBezTo>
                        <a:pt x="30" y="438"/>
                        <a:pt x="31" y="438"/>
                        <a:pt x="34" y="441"/>
                      </a:cubicBezTo>
                      <a:cubicBezTo>
                        <a:pt x="48" y="454"/>
                        <a:pt x="103" y="509"/>
                        <a:pt x="104" y="510"/>
                      </a:cubicBezTo>
                      <a:cubicBezTo>
                        <a:pt x="105" y="512"/>
                        <a:pt x="105" y="514"/>
                        <a:pt x="104" y="515"/>
                      </a:cubicBezTo>
                      <a:cubicBezTo>
                        <a:pt x="103" y="516"/>
                        <a:pt x="101" y="518"/>
                        <a:pt x="100" y="519"/>
                      </a:cubicBezTo>
                      <a:cubicBezTo>
                        <a:pt x="95" y="524"/>
                        <a:pt x="95" y="533"/>
                        <a:pt x="100" y="538"/>
                      </a:cubicBezTo>
                      <a:cubicBezTo>
                        <a:pt x="105" y="543"/>
                        <a:pt x="114" y="543"/>
                        <a:pt x="119" y="538"/>
                      </a:cubicBezTo>
                      <a:cubicBezTo>
                        <a:pt x="158" y="498"/>
                        <a:pt x="169" y="446"/>
                        <a:pt x="174" y="396"/>
                      </a:cubicBezTo>
                      <a:cubicBezTo>
                        <a:pt x="175" y="394"/>
                        <a:pt x="175" y="393"/>
                        <a:pt x="177" y="393"/>
                      </a:cubicBezTo>
                      <a:cubicBezTo>
                        <a:pt x="235" y="387"/>
                        <a:pt x="297" y="383"/>
                        <a:pt x="340" y="340"/>
                      </a:cubicBezTo>
                      <a:cubicBezTo>
                        <a:pt x="384" y="296"/>
                        <a:pt x="388" y="234"/>
                        <a:pt x="394" y="176"/>
                      </a:cubicBezTo>
                      <a:cubicBezTo>
                        <a:pt x="394" y="175"/>
                        <a:pt x="394" y="174"/>
                        <a:pt x="396" y="174"/>
                      </a:cubicBezTo>
                      <a:cubicBezTo>
                        <a:pt x="447" y="168"/>
                        <a:pt x="499" y="158"/>
                        <a:pt x="539" y="118"/>
                      </a:cubicBezTo>
                      <a:cubicBezTo>
                        <a:pt x="544" y="113"/>
                        <a:pt x="544" y="104"/>
                        <a:pt x="539" y="99"/>
                      </a:cubicBezTo>
                      <a:close/>
                      <a:moveTo>
                        <a:pt x="133" y="466"/>
                      </a:moveTo>
                      <a:cubicBezTo>
                        <a:pt x="130" y="473"/>
                        <a:pt x="127" y="480"/>
                        <a:pt x="123" y="487"/>
                      </a:cubicBezTo>
                      <a:cubicBezTo>
                        <a:pt x="123" y="488"/>
                        <a:pt x="121" y="489"/>
                        <a:pt x="119" y="487"/>
                      </a:cubicBezTo>
                      <a:cubicBezTo>
                        <a:pt x="108" y="475"/>
                        <a:pt x="59" y="427"/>
                        <a:pt x="57" y="425"/>
                      </a:cubicBezTo>
                      <a:cubicBezTo>
                        <a:pt x="54" y="422"/>
                        <a:pt x="56" y="420"/>
                        <a:pt x="57" y="420"/>
                      </a:cubicBezTo>
                      <a:cubicBezTo>
                        <a:pt x="64" y="416"/>
                        <a:pt x="71" y="413"/>
                        <a:pt x="78" y="411"/>
                      </a:cubicBezTo>
                      <a:cubicBezTo>
                        <a:pt x="79" y="410"/>
                        <a:pt x="82" y="410"/>
                        <a:pt x="84" y="412"/>
                      </a:cubicBezTo>
                      <a:cubicBezTo>
                        <a:pt x="85" y="413"/>
                        <a:pt x="121" y="449"/>
                        <a:pt x="131" y="459"/>
                      </a:cubicBezTo>
                      <a:cubicBezTo>
                        <a:pt x="134" y="462"/>
                        <a:pt x="134" y="463"/>
                        <a:pt x="133" y="466"/>
                      </a:cubicBezTo>
                      <a:close/>
                      <a:moveTo>
                        <a:pt x="147" y="399"/>
                      </a:moveTo>
                      <a:cubicBezTo>
                        <a:pt x="146" y="408"/>
                        <a:pt x="145" y="418"/>
                        <a:pt x="143" y="428"/>
                      </a:cubicBezTo>
                      <a:cubicBezTo>
                        <a:pt x="143" y="429"/>
                        <a:pt x="142" y="431"/>
                        <a:pt x="140" y="429"/>
                      </a:cubicBezTo>
                      <a:cubicBezTo>
                        <a:pt x="138" y="428"/>
                        <a:pt x="121" y="411"/>
                        <a:pt x="114" y="404"/>
                      </a:cubicBezTo>
                      <a:cubicBezTo>
                        <a:pt x="113" y="402"/>
                        <a:pt x="115" y="401"/>
                        <a:pt x="116" y="401"/>
                      </a:cubicBezTo>
                      <a:cubicBezTo>
                        <a:pt x="125" y="399"/>
                        <a:pt x="135" y="397"/>
                        <a:pt x="145" y="396"/>
                      </a:cubicBezTo>
                      <a:cubicBezTo>
                        <a:pt x="146" y="396"/>
                        <a:pt x="147" y="397"/>
                        <a:pt x="147" y="399"/>
                      </a:cubicBezTo>
                      <a:close/>
                      <a:moveTo>
                        <a:pt x="190" y="365"/>
                      </a:moveTo>
                      <a:cubicBezTo>
                        <a:pt x="187" y="365"/>
                        <a:pt x="184" y="365"/>
                        <a:pt x="181" y="366"/>
                      </a:cubicBezTo>
                      <a:cubicBezTo>
                        <a:pt x="178" y="366"/>
                        <a:pt x="178" y="364"/>
                        <a:pt x="178" y="363"/>
                      </a:cubicBezTo>
                      <a:cubicBezTo>
                        <a:pt x="178" y="360"/>
                        <a:pt x="178" y="357"/>
                        <a:pt x="179" y="354"/>
                      </a:cubicBezTo>
                      <a:cubicBezTo>
                        <a:pt x="179" y="352"/>
                        <a:pt x="179" y="351"/>
                        <a:pt x="182" y="353"/>
                      </a:cubicBezTo>
                      <a:cubicBezTo>
                        <a:pt x="183" y="354"/>
                        <a:pt x="187" y="359"/>
                        <a:pt x="190" y="362"/>
                      </a:cubicBezTo>
                      <a:cubicBezTo>
                        <a:pt x="192" y="363"/>
                        <a:pt x="191" y="365"/>
                        <a:pt x="190" y="365"/>
                      </a:cubicBezTo>
                      <a:close/>
                      <a:moveTo>
                        <a:pt x="258" y="354"/>
                      </a:moveTo>
                      <a:cubicBezTo>
                        <a:pt x="249" y="357"/>
                        <a:pt x="240" y="358"/>
                        <a:pt x="231" y="360"/>
                      </a:cubicBezTo>
                      <a:cubicBezTo>
                        <a:pt x="230" y="360"/>
                        <a:pt x="227" y="360"/>
                        <a:pt x="225" y="358"/>
                      </a:cubicBezTo>
                      <a:cubicBezTo>
                        <a:pt x="224" y="356"/>
                        <a:pt x="195" y="328"/>
                        <a:pt x="186" y="319"/>
                      </a:cubicBezTo>
                      <a:cubicBezTo>
                        <a:pt x="183" y="316"/>
                        <a:pt x="183" y="314"/>
                        <a:pt x="184" y="312"/>
                      </a:cubicBezTo>
                      <a:cubicBezTo>
                        <a:pt x="185" y="303"/>
                        <a:pt x="187" y="295"/>
                        <a:pt x="189" y="287"/>
                      </a:cubicBezTo>
                      <a:cubicBezTo>
                        <a:pt x="190" y="284"/>
                        <a:pt x="191" y="284"/>
                        <a:pt x="193" y="286"/>
                      </a:cubicBezTo>
                      <a:cubicBezTo>
                        <a:pt x="193" y="286"/>
                        <a:pt x="256" y="349"/>
                        <a:pt x="258" y="351"/>
                      </a:cubicBezTo>
                      <a:cubicBezTo>
                        <a:pt x="260" y="352"/>
                        <a:pt x="259" y="354"/>
                        <a:pt x="258" y="354"/>
                      </a:cubicBezTo>
                      <a:close/>
                      <a:moveTo>
                        <a:pt x="311" y="330"/>
                      </a:moveTo>
                      <a:cubicBezTo>
                        <a:pt x="305" y="335"/>
                        <a:pt x="299" y="338"/>
                        <a:pt x="292" y="342"/>
                      </a:cubicBezTo>
                      <a:cubicBezTo>
                        <a:pt x="290" y="343"/>
                        <a:pt x="288" y="343"/>
                        <a:pt x="286" y="341"/>
                      </a:cubicBezTo>
                      <a:cubicBezTo>
                        <a:pt x="272" y="326"/>
                        <a:pt x="204" y="258"/>
                        <a:pt x="202" y="257"/>
                      </a:cubicBezTo>
                      <a:cubicBezTo>
                        <a:pt x="201" y="255"/>
                        <a:pt x="201" y="253"/>
                        <a:pt x="201" y="252"/>
                      </a:cubicBezTo>
                      <a:cubicBezTo>
                        <a:pt x="205" y="245"/>
                        <a:pt x="209" y="238"/>
                        <a:pt x="213" y="232"/>
                      </a:cubicBezTo>
                      <a:cubicBezTo>
                        <a:pt x="214" y="231"/>
                        <a:pt x="217" y="231"/>
                        <a:pt x="217" y="232"/>
                      </a:cubicBezTo>
                      <a:cubicBezTo>
                        <a:pt x="217" y="232"/>
                        <a:pt x="309" y="323"/>
                        <a:pt x="311" y="325"/>
                      </a:cubicBezTo>
                      <a:cubicBezTo>
                        <a:pt x="312" y="327"/>
                        <a:pt x="312" y="329"/>
                        <a:pt x="311" y="330"/>
                      </a:cubicBezTo>
                      <a:close/>
                      <a:moveTo>
                        <a:pt x="345" y="286"/>
                      </a:moveTo>
                      <a:cubicBezTo>
                        <a:pt x="342" y="293"/>
                        <a:pt x="339" y="299"/>
                        <a:pt x="335" y="305"/>
                      </a:cubicBezTo>
                      <a:cubicBezTo>
                        <a:pt x="334" y="306"/>
                        <a:pt x="331" y="307"/>
                        <a:pt x="329" y="305"/>
                      </a:cubicBezTo>
                      <a:cubicBezTo>
                        <a:pt x="327" y="302"/>
                        <a:pt x="237" y="213"/>
                        <a:pt x="237" y="213"/>
                      </a:cubicBezTo>
                      <a:cubicBezTo>
                        <a:pt x="236" y="212"/>
                        <a:pt x="236" y="210"/>
                        <a:pt x="238" y="209"/>
                      </a:cubicBezTo>
                      <a:cubicBezTo>
                        <a:pt x="244" y="205"/>
                        <a:pt x="250" y="202"/>
                        <a:pt x="257" y="198"/>
                      </a:cubicBezTo>
                      <a:cubicBezTo>
                        <a:pt x="258" y="198"/>
                        <a:pt x="261" y="197"/>
                        <a:pt x="264" y="200"/>
                      </a:cubicBezTo>
                      <a:cubicBezTo>
                        <a:pt x="267" y="203"/>
                        <a:pt x="328" y="264"/>
                        <a:pt x="343" y="279"/>
                      </a:cubicBezTo>
                      <a:cubicBezTo>
                        <a:pt x="345" y="281"/>
                        <a:pt x="346" y="285"/>
                        <a:pt x="345" y="286"/>
                      </a:cubicBezTo>
                      <a:close/>
                      <a:moveTo>
                        <a:pt x="362" y="223"/>
                      </a:moveTo>
                      <a:cubicBezTo>
                        <a:pt x="360" y="232"/>
                        <a:pt x="359" y="241"/>
                        <a:pt x="357" y="250"/>
                      </a:cubicBezTo>
                      <a:cubicBezTo>
                        <a:pt x="356" y="251"/>
                        <a:pt x="355" y="253"/>
                        <a:pt x="354" y="251"/>
                      </a:cubicBezTo>
                      <a:cubicBezTo>
                        <a:pt x="352" y="249"/>
                        <a:pt x="295" y="192"/>
                        <a:pt x="293" y="190"/>
                      </a:cubicBezTo>
                      <a:cubicBezTo>
                        <a:pt x="290" y="188"/>
                        <a:pt x="292" y="187"/>
                        <a:pt x="293" y="187"/>
                      </a:cubicBezTo>
                      <a:cubicBezTo>
                        <a:pt x="302" y="185"/>
                        <a:pt x="310" y="183"/>
                        <a:pt x="319" y="182"/>
                      </a:cubicBezTo>
                      <a:cubicBezTo>
                        <a:pt x="321" y="182"/>
                        <a:pt x="323" y="181"/>
                        <a:pt x="326" y="184"/>
                      </a:cubicBezTo>
                      <a:cubicBezTo>
                        <a:pt x="329" y="186"/>
                        <a:pt x="352" y="209"/>
                        <a:pt x="360" y="217"/>
                      </a:cubicBezTo>
                      <a:cubicBezTo>
                        <a:pt x="361" y="219"/>
                        <a:pt x="362" y="222"/>
                        <a:pt x="362" y="223"/>
                      </a:cubicBezTo>
                      <a:close/>
                      <a:moveTo>
                        <a:pt x="366" y="185"/>
                      </a:moveTo>
                      <a:cubicBezTo>
                        <a:pt x="358" y="178"/>
                        <a:pt x="358" y="178"/>
                        <a:pt x="358" y="178"/>
                      </a:cubicBezTo>
                      <a:cubicBezTo>
                        <a:pt x="361" y="177"/>
                        <a:pt x="364" y="177"/>
                        <a:pt x="367" y="177"/>
                      </a:cubicBezTo>
                      <a:cubicBezTo>
                        <a:pt x="366" y="180"/>
                        <a:pt x="366" y="182"/>
                        <a:pt x="366" y="185"/>
                      </a:cubicBezTo>
                      <a:close/>
                      <a:moveTo>
                        <a:pt x="436" y="141"/>
                      </a:moveTo>
                      <a:cubicBezTo>
                        <a:pt x="427" y="143"/>
                        <a:pt x="417" y="144"/>
                        <a:pt x="407" y="145"/>
                      </a:cubicBezTo>
                      <a:cubicBezTo>
                        <a:pt x="397" y="147"/>
                        <a:pt x="397" y="146"/>
                        <a:pt x="398" y="136"/>
                      </a:cubicBezTo>
                      <a:cubicBezTo>
                        <a:pt x="399" y="126"/>
                        <a:pt x="401" y="117"/>
                        <a:pt x="403" y="107"/>
                      </a:cubicBezTo>
                      <a:cubicBezTo>
                        <a:pt x="403" y="106"/>
                        <a:pt x="405" y="105"/>
                        <a:pt x="406" y="107"/>
                      </a:cubicBezTo>
                      <a:cubicBezTo>
                        <a:pt x="414" y="114"/>
                        <a:pt x="436" y="137"/>
                        <a:pt x="437" y="138"/>
                      </a:cubicBezTo>
                      <a:cubicBezTo>
                        <a:pt x="438" y="139"/>
                        <a:pt x="437" y="140"/>
                        <a:pt x="436" y="141"/>
                      </a:cubicBezTo>
                      <a:close/>
                      <a:moveTo>
                        <a:pt x="491" y="121"/>
                      </a:moveTo>
                      <a:cubicBezTo>
                        <a:pt x="485" y="124"/>
                        <a:pt x="480" y="127"/>
                        <a:pt x="474" y="129"/>
                      </a:cubicBezTo>
                      <a:cubicBezTo>
                        <a:pt x="472" y="130"/>
                        <a:pt x="469" y="130"/>
                        <a:pt x="466" y="128"/>
                      </a:cubicBezTo>
                      <a:cubicBezTo>
                        <a:pt x="463" y="126"/>
                        <a:pt x="429" y="92"/>
                        <a:pt x="417" y="79"/>
                      </a:cubicBezTo>
                      <a:cubicBezTo>
                        <a:pt x="414" y="76"/>
                        <a:pt x="414" y="71"/>
                        <a:pt x="414" y="69"/>
                      </a:cubicBezTo>
                      <a:cubicBezTo>
                        <a:pt x="417" y="63"/>
                        <a:pt x="420" y="58"/>
                        <a:pt x="423" y="52"/>
                      </a:cubicBezTo>
                      <a:cubicBezTo>
                        <a:pt x="424" y="51"/>
                        <a:pt x="427" y="49"/>
                        <a:pt x="429" y="52"/>
                      </a:cubicBezTo>
                      <a:cubicBezTo>
                        <a:pt x="443" y="65"/>
                        <a:pt x="488" y="110"/>
                        <a:pt x="491" y="114"/>
                      </a:cubicBezTo>
                      <a:cubicBezTo>
                        <a:pt x="495" y="118"/>
                        <a:pt x="492" y="120"/>
                        <a:pt x="491"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1" name="Freeform 67"/>
                <p:cNvSpPr/>
                <p:nvPr/>
              </p:nvSpPr>
              <p:spPr bwMode="auto">
                <a:xfrm>
                  <a:off x="1727201" y="4492625"/>
                  <a:ext cx="530225" cy="241300"/>
                </a:xfrm>
                <a:custGeom>
                  <a:avLst/>
                  <a:gdLst>
                    <a:gd name="T0" fmla="*/ 140 w 141"/>
                    <a:gd name="T1" fmla="*/ 8 h 64"/>
                    <a:gd name="T2" fmla="*/ 140 w 141"/>
                    <a:gd name="T3" fmla="*/ 2 h 64"/>
                    <a:gd name="T4" fmla="*/ 138 w 141"/>
                    <a:gd name="T5" fmla="*/ 0 h 64"/>
                    <a:gd name="T6" fmla="*/ 2 w 141"/>
                    <a:gd name="T7" fmla="*/ 53 h 64"/>
                    <a:gd name="T8" fmla="*/ 2 w 141"/>
                    <a:gd name="T9" fmla="*/ 61 h 64"/>
                    <a:gd name="T10" fmla="*/ 10 w 141"/>
                    <a:gd name="T11" fmla="*/ 61 h 64"/>
                    <a:gd name="T12" fmla="*/ 137 w 141"/>
                    <a:gd name="T13" fmla="*/ 12 h 64"/>
                    <a:gd name="T14" fmla="*/ 140 w 141"/>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64">
                      <a:moveTo>
                        <a:pt x="140" y="8"/>
                      </a:moveTo>
                      <a:cubicBezTo>
                        <a:pt x="140" y="6"/>
                        <a:pt x="140" y="4"/>
                        <a:pt x="140" y="2"/>
                      </a:cubicBezTo>
                      <a:cubicBezTo>
                        <a:pt x="141" y="0"/>
                        <a:pt x="139" y="0"/>
                        <a:pt x="138" y="0"/>
                      </a:cubicBezTo>
                      <a:cubicBezTo>
                        <a:pt x="88" y="5"/>
                        <a:pt x="40" y="15"/>
                        <a:pt x="2" y="53"/>
                      </a:cubicBezTo>
                      <a:cubicBezTo>
                        <a:pt x="0" y="55"/>
                        <a:pt x="0" y="59"/>
                        <a:pt x="2" y="61"/>
                      </a:cubicBezTo>
                      <a:cubicBezTo>
                        <a:pt x="4" y="64"/>
                        <a:pt x="8" y="64"/>
                        <a:pt x="10" y="61"/>
                      </a:cubicBezTo>
                      <a:cubicBezTo>
                        <a:pt x="42" y="29"/>
                        <a:pt x="86" y="18"/>
                        <a:pt x="137" y="12"/>
                      </a:cubicBezTo>
                      <a:cubicBezTo>
                        <a:pt x="139" y="11"/>
                        <a:pt x="140" y="10"/>
                        <a:pt x="1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2" name="Freeform 68"/>
                <p:cNvSpPr/>
                <p:nvPr/>
              </p:nvSpPr>
              <p:spPr bwMode="auto">
                <a:xfrm>
                  <a:off x="2382838" y="3100388"/>
                  <a:ext cx="971550" cy="1422400"/>
                </a:xfrm>
                <a:custGeom>
                  <a:avLst/>
                  <a:gdLst>
                    <a:gd name="T0" fmla="*/ 256 w 258"/>
                    <a:gd name="T1" fmla="*/ 2 h 377"/>
                    <a:gd name="T2" fmla="*/ 248 w 258"/>
                    <a:gd name="T3" fmla="*/ 2 h 377"/>
                    <a:gd name="T4" fmla="*/ 191 w 258"/>
                    <a:gd name="T5" fmla="*/ 166 h 377"/>
                    <a:gd name="T6" fmla="*/ 144 w 258"/>
                    <a:gd name="T7" fmla="*/ 318 h 377"/>
                    <a:gd name="T8" fmla="*/ 1 w 258"/>
                    <a:gd name="T9" fmla="*/ 365 h 377"/>
                    <a:gd name="T10" fmla="*/ 0 w 258"/>
                    <a:gd name="T11" fmla="*/ 377 h 377"/>
                    <a:gd name="T12" fmla="*/ 2 w 258"/>
                    <a:gd name="T13" fmla="*/ 377 h 377"/>
                    <a:gd name="T14" fmla="*/ 152 w 258"/>
                    <a:gd name="T15" fmla="*/ 327 h 377"/>
                    <a:gd name="T16" fmla="*/ 202 w 258"/>
                    <a:gd name="T17" fmla="*/ 176 h 377"/>
                    <a:gd name="T18" fmla="*/ 203 w 258"/>
                    <a:gd name="T19" fmla="*/ 168 h 377"/>
                    <a:gd name="T20" fmla="*/ 256 w 258"/>
                    <a:gd name="T21" fmla="*/ 11 h 377"/>
                    <a:gd name="T22" fmla="*/ 256 w 258"/>
                    <a:gd name="T23"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377">
                      <a:moveTo>
                        <a:pt x="256" y="2"/>
                      </a:moveTo>
                      <a:cubicBezTo>
                        <a:pt x="254" y="0"/>
                        <a:pt x="250" y="0"/>
                        <a:pt x="248" y="2"/>
                      </a:cubicBezTo>
                      <a:cubicBezTo>
                        <a:pt x="203" y="47"/>
                        <a:pt x="197" y="108"/>
                        <a:pt x="191" y="166"/>
                      </a:cubicBezTo>
                      <a:cubicBezTo>
                        <a:pt x="186" y="223"/>
                        <a:pt x="181" y="282"/>
                        <a:pt x="144" y="318"/>
                      </a:cubicBezTo>
                      <a:cubicBezTo>
                        <a:pt x="109" y="353"/>
                        <a:pt x="55" y="360"/>
                        <a:pt x="1" y="365"/>
                      </a:cubicBezTo>
                      <a:cubicBezTo>
                        <a:pt x="1" y="369"/>
                        <a:pt x="0" y="373"/>
                        <a:pt x="0" y="377"/>
                      </a:cubicBezTo>
                      <a:cubicBezTo>
                        <a:pt x="2" y="377"/>
                        <a:pt x="2" y="377"/>
                        <a:pt x="2" y="377"/>
                      </a:cubicBezTo>
                      <a:cubicBezTo>
                        <a:pt x="56" y="371"/>
                        <a:pt x="112" y="366"/>
                        <a:pt x="152" y="327"/>
                      </a:cubicBezTo>
                      <a:cubicBezTo>
                        <a:pt x="192" y="287"/>
                        <a:pt x="197" y="231"/>
                        <a:pt x="202" y="176"/>
                      </a:cubicBezTo>
                      <a:cubicBezTo>
                        <a:pt x="203" y="168"/>
                        <a:pt x="203" y="168"/>
                        <a:pt x="203" y="168"/>
                      </a:cubicBezTo>
                      <a:cubicBezTo>
                        <a:pt x="209" y="104"/>
                        <a:pt x="217" y="49"/>
                        <a:pt x="256" y="11"/>
                      </a:cubicBezTo>
                      <a:cubicBezTo>
                        <a:pt x="258" y="8"/>
                        <a:pt x="258" y="4"/>
                        <a:pt x="2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3" name="Freeform 69"/>
                <p:cNvSpPr/>
                <p:nvPr/>
              </p:nvSpPr>
              <p:spPr bwMode="auto">
                <a:xfrm>
                  <a:off x="2081213" y="3662363"/>
                  <a:ext cx="1001713" cy="1425575"/>
                </a:xfrm>
                <a:custGeom>
                  <a:avLst/>
                  <a:gdLst>
                    <a:gd name="T0" fmla="*/ 51 w 266"/>
                    <a:gd name="T1" fmla="*/ 250 h 378"/>
                    <a:gd name="T2" fmla="*/ 2 w 266"/>
                    <a:gd name="T3" fmla="*/ 367 h 378"/>
                    <a:gd name="T4" fmla="*/ 2 w 266"/>
                    <a:gd name="T5" fmla="*/ 376 h 378"/>
                    <a:gd name="T6" fmla="*/ 11 w 266"/>
                    <a:gd name="T7" fmla="*/ 376 h 378"/>
                    <a:gd name="T8" fmla="*/ 63 w 266"/>
                    <a:gd name="T9" fmla="*/ 248 h 378"/>
                    <a:gd name="T10" fmla="*/ 67 w 266"/>
                    <a:gd name="T11" fmla="*/ 210 h 378"/>
                    <a:gd name="T12" fmla="*/ 114 w 266"/>
                    <a:gd name="T13" fmla="*/ 60 h 378"/>
                    <a:gd name="T14" fmla="*/ 263 w 266"/>
                    <a:gd name="T15" fmla="*/ 12 h 378"/>
                    <a:gd name="T16" fmla="*/ 265 w 266"/>
                    <a:gd name="T17" fmla="*/ 10 h 378"/>
                    <a:gd name="T18" fmla="*/ 265 w 266"/>
                    <a:gd name="T19" fmla="*/ 2 h 378"/>
                    <a:gd name="T20" fmla="*/ 264 w 266"/>
                    <a:gd name="T21" fmla="*/ 0 h 378"/>
                    <a:gd name="T22" fmla="*/ 256 w 266"/>
                    <a:gd name="T23" fmla="*/ 1 h 378"/>
                    <a:gd name="T24" fmla="*/ 106 w 266"/>
                    <a:gd name="T25" fmla="*/ 51 h 378"/>
                    <a:gd name="T26" fmla="*/ 56 w 266"/>
                    <a:gd name="T27" fmla="*/ 202 h 378"/>
                    <a:gd name="T28" fmla="*/ 51 w 266"/>
                    <a:gd name="T29" fmla="*/ 25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8">
                      <a:moveTo>
                        <a:pt x="51" y="250"/>
                      </a:moveTo>
                      <a:cubicBezTo>
                        <a:pt x="44" y="296"/>
                        <a:pt x="33" y="337"/>
                        <a:pt x="2" y="367"/>
                      </a:cubicBezTo>
                      <a:cubicBezTo>
                        <a:pt x="0" y="370"/>
                        <a:pt x="0" y="373"/>
                        <a:pt x="2" y="376"/>
                      </a:cubicBezTo>
                      <a:cubicBezTo>
                        <a:pt x="5" y="378"/>
                        <a:pt x="8" y="378"/>
                        <a:pt x="11" y="376"/>
                      </a:cubicBezTo>
                      <a:cubicBezTo>
                        <a:pt x="46" y="340"/>
                        <a:pt x="57" y="295"/>
                        <a:pt x="63" y="248"/>
                      </a:cubicBezTo>
                      <a:cubicBezTo>
                        <a:pt x="67" y="210"/>
                        <a:pt x="67" y="210"/>
                        <a:pt x="67" y="210"/>
                      </a:cubicBezTo>
                      <a:cubicBezTo>
                        <a:pt x="72" y="154"/>
                        <a:pt x="78" y="96"/>
                        <a:pt x="114" y="60"/>
                      </a:cubicBezTo>
                      <a:cubicBezTo>
                        <a:pt x="150" y="24"/>
                        <a:pt x="207" y="18"/>
                        <a:pt x="263" y="12"/>
                      </a:cubicBezTo>
                      <a:cubicBezTo>
                        <a:pt x="263" y="12"/>
                        <a:pt x="265" y="11"/>
                        <a:pt x="265" y="10"/>
                      </a:cubicBezTo>
                      <a:cubicBezTo>
                        <a:pt x="265" y="7"/>
                        <a:pt x="265" y="5"/>
                        <a:pt x="265" y="2"/>
                      </a:cubicBezTo>
                      <a:cubicBezTo>
                        <a:pt x="266" y="1"/>
                        <a:pt x="265" y="0"/>
                        <a:pt x="264" y="0"/>
                      </a:cubicBezTo>
                      <a:cubicBezTo>
                        <a:pt x="256" y="1"/>
                        <a:pt x="256" y="1"/>
                        <a:pt x="256" y="1"/>
                      </a:cubicBezTo>
                      <a:cubicBezTo>
                        <a:pt x="202" y="6"/>
                        <a:pt x="146" y="12"/>
                        <a:pt x="106" y="51"/>
                      </a:cubicBezTo>
                      <a:cubicBezTo>
                        <a:pt x="67" y="91"/>
                        <a:pt x="61" y="147"/>
                        <a:pt x="56" y="202"/>
                      </a:cubicBezTo>
                      <a:lnTo>
                        <a:pt x="51"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4" name="Freeform 70"/>
                <p:cNvSpPr/>
                <p:nvPr/>
              </p:nvSpPr>
              <p:spPr bwMode="auto">
                <a:xfrm>
                  <a:off x="2744788" y="3824288"/>
                  <a:ext cx="282575" cy="279400"/>
                </a:xfrm>
                <a:custGeom>
                  <a:avLst/>
                  <a:gdLst>
                    <a:gd name="T0" fmla="*/ 72 w 75"/>
                    <a:gd name="T1" fmla="*/ 71 h 74"/>
                    <a:gd name="T2" fmla="*/ 74 w 75"/>
                    <a:gd name="T3" fmla="*/ 66 h 74"/>
                    <a:gd name="T4" fmla="*/ 72 w 75"/>
                    <a:gd name="T5" fmla="*/ 59 h 74"/>
                    <a:gd name="T6" fmla="*/ 16 w 75"/>
                    <a:gd name="T7" fmla="*/ 3 h 74"/>
                    <a:gd name="T8" fmla="*/ 9 w 75"/>
                    <a:gd name="T9" fmla="*/ 1 h 74"/>
                    <a:gd name="T10" fmla="*/ 4 w 75"/>
                    <a:gd name="T11" fmla="*/ 3 h 74"/>
                    <a:gd name="T12" fmla="*/ 3 w 75"/>
                    <a:gd name="T13" fmla="*/ 7 h 74"/>
                    <a:gd name="T14" fmla="*/ 67 w 75"/>
                    <a:gd name="T15" fmla="*/ 71 h 74"/>
                    <a:gd name="T16" fmla="*/ 72 w 75"/>
                    <a:gd name="T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72" y="71"/>
                      </a:moveTo>
                      <a:cubicBezTo>
                        <a:pt x="73" y="69"/>
                        <a:pt x="73" y="67"/>
                        <a:pt x="74" y="66"/>
                      </a:cubicBezTo>
                      <a:cubicBezTo>
                        <a:pt x="75" y="63"/>
                        <a:pt x="74" y="61"/>
                        <a:pt x="72" y="59"/>
                      </a:cubicBezTo>
                      <a:cubicBezTo>
                        <a:pt x="59" y="46"/>
                        <a:pt x="19" y="6"/>
                        <a:pt x="16" y="3"/>
                      </a:cubicBezTo>
                      <a:cubicBezTo>
                        <a:pt x="13" y="0"/>
                        <a:pt x="10" y="1"/>
                        <a:pt x="9" y="1"/>
                      </a:cubicBezTo>
                      <a:cubicBezTo>
                        <a:pt x="7" y="1"/>
                        <a:pt x="5" y="2"/>
                        <a:pt x="4" y="3"/>
                      </a:cubicBezTo>
                      <a:cubicBezTo>
                        <a:pt x="2" y="3"/>
                        <a:pt x="0" y="5"/>
                        <a:pt x="3" y="7"/>
                      </a:cubicBezTo>
                      <a:cubicBezTo>
                        <a:pt x="5" y="10"/>
                        <a:pt x="52" y="57"/>
                        <a:pt x="67" y="71"/>
                      </a:cubicBezTo>
                      <a:cubicBezTo>
                        <a:pt x="69" y="74"/>
                        <a:pt x="72" y="72"/>
                        <a:pt x="7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5" name="Freeform 71"/>
                <p:cNvSpPr/>
                <p:nvPr/>
              </p:nvSpPr>
              <p:spPr bwMode="auto">
                <a:xfrm>
                  <a:off x="2989263" y="3783013"/>
                  <a:ext cx="82550" cy="79375"/>
                </a:xfrm>
                <a:custGeom>
                  <a:avLst/>
                  <a:gdLst>
                    <a:gd name="T0" fmla="*/ 21 w 22"/>
                    <a:gd name="T1" fmla="*/ 20 h 21"/>
                    <a:gd name="T2" fmla="*/ 22 w 22"/>
                    <a:gd name="T3" fmla="*/ 10 h 21"/>
                    <a:gd name="T4" fmla="*/ 21 w 22"/>
                    <a:gd name="T5" fmla="*/ 5 h 21"/>
                    <a:gd name="T6" fmla="*/ 16 w 22"/>
                    <a:gd name="T7" fmla="*/ 1 h 21"/>
                    <a:gd name="T8" fmla="*/ 13 w 22"/>
                    <a:gd name="T9" fmla="*/ 0 h 21"/>
                    <a:gd name="T10" fmla="*/ 2 w 22"/>
                    <a:gd name="T11" fmla="*/ 1 h 21"/>
                    <a:gd name="T12" fmla="*/ 1 w 22"/>
                    <a:gd name="T13" fmla="*/ 3 h 21"/>
                    <a:gd name="T14" fmla="*/ 18 w 22"/>
                    <a:gd name="T15" fmla="*/ 20 h 21"/>
                    <a:gd name="T16" fmla="*/ 21 w 22"/>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1" y="20"/>
                      </a:moveTo>
                      <a:cubicBezTo>
                        <a:pt x="21" y="17"/>
                        <a:pt x="22" y="13"/>
                        <a:pt x="22" y="10"/>
                      </a:cubicBezTo>
                      <a:cubicBezTo>
                        <a:pt x="22" y="9"/>
                        <a:pt x="22" y="7"/>
                        <a:pt x="21" y="5"/>
                      </a:cubicBezTo>
                      <a:cubicBezTo>
                        <a:pt x="19" y="4"/>
                        <a:pt x="16" y="1"/>
                        <a:pt x="16" y="1"/>
                      </a:cubicBezTo>
                      <a:cubicBezTo>
                        <a:pt x="15" y="0"/>
                        <a:pt x="15" y="0"/>
                        <a:pt x="13" y="0"/>
                      </a:cubicBezTo>
                      <a:cubicBezTo>
                        <a:pt x="9" y="0"/>
                        <a:pt x="5" y="1"/>
                        <a:pt x="2" y="1"/>
                      </a:cubicBezTo>
                      <a:cubicBezTo>
                        <a:pt x="0" y="1"/>
                        <a:pt x="1" y="2"/>
                        <a:pt x="1" y="3"/>
                      </a:cubicBezTo>
                      <a:cubicBezTo>
                        <a:pt x="1" y="3"/>
                        <a:pt x="17" y="19"/>
                        <a:pt x="18" y="20"/>
                      </a:cubicBezTo>
                      <a:cubicBezTo>
                        <a:pt x="19" y="21"/>
                        <a:pt x="21" y="21"/>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6" name="Freeform 72"/>
                <p:cNvSpPr/>
                <p:nvPr/>
              </p:nvSpPr>
              <p:spPr bwMode="auto">
                <a:xfrm>
                  <a:off x="2563813" y="3927475"/>
                  <a:ext cx="373063" cy="365125"/>
                </a:xfrm>
                <a:custGeom>
                  <a:avLst/>
                  <a:gdLst>
                    <a:gd name="T0" fmla="*/ 94 w 99"/>
                    <a:gd name="T1" fmla="*/ 94 h 97"/>
                    <a:gd name="T2" fmla="*/ 96 w 99"/>
                    <a:gd name="T3" fmla="*/ 92 h 97"/>
                    <a:gd name="T4" fmla="*/ 95 w 99"/>
                    <a:gd name="T5" fmla="*/ 85 h 97"/>
                    <a:gd name="T6" fmla="*/ 11 w 99"/>
                    <a:gd name="T7" fmla="*/ 2 h 97"/>
                    <a:gd name="T8" fmla="*/ 6 w 99"/>
                    <a:gd name="T9" fmla="*/ 0 h 97"/>
                    <a:gd name="T10" fmla="*/ 2 w 99"/>
                    <a:gd name="T11" fmla="*/ 5 h 97"/>
                    <a:gd name="T12" fmla="*/ 3 w 99"/>
                    <a:gd name="T13" fmla="*/ 10 h 97"/>
                    <a:gd name="T14" fmla="*/ 87 w 99"/>
                    <a:gd name="T15" fmla="*/ 94 h 97"/>
                    <a:gd name="T16" fmla="*/ 94 w 99"/>
                    <a:gd name="T17"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97">
                      <a:moveTo>
                        <a:pt x="94" y="94"/>
                      </a:moveTo>
                      <a:cubicBezTo>
                        <a:pt x="95" y="94"/>
                        <a:pt x="95" y="93"/>
                        <a:pt x="96" y="92"/>
                      </a:cubicBezTo>
                      <a:cubicBezTo>
                        <a:pt x="99" y="89"/>
                        <a:pt x="97" y="88"/>
                        <a:pt x="95" y="85"/>
                      </a:cubicBezTo>
                      <a:cubicBezTo>
                        <a:pt x="95" y="85"/>
                        <a:pt x="14" y="4"/>
                        <a:pt x="11" y="2"/>
                      </a:cubicBezTo>
                      <a:cubicBezTo>
                        <a:pt x="9" y="0"/>
                        <a:pt x="7" y="0"/>
                        <a:pt x="6" y="0"/>
                      </a:cubicBezTo>
                      <a:cubicBezTo>
                        <a:pt x="5" y="2"/>
                        <a:pt x="3" y="3"/>
                        <a:pt x="2" y="5"/>
                      </a:cubicBezTo>
                      <a:cubicBezTo>
                        <a:pt x="1" y="6"/>
                        <a:pt x="0" y="8"/>
                        <a:pt x="3" y="10"/>
                      </a:cubicBezTo>
                      <a:cubicBezTo>
                        <a:pt x="5" y="13"/>
                        <a:pt x="87" y="94"/>
                        <a:pt x="87" y="94"/>
                      </a:cubicBezTo>
                      <a:cubicBezTo>
                        <a:pt x="88" y="96"/>
                        <a:pt x="91" y="97"/>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7" name="Freeform 73"/>
                <p:cNvSpPr/>
                <p:nvPr/>
              </p:nvSpPr>
              <p:spPr bwMode="auto">
                <a:xfrm>
                  <a:off x="2408238" y="4333875"/>
                  <a:ext cx="106363" cy="114300"/>
                </a:xfrm>
                <a:custGeom>
                  <a:avLst/>
                  <a:gdLst>
                    <a:gd name="T0" fmla="*/ 19 w 28"/>
                    <a:gd name="T1" fmla="*/ 30 h 30"/>
                    <a:gd name="T2" fmla="*/ 26 w 28"/>
                    <a:gd name="T3" fmla="*/ 29 h 30"/>
                    <a:gd name="T4" fmla="*/ 25 w 28"/>
                    <a:gd name="T5" fmla="*/ 24 h 30"/>
                    <a:gd name="T6" fmla="*/ 6 w 28"/>
                    <a:gd name="T7" fmla="*/ 4 h 30"/>
                    <a:gd name="T8" fmla="*/ 1 w 28"/>
                    <a:gd name="T9" fmla="*/ 5 h 30"/>
                    <a:gd name="T10" fmla="*/ 1 w 28"/>
                    <a:gd name="T11" fmla="*/ 11 h 30"/>
                    <a:gd name="T12" fmla="*/ 3 w 28"/>
                    <a:gd name="T13" fmla="*/ 18 h 30"/>
                    <a:gd name="T14" fmla="*/ 12 w 28"/>
                    <a:gd name="T15" fmla="*/ 28 h 30"/>
                    <a:gd name="T16" fmla="*/ 19 w 28"/>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0">
                      <a:moveTo>
                        <a:pt x="19" y="30"/>
                      </a:moveTo>
                      <a:cubicBezTo>
                        <a:pt x="21" y="29"/>
                        <a:pt x="23" y="29"/>
                        <a:pt x="26" y="29"/>
                      </a:cubicBezTo>
                      <a:cubicBezTo>
                        <a:pt x="27" y="29"/>
                        <a:pt x="28" y="26"/>
                        <a:pt x="25" y="24"/>
                      </a:cubicBezTo>
                      <a:cubicBezTo>
                        <a:pt x="19" y="17"/>
                        <a:pt x="9" y="7"/>
                        <a:pt x="6" y="4"/>
                      </a:cubicBezTo>
                      <a:cubicBezTo>
                        <a:pt x="2" y="0"/>
                        <a:pt x="2" y="3"/>
                        <a:pt x="1" y="5"/>
                      </a:cubicBezTo>
                      <a:cubicBezTo>
                        <a:pt x="1" y="7"/>
                        <a:pt x="1" y="9"/>
                        <a:pt x="1" y="11"/>
                      </a:cubicBezTo>
                      <a:cubicBezTo>
                        <a:pt x="0" y="13"/>
                        <a:pt x="0" y="15"/>
                        <a:pt x="3" y="18"/>
                      </a:cubicBezTo>
                      <a:cubicBezTo>
                        <a:pt x="4" y="21"/>
                        <a:pt x="9" y="25"/>
                        <a:pt x="12" y="28"/>
                      </a:cubicBezTo>
                      <a:cubicBezTo>
                        <a:pt x="13" y="29"/>
                        <a:pt x="16" y="30"/>
                        <a:pt x="1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8" name="Freeform 74"/>
                <p:cNvSpPr/>
                <p:nvPr/>
              </p:nvSpPr>
              <p:spPr bwMode="auto">
                <a:xfrm>
                  <a:off x="2457451" y="4100513"/>
                  <a:ext cx="298450" cy="298450"/>
                </a:xfrm>
                <a:custGeom>
                  <a:avLst/>
                  <a:gdLst>
                    <a:gd name="T0" fmla="*/ 70 w 79"/>
                    <a:gd name="T1" fmla="*/ 78 h 79"/>
                    <a:gd name="T2" fmla="*/ 76 w 79"/>
                    <a:gd name="T3" fmla="*/ 76 h 79"/>
                    <a:gd name="T4" fmla="*/ 76 w 79"/>
                    <a:gd name="T5" fmla="*/ 71 h 79"/>
                    <a:gd name="T6" fmla="*/ 8 w 79"/>
                    <a:gd name="T7" fmla="*/ 3 h 79"/>
                    <a:gd name="T8" fmla="*/ 3 w 79"/>
                    <a:gd name="T9" fmla="*/ 3 h 79"/>
                    <a:gd name="T10" fmla="*/ 1 w 79"/>
                    <a:gd name="T11" fmla="*/ 8 h 79"/>
                    <a:gd name="T12" fmla="*/ 2 w 79"/>
                    <a:gd name="T13" fmla="*/ 14 h 79"/>
                    <a:gd name="T14" fmla="*/ 63 w 79"/>
                    <a:gd name="T15" fmla="*/ 75 h 79"/>
                    <a:gd name="T16" fmla="*/ 70 w 79"/>
                    <a:gd name="T1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79">
                      <a:moveTo>
                        <a:pt x="70" y="78"/>
                      </a:moveTo>
                      <a:cubicBezTo>
                        <a:pt x="72" y="78"/>
                        <a:pt x="74" y="77"/>
                        <a:pt x="76" y="76"/>
                      </a:cubicBezTo>
                      <a:cubicBezTo>
                        <a:pt x="77" y="76"/>
                        <a:pt x="79" y="74"/>
                        <a:pt x="76" y="71"/>
                      </a:cubicBezTo>
                      <a:cubicBezTo>
                        <a:pt x="73" y="67"/>
                        <a:pt x="8" y="3"/>
                        <a:pt x="8" y="3"/>
                      </a:cubicBezTo>
                      <a:cubicBezTo>
                        <a:pt x="6" y="1"/>
                        <a:pt x="3" y="0"/>
                        <a:pt x="3" y="3"/>
                      </a:cubicBezTo>
                      <a:cubicBezTo>
                        <a:pt x="2" y="5"/>
                        <a:pt x="1" y="6"/>
                        <a:pt x="1" y="8"/>
                      </a:cubicBezTo>
                      <a:cubicBezTo>
                        <a:pt x="0" y="9"/>
                        <a:pt x="0" y="12"/>
                        <a:pt x="2" y="14"/>
                      </a:cubicBezTo>
                      <a:cubicBezTo>
                        <a:pt x="4" y="17"/>
                        <a:pt x="49" y="61"/>
                        <a:pt x="63" y="75"/>
                      </a:cubicBezTo>
                      <a:cubicBezTo>
                        <a:pt x="66" y="78"/>
                        <a:pt x="69" y="79"/>
                        <a:pt x="70"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69" name="Freeform 75"/>
                <p:cNvSpPr/>
                <p:nvPr/>
              </p:nvSpPr>
              <p:spPr bwMode="auto">
                <a:xfrm>
                  <a:off x="3354388" y="3232150"/>
                  <a:ext cx="263525" cy="265112"/>
                </a:xfrm>
                <a:custGeom>
                  <a:avLst/>
                  <a:gdLst>
                    <a:gd name="T0" fmla="*/ 70 w 70"/>
                    <a:gd name="T1" fmla="*/ 63 h 70"/>
                    <a:gd name="T2" fmla="*/ 7 w 70"/>
                    <a:gd name="T3" fmla="*/ 0 h 70"/>
                    <a:gd name="T4" fmla="*/ 0 w 70"/>
                    <a:gd name="T5" fmla="*/ 10 h 70"/>
                    <a:gd name="T6" fmla="*/ 61 w 70"/>
                    <a:gd name="T7" fmla="*/ 70 h 70"/>
                    <a:gd name="T8" fmla="*/ 70 w 70"/>
                    <a:gd name="T9" fmla="*/ 63 h 70"/>
                  </a:gdLst>
                  <a:ahLst/>
                  <a:cxnLst>
                    <a:cxn ang="0">
                      <a:pos x="T0" y="T1"/>
                    </a:cxn>
                    <a:cxn ang="0">
                      <a:pos x="T2" y="T3"/>
                    </a:cxn>
                    <a:cxn ang="0">
                      <a:pos x="T4" y="T5"/>
                    </a:cxn>
                    <a:cxn ang="0">
                      <a:pos x="T6" y="T7"/>
                    </a:cxn>
                    <a:cxn ang="0">
                      <a:pos x="T8" y="T9"/>
                    </a:cxn>
                  </a:cxnLst>
                  <a:rect l="0" t="0" r="r" b="b"/>
                  <a:pathLst>
                    <a:path w="70" h="70">
                      <a:moveTo>
                        <a:pt x="70" y="63"/>
                      </a:moveTo>
                      <a:cubicBezTo>
                        <a:pt x="7" y="0"/>
                        <a:pt x="7" y="0"/>
                        <a:pt x="7" y="0"/>
                      </a:cubicBezTo>
                      <a:cubicBezTo>
                        <a:pt x="5" y="3"/>
                        <a:pt x="2" y="6"/>
                        <a:pt x="0" y="10"/>
                      </a:cubicBezTo>
                      <a:cubicBezTo>
                        <a:pt x="61" y="70"/>
                        <a:pt x="61" y="70"/>
                        <a:pt x="61" y="70"/>
                      </a:cubicBezTo>
                      <a:cubicBezTo>
                        <a:pt x="64" y="68"/>
                        <a:pt x="67" y="66"/>
                        <a:pt x="7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0" name="Freeform 76"/>
                <p:cNvSpPr/>
                <p:nvPr/>
              </p:nvSpPr>
              <p:spPr bwMode="auto">
                <a:xfrm>
                  <a:off x="3263901" y="3425825"/>
                  <a:ext cx="166688" cy="161925"/>
                </a:xfrm>
                <a:custGeom>
                  <a:avLst/>
                  <a:gdLst>
                    <a:gd name="T0" fmla="*/ 44 w 44"/>
                    <a:gd name="T1" fmla="*/ 39 h 43"/>
                    <a:gd name="T2" fmla="*/ 4 w 44"/>
                    <a:gd name="T3" fmla="*/ 0 h 43"/>
                    <a:gd name="T4" fmla="*/ 0 w 44"/>
                    <a:gd name="T5" fmla="*/ 13 h 43"/>
                    <a:gd name="T6" fmla="*/ 30 w 44"/>
                    <a:gd name="T7" fmla="*/ 43 h 43"/>
                    <a:gd name="T8" fmla="*/ 44 w 44"/>
                    <a:gd name="T9" fmla="*/ 39 h 43"/>
                  </a:gdLst>
                  <a:ahLst/>
                  <a:cxnLst>
                    <a:cxn ang="0">
                      <a:pos x="T0" y="T1"/>
                    </a:cxn>
                    <a:cxn ang="0">
                      <a:pos x="T2" y="T3"/>
                    </a:cxn>
                    <a:cxn ang="0">
                      <a:pos x="T4" y="T5"/>
                    </a:cxn>
                    <a:cxn ang="0">
                      <a:pos x="T6" y="T7"/>
                    </a:cxn>
                    <a:cxn ang="0">
                      <a:pos x="T8" y="T9"/>
                    </a:cxn>
                  </a:cxnLst>
                  <a:rect l="0" t="0" r="r" b="b"/>
                  <a:pathLst>
                    <a:path w="44" h="43">
                      <a:moveTo>
                        <a:pt x="44" y="39"/>
                      </a:moveTo>
                      <a:cubicBezTo>
                        <a:pt x="4" y="0"/>
                        <a:pt x="4" y="0"/>
                        <a:pt x="4" y="0"/>
                      </a:cubicBezTo>
                      <a:cubicBezTo>
                        <a:pt x="2" y="4"/>
                        <a:pt x="1" y="9"/>
                        <a:pt x="0" y="13"/>
                      </a:cubicBezTo>
                      <a:cubicBezTo>
                        <a:pt x="30" y="43"/>
                        <a:pt x="30" y="43"/>
                        <a:pt x="30" y="43"/>
                      </a:cubicBezTo>
                      <a:cubicBezTo>
                        <a:pt x="35" y="42"/>
                        <a:pt x="39" y="41"/>
                        <a:pt x="4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1" name="Freeform 77"/>
                <p:cNvSpPr/>
                <p:nvPr/>
              </p:nvSpPr>
              <p:spPr bwMode="auto">
                <a:xfrm>
                  <a:off x="2076451" y="4635500"/>
                  <a:ext cx="144463" cy="147637"/>
                </a:xfrm>
                <a:custGeom>
                  <a:avLst/>
                  <a:gdLst>
                    <a:gd name="T0" fmla="*/ 35 w 38"/>
                    <a:gd name="T1" fmla="*/ 34 h 39"/>
                    <a:gd name="T2" fmla="*/ 37 w 38"/>
                    <a:gd name="T3" fmla="*/ 29 h 39"/>
                    <a:gd name="T4" fmla="*/ 35 w 38"/>
                    <a:gd name="T5" fmla="*/ 22 h 39"/>
                    <a:gd name="T6" fmla="*/ 16 w 38"/>
                    <a:gd name="T7" fmla="*/ 3 h 39"/>
                    <a:gd name="T8" fmla="*/ 9 w 38"/>
                    <a:gd name="T9" fmla="*/ 0 h 39"/>
                    <a:gd name="T10" fmla="*/ 2 w 38"/>
                    <a:gd name="T11" fmla="*/ 2 h 39"/>
                    <a:gd name="T12" fmla="*/ 2 w 38"/>
                    <a:gd name="T13" fmla="*/ 6 h 39"/>
                    <a:gd name="T14" fmla="*/ 31 w 38"/>
                    <a:gd name="T15" fmla="*/ 35 h 39"/>
                    <a:gd name="T16" fmla="*/ 35 w 38"/>
                    <a:gd name="T1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5" y="34"/>
                      </a:moveTo>
                      <a:cubicBezTo>
                        <a:pt x="36" y="33"/>
                        <a:pt x="37" y="31"/>
                        <a:pt x="37" y="29"/>
                      </a:cubicBezTo>
                      <a:cubicBezTo>
                        <a:pt x="37" y="27"/>
                        <a:pt x="38" y="25"/>
                        <a:pt x="35" y="22"/>
                      </a:cubicBezTo>
                      <a:cubicBezTo>
                        <a:pt x="33" y="20"/>
                        <a:pt x="22" y="9"/>
                        <a:pt x="16" y="3"/>
                      </a:cubicBezTo>
                      <a:cubicBezTo>
                        <a:pt x="13" y="0"/>
                        <a:pt x="12" y="0"/>
                        <a:pt x="9" y="0"/>
                      </a:cubicBezTo>
                      <a:cubicBezTo>
                        <a:pt x="7" y="1"/>
                        <a:pt x="4" y="2"/>
                        <a:pt x="2" y="2"/>
                      </a:cubicBezTo>
                      <a:cubicBezTo>
                        <a:pt x="0" y="3"/>
                        <a:pt x="0" y="4"/>
                        <a:pt x="2" y="6"/>
                      </a:cubicBezTo>
                      <a:cubicBezTo>
                        <a:pt x="9" y="13"/>
                        <a:pt x="29" y="33"/>
                        <a:pt x="31" y="35"/>
                      </a:cubicBezTo>
                      <a:cubicBezTo>
                        <a:pt x="34" y="39"/>
                        <a:pt x="35" y="36"/>
                        <a:pt x="3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2" name="Freeform 78"/>
                <p:cNvSpPr/>
                <p:nvPr/>
              </p:nvSpPr>
              <p:spPr bwMode="auto">
                <a:xfrm>
                  <a:off x="1878013" y="4722813"/>
                  <a:ext cx="255588" cy="257175"/>
                </a:xfrm>
                <a:custGeom>
                  <a:avLst/>
                  <a:gdLst>
                    <a:gd name="T0" fmla="*/ 64 w 68"/>
                    <a:gd name="T1" fmla="*/ 66 h 68"/>
                    <a:gd name="T2" fmla="*/ 67 w 68"/>
                    <a:gd name="T3" fmla="*/ 62 h 68"/>
                    <a:gd name="T4" fmla="*/ 66 w 68"/>
                    <a:gd name="T5" fmla="*/ 56 h 68"/>
                    <a:gd name="T6" fmla="*/ 13 w 68"/>
                    <a:gd name="T7" fmla="*/ 2 h 68"/>
                    <a:gd name="T8" fmla="*/ 7 w 68"/>
                    <a:gd name="T9" fmla="*/ 0 h 68"/>
                    <a:gd name="T10" fmla="*/ 2 w 68"/>
                    <a:gd name="T11" fmla="*/ 4 h 68"/>
                    <a:gd name="T12" fmla="*/ 2 w 68"/>
                    <a:gd name="T13" fmla="*/ 9 h 68"/>
                    <a:gd name="T14" fmla="*/ 59 w 68"/>
                    <a:gd name="T15" fmla="*/ 66 h 68"/>
                    <a:gd name="T16" fmla="*/ 64 w 68"/>
                    <a:gd name="T1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4" y="66"/>
                      </a:moveTo>
                      <a:cubicBezTo>
                        <a:pt x="65" y="64"/>
                        <a:pt x="66" y="63"/>
                        <a:pt x="67" y="62"/>
                      </a:cubicBezTo>
                      <a:cubicBezTo>
                        <a:pt x="67" y="60"/>
                        <a:pt x="68" y="57"/>
                        <a:pt x="66" y="56"/>
                      </a:cubicBezTo>
                      <a:cubicBezTo>
                        <a:pt x="55" y="44"/>
                        <a:pt x="15" y="4"/>
                        <a:pt x="13" y="2"/>
                      </a:cubicBezTo>
                      <a:cubicBezTo>
                        <a:pt x="10" y="0"/>
                        <a:pt x="8" y="0"/>
                        <a:pt x="7" y="0"/>
                      </a:cubicBezTo>
                      <a:cubicBezTo>
                        <a:pt x="5" y="2"/>
                        <a:pt x="4" y="3"/>
                        <a:pt x="2" y="4"/>
                      </a:cubicBezTo>
                      <a:cubicBezTo>
                        <a:pt x="1" y="5"/>
                        <a:pt x="0" y="6"/>
                        <a:pt x="2" y="9"/>
                      </a:cubicBezTo>
                      <a:cubicBezTo>
                        <a:pt x="4" y="11"/>
                        <a:pt x="48" y="54"/>
                        <a:pt x="59" y="66"/>
                      </a:cubicBezTo>
                      <a:cubicBezTo>
                        <a:pt x="61" y="68"/>
                        <a:pt x="63" y="67"/>
                        <a:pt x="6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sp>
              <p:nvSpPr>
                <p:cNvPr id="73" name="Freeform 79"/>
                <p:cNvSpPr/>
                <p:nvPr/>
              </p:nvSpPr>
              <p:spPr bwMode="auto">
                <a:xfrm>
                  <a:off x="3222626" y="3455988"/>
                  <a:ext cx="490538" cy="236537"/>
                </a:xfrm>
                <a:custGeom>
                  <a:avLst/>
                  <a:gdLst>
                    <a:gd name="T0" fmla="*/ 127 w 130"/>
                    <a:gd name="T1" fmla="*/ 3 h 63"/>
                    <a:gd name="T2" fmla="*/ 119 w 130"/>
                    <a:gd name="T3" fmla="*/ 3 h 63"/>
                    <a:gd name="T4" fmla="*/ 7 w 130"/>
                    <a:gd name="T5" fmla="*/ 50 h 63"/>
                    <a:gd name="T6" fmla="*/ 1 w 130"/>
                    <a:gd name="T7" fmla="*/ 55 h 63"/>
                    <a:gd name="T8" fmla="*/ 0 w 130"/>
                    <a:gd name="T9" fmla="*/ 58 h 63"/>
                    <a:gd name="T10" fmla="*/ 5 w 130"/>
                    <a:gd name="T11" fmla="*/ 62 h 63"/>
                    <a:gd name="T12" fmla="*/ 127 w 130"/>
                    <a:gd name="T13" fmla="*/ 11 h 63"/>
                    <a:gd name="T14" fmla="*/ 127 w 130"/>
                    <a:gd name="T15" fmla="*/ 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63">
                      <a:moveTo>
                        <a:pt x="127" y="3"/>
                      </a:moveTo>
                      <a:cubicBezTo>
                        <a:pt x="125" y="0"/>
                        <a:pt x="121" y="0"/>
                        <a:pt x="119" y="3"/>
                      </a:cubicBezTo>
                      <a:cubicBezTo>
                        <a:pt x="90" y="32"/>
                        <a:pt x="51" y="44"/>
                        <a:pt x="7" y="50"/>
                      </a:cubicBezTo>
                      <a:cubicBezTo>
                        <a:pt x="2" y="51"/>
                        <a:pt x="1" y="52"/>
                        <a:pt x="1" y="55"/>
                      </a:cubicBezTo>
                      <a:cubicBezTo>
                        <a:pt x="1" y="56"/>
                        <a:pt x="0" y="57"/>
                        <a:pt x="0" y="58"/>
                      </a:cubicBezTo>
                      <a:cubicBezTo>
                        <a:pt x="0" y="62"/>
                        <a:pt x="1" y="63"/>
                        <a:pt x="5" y="62"/>
                      </a:cubicBezTo>
                      <a:cubicBezTo>
                        <a:pt x="50" y="56"/>
                        <a:pt x="93" y="45"/>
                        <a:pt x="127" y="11"/>
                      </a:cubicBezTo>
                      <a:cubicBezTo>
                        <a:pt x="130" y="9"/>
                        <a:pt x="130" y="5"/>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337867"/>
                    </a:solidFill>
                  </a:endParaRPr>
                </a:p>
              </p:txBody>
            </p:sp>
          </p:grpSp>
          <p:sp>
            <p:nvSpPr>
              <p:cNvPr id="57" name="内容占位符 7"/>
              <p:cNvSpPr>
                <a:spLocks noGrp="1"/>
              </p:cNvSpPr>
              <p:nvPr>
                <p:custDataLst>
                  <p:tags r:id="rId5"/>
                </p:custDataLst>
              </p:nvPr>
            </p:nvSpPr>
            <p:spPr>
              <a:xfrm>
                <a:off x="2931" y="2554"/>
                <a:ext cx="7467" cy="2715"/>
              </a:xfrm>
              <a:prstGeom prst="rect">
                <a:avLst/>
              </a:prstGeom>
            </p:spPr>
            <p:txBody>
              <a:bodyPr vert="horz" lIns="91440" tIns="45720" rIns="91440" bIns="45720" rtlCol="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141605" indent="-141605" fontAlgn="auto">
                  <a:lnSpc>
                    <a:spcPts val="2500"/>
                  </a:lnSpc>
                  <a:spcBef>
                    <a:spcPts val="0"/>
                  </a:spcBef>
                </a:pPr>
                <a:r>
                  <a:rPr lang="zh-CN" altLang="en-US" sz="1400" kern="100" dirty="0">
                    <a:solidFill>
                      <a:srgbClr val="337867"/>
                    </a:solidFill>
                    <a:cs typeface="Times New Roman" panose="02020603050405020304" pitchFamily="18" charset="0"/>
                    <a:sym typeface="+mn-ea"/>
                  </a:rPr>
                  <a:t>落实上位规划划定城镇开发边界，面积为</a:t>
                </a:r>
                <a:r>
                  <a:rPr lang="en-US" altLang="zh-CN" sz="1400" kern="100" dirty="0">
                    <a:solidFill>
                      <a:srgbClr val="337867"/>
                    </a:solidFill>
                    <a:cs typeface="Times New Roman" panose="02020603050405020304" pitchFamily="18" charset="0"/>
                    <a:sym typeface="+mn-ea"/>
                  </a:rPr>
                  <a:t>1296.36</a:t>
                </a:r>
                <a:r>
                  <a:rPr lang="zh-CN" altLang="en-US" sz="1400" kern="100" dirty="0">
                    <a:solidFill>
                      <a:srgbClr val="337867"/>
                    </a:solidFill>
                    <a:cs typeface="Times New Roman" panose="02020603050405020304" pitchFamily="18" charset="0"/>
                    <a:sym typeface="+mn-ea"/>
                  </a:rPr>
                  <a:t>公顷，同时一体化布局连绵的村庄建设用地。</a:t>
                </a:r>
                <a:endParaRPr lang="zh-CN" altLang="en-US" sz="1400" kern="100" dirty="0">
                  <a:solidFill>
                    <a:srgbClr val="337867"/>
                  </a:solidFill>
                  <a:cs typeface="Times New Roman" panose="02020603050405020304" pitchFamily="18" charset="0"/>
                  <a:sym typeface="+mn-ea"/>
                </a:endParaRPr>
              </a:p>
              <a:p>
                <a:pPr marL="141605" indent="-141605" fontAlgn="auto">
                  <a:lnSpc>
                    <a:spcPts val="2500"/>
                  </a:lnSpc>
                  <a:spcBef>
                    <a:spcPts val="0"/>
                  </a:spcBef>
                </a:pPr>
                <a:r>
                  <a:rPr lang="zh-CN" altLang="en-US" sz="1400" b="0" kern="100" dirty="0">
                    <a:solidFill>
                      <a:srgbClr val="337867"/>
                    </a:solidFill>
                    <a:cs typeface="Times New Roman" panose="02020603050405020304" pitchFamily="18" charset="0"/>
                    <a:sym typeface="+mn-ea"/>
                  </a:rPr>
                  <a:t>基于上位规划对城镇功能的引导，结合现状生态本底和历史文化底蕴等资源禀赋，统筹安排居住、商业、交通、产业及绿地开敞空间等各类用地。</a:t>
                </a:r>
                <a:endParaRPr lang="zh-CN" altLang="en-US" sz="1400" b="0" kern="100" dirty="0">
                  <a:solidFill>
                    <a:srgbClr val="337867"/>
                  </a:solidFill>
                  <a:cs typeface="Times New Roman" panose="02020603050405020304" pitchFamily="18" charset="0"/>
                  <a:sym typeface="+mn-ea"/>
                </a:endParaRPr>
              </a:p>
            </p:txBody>
          </p:sp>
        </p:grpSp>
        <p:sp>
          <p:nvSpPr>
            <p:cNvPr id="80" name="椭圆 79"/>
            <p:cNvSpPr/>
            <p:nvPr/>
          </p:nvSpPr>
          <p:spPr>
            <a:xfrm>
              <a:off x="475" y="3270"/>
              <a:ext cx="1208" cy="1208"/>
            </a:xfrm>
            <a:prstGeom prst="ellipse">
              <a:avLst/>
            </a:prstGeom>
            <a:solidFill>
              <a:schemeClr val="bg1"/>
            </a:solidFill>
            <a:ln w="38100">
              <a:solidFill>
                <a:srgbClr val="3A8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337867"/>
                </a:solidFill>
                <a:latin typeface="微软雅黑" panose="020B0503020204020204" pitchFamily="34" charset="-122"/>
                <a:ea typeface="微软雅黑" panose="020B0503020204020204" pitchFamily="34" charset="-122"/>
              </a:endParaRPr>
            </a:p>
          </p:txBody>
        </p:sp>
        <p:sp>
          <p:nvSpPr>
            <p:cNvPr id="81" name="building-of-big-houses-style_48771"/>
            <p:cNvSpPr>
              <a:spLocks noChangeAspect="1"/>
            </p:cNvSpPr>
            <p:nvPr/>
          </p:nvSpPr>
          <p:spPr>
            <a:xfrm>
              <a:off x="579" y="3484"/>
              <a:ext cx="1000" cy="680"/>
            </a:xfrm>
            <a:custGeom>
              <a:avLst/>
              <a:gdLst>
                <a:gd name="connsiteX0" fmla="*/ 156390 w 551492"/>
                <a:gd name="connsiteY0" fmla="*/ 288840 h 375255"/>
                <a:gd name="connsiteX1" fmla="*/ 156390 w 551492"/>
                <a:gd name="connsiteY1" fmla="*/ 317215 h 375255"/>
                <a:gd name="connsiteX2" fmla="*/ 195142 w 551492"/>
                <a:gd name="connsiteY2" fmla="*/ 318505 h 375255"/>
                <a:gd name="connsiteX3" fmla="*/ 195142 w 551492"/>
                <a:gd name="connsiteY3" fmla="*/ 290130 h 375255"/>
                <a:gd name="connsiteX4" fmla="*/ 303647 w 551492"/>
                <a:gd name="connsiteY4" fmla="*/ 287550 h 375255"/>
                <a:gd name="connsiteX5" fmla="*/ 262311 w 551492"/>
                <a:gd name="connsiteY5" fmla="*/ 288840 h 375255"/>
                <a:gd name="connsiteX6" fmla="*/ 262311 w 551492"/>
                <a:gd name="connsiteY6" fmla="*/ 319795 h 375255"/>
                <a:gd name="connsiteX7" fmla="*/ 303647 w 551492"/>
                <a:gd name="connsiteY7" fmla="*/ 317215 h 375255"/>
                <a:gd name="connsiteX8" fmla="*/ 95679 w 551492"/>
                <a:gd name="connsiteY8" fmla="*/ 287550 h 375255"/>
                <a:gd name="connsiteX9" fmla="*/ 95679 w 551492"/>
                <a:gd name="connsiteY9" fmla="*/ 313346 h 375255"/>
                <a:gd name="connsiteX10" fmla="*/ 129264 w 551492"/>
                <a:gd name="connsiteY10" fmla="*/ 315926 h 375255"/>
                <a:gd name="connsiteX11" fmla="*/ 129264 w 551492"/>
                <a:gd name="connsiteY11" fmla="*/ 288840 h 375255"/>
                <a:gd name="connsiteX12" fmla="*/ 326898 w 551492"/>
                <a:gd name="connsiteY12" fmla="*/ 286261 h 375255"/>
                <a:gd name="connsiteX13" fmla="*/ 326898 w 551492"/>
                <a:gd name="connsiteY13" fmla="*/ 315926 h 375255"/>
                <a:gd name="connsiteX14" fmla="*/ 363066 w 551492"/>
                <a:gd name="connsiteY14" fmla="*/ 313346 h 375255"/>
                <a:gd name="connsiteX15" fmla="*/ 363066 w 551492"/>
                <a:gd name="connsiteY15" fmla="*/ 286261 h 375255"/>
                <a:gd name="connsiteX16" fmla="*/ 44010 w 551492"/>
                <a:gd name="connsiteY16" fmla="*/ 286261 h 375255"/>
                <a:gd name="connsiteX17" fmla="*/ 44010 w 551492"/>
                <a:gd name="connsiteY17" fmla="*/ 310766 h 375255"/>
                <a:gd name="connsiteX18" fmla="*/ 73720 w 551492"/>
                <a:gd name="connsiteY18" fmla="*/ 312056 h 375255"/>
                <a:gd name="connsiteX19" fmla="*/ 73720 w 551492"/>
                <a:gd name="connsiteY19" fmla="*/ 287550 h 375255"/>
                <a:gd name="connsiteX20" fmla="*/ 453487 w 551492"/>
                <a:gd name="connsiteY20" fmla="*/ 283681 h 375255"/>
                <a:gd name="connsiteX21" fmla="*/ 453487 w 551492"/>
                <a:gd name="connsiteY21" fmla="*/ 308187 h 375255"/>
                <a:gd name="connsiteX22" fmla="*/ 478030 w 551492"/>
                <a:gd name="connsiteY22" fmla="*/ 306897 h 375255"/>
                <a:gd name="connsiteX23" fmla="*/ 478030 w 551492"/>
                <a:gd name="connsiteY23" fmla="*/ 283681 h 375255"/>
                <a:gd name="connsiteX24" fmla="*/ 514198 w 551492"/>
                <a:gd name="connsiteY24" fmla="*/ 282391 h 375255"/>
                <a:gd name="connsiteX25" fmla="*/ 492238 w 551492"/>
                <a:gd name="connsiteY25" fmla="*/ 283681 h 375255"/>
                <a:gd name="connsiteX26" fmla="*/ 492238 w 551492"/>
                <a:gd name="connsiteY26" fmla="*/ 305607 h 375255"/>
                <a:gd name="connsiteX27" fmla="*/ 514198 w 551492"/>
                <a:gd name="connsiteY27" fmla="*/ 304318 h 375255"/>
                <a:gd name="connsiteX28" fmla="*/ 493530 w 551492"/>
                <a:gd name="connsiteY28" fmla="*/ 244988 h 375255"/>
                <a:gd name="connsiteX29" fmla="*/ 493530 w 551492"/>
                <a:gd name="connsiteY29" fmla="*/ 268204 h 375255"/>
                <a:gd name="connsiteX30" fmla="*/ 515490 w 551492"/>
                <a:gd name="connsiteY30" fmla="*/ 268204 h 375255"/>
                <a:gd name="connsiteX31" fmla="*/ 515490 w 551492"/>
                <a:gd name="connsiteY31" fmla="*/ 246278 h 375255"/>
                <a:gd name="connsiteX32" fmla="*/ 453487 w 551492"/>
                <a:gd name="connsiteY32" fmla="*/ 243698 h 375255"/>
                <a:gd name="connsiteX33" fmla="*/ 453487 w 551492"/>
                <a:gd name="connsiteY33" fmla="*/ 268204 h 375255"/>
                <a:gd name="connsiteX34" fmla="*/ 478030 w 551492"/>
                <a:gd name="connsiteY34" fmla="*/ 268204 h 375255"/>
                <a:gd name="connsiteX35" fmla="*/ 478030 w 551492"/>
                <a:gd name="connsiteY35" fmla="*/ 244988 h 375255"/>
                <a:gd name="connsiteX36" fmla="*/ 72428 w 551492"/>
                <a:gd name="connsiteY36" fmla="*/ 242408 h 375255"/>
                <a:gd name="connsiteX37" fmla="*/ 44010 w 551492"/>
                <a:gd name="connsiteY37" fmla="*/ 243698 h 375255"/>
                <a:gd name="connsiteX38" fmla="*/ 44010 w 551492"/>
                <a:gd name="connsiteY38" fmla="*/ 266914 h 375255"/>
                <a:gd name="connsiteX39" fmla="*/ 72428 w 551492"/>
                <a:gd name="connsiteY39" fmla="*/ 266914 h 375255"/>
                <a:gd name="connsiteX40" fmla="*/ 129264 w 551492"/>
                <a:gd name="connsiteY40" fmla="*/ 239829 h 375255"/>
                <a:gd name="connsiteX41" fmla="*/ 95679 w 551492"/>
                <a:gd name="connsiteY41" fmla="*/ 241119 h 375255"/>
                <a:gd name="connsiteX42" fmla="*/ 95679 w 551492"/>
                <a:gd name="connsiteY42" fmla="*/ 266914 h 375255"/>
                <a:gd name="connsiteX43" fmla="*/ 129264 w 551492"/>
                <a:gd name="connsiteY43" fmla="*/ 266914 h 375255"/>
                <a:gd name="connsiteX44" fmla="*/ 328189 w 551492"/>
                <a:gd name="connsiteY44" fmla="*/ 238539 h 375255"/>
                <a:gd name="connsiteX45" fmla="*/ 328189 w 551492"/>
                <a:gd name="connsiteY45" fmla="*/ 268204 h 375255"/>
                <a:gd name="connsiteX46" fmla="*/ 363066 w 551492"/>
                <a:gd name="connsiteY46" fmla="*/ 268204 h 375255"/>
                <a:gd name="connsiteX47" fmla="*/ 363066 w 551492"/>
                <a:gd name="connsiteY47" fmla="*/ 241119 h 375255"/>
                <a:gd name="connsiteX48" fmla="*/ 262311 w 551492"/>
                <a:gd name="connsiteY48" fmla="*/ 237249 h 375255"/>
                <a:gd name="connsiteX49" fmla="*/ 262311 w 551492"/>
                <a:gd name="connsiteY49" fmla="*/ 268204 h 375255"/>
                <a:gd name="connsiteX50" fmla="*/ 303647 w 551492"/>
                <a:gd name="connsiteY50" fmla="*/ 268204 h 375255"/>
                <a:gd name="connsiteX51" fmla="*/ 303647 w 551492"/>
                <a:gd name="connsiteY51" fmla="*/ 238539 h 375255"/>
                <a:gd name="connsiteX52" fmla="*/ 195142 w 551492"/>
                <a:gd name="connsiteY52" fmla="*/ 237249 h 375255"/>
                <a:gd name="connsiteX53" fmla="*/ 155098 w 551492"/>
                <a:gd name="connsiteY53" fmla="*/ 238539 h 375255"/>
                <a:gd name="connsiteX54" fmla="*/ 155098 w 551492"/>
                <a:gd name="connsiteY54" fmla="*/ 266914 h 375255"/>
                <a:gd name="connsiteX55" fmla="*/ 195142 w 551492"/>
                <a:gd name="connsiteY55" fmla="*/ 265624 h 375255"/>
                <a:gd name="connsiteX56" fmla="*/ 492238 w 551492"/>
                <a:gd name="connsiteY56" fmla="*/ 207585 h 375255"/>
                <a:gd name="connsiteX57" fmla="*/ 492238 w 551492"/>
                <a:gd name="connsiteY57" fmla="*/ 229511 h 375255"/>
                <a:gd name="connsiteX58" fmla="*/ 514198 w 551492"/>
                <a:gd name="connsiteY58" fmla="*/ 230801 h 375255"/>
                <a:gd name="connsiteX59" fmla="*/ 514198 w 551492"/>
                <a:gd name="connsiteY59" fmla="*/ 210164 h 375255"/>
                <a:gd name="connsiteX60" fmla="*/ 453487 w 551492"/>
                <a:gd name="connsiteY60" fmla="*/ 203715 h 375255"/>
                <a:gd name="connsiteX61" fmla="*/ 453487 w 551492"/>
                <a:gd name="connsiteY61" fmla="*/ 226931 h 375255"/>
                <a:gd name="connsiteX62" fmla="*/ 478030 w 551492"/>
                <a:gd name="connsiteY62" fmla="*/ 229511 h 375255"/>
                <a:gd name="connsiteX63" fmla="*/ 478030 w 551492"/>
                <a:gd name="connsiteY63" fmla="*/ 206295 h 375255"/>
                <a:gd name="connsiteX64" fmla="*/ 72428 w 551492"/>
                <a:gd name="connsiteY64" fmla="*/ 197266 h 375255"/>
                <a:gd name="connsiteX65" fmla="*/ 44010 w 551492"/>
                <a:gd name="connsiteY65" fmla="*/ 201136 h 375255"/>
                <a:gd name="connsiteX66" fmla="*/ 44010 w 551492"/>
                <a:gd name="connsiteY66" fmla="*/ 224352 h 375255"/>
                <a:gd name="connsiteX67" fmla="*/ 72428 w 551492"/>
                <a:gd name="connsiteY67" fmla="*/ 223062 h 375255"/>
                <a:gd name="connsiteX68" fmla="*/ 129264 w 551492"/>
                <a:gd name="connsiteY68" fmla="*/ 192107 h 375255"/>
                <a:gd name="connsiteX69" fmla="*/ 95679 w 551492"/>
                <a:gd name="connsiteY69" fmla="*/ 195977 h 375255"/>
                <a:gd name="connsiteX70" fmla="*/ 95679 w 551492"/>
                <a:gd name="connsiteY70" fmla="*/ 221772 h 375255"/>
                <a:gd name="connsiteX71" fmla="*/ 129264 w 551492"/>
                <a:gd name="connsiteY71" fmla="*/ 219193 h 375255"/>
                <a:gd name="connsiteX72" fmla="*/ 326898 w 551492"/>
                <a:gd name="connsiteY72" fmla="*/ 190818 h 375255"/>
                <a:gd name="connsiteX73" fmla="*/ 326898 w 551492"/>
                <a:gd name="connsiteY73" fmla="*/ 219193 h 375255"/>
                <a:gd name="connsiteX74" fmla="*/ 361774 w 551492"/>
                <a:gd name="connsiteY74" fmla="*/ 221772 h 375255"/>
                <a:gd name="connsiteX75" fmla="*/ 361774 w 551492"/>
                <a:gd name="connsiteY75" fmla="*/ 194687 h 375255"/>
                <a:gd name="connsiteX76" fmla="*/ 195142 w 551492"/>
                <a:gd name="connsiteY76" fmla="*/ 185658 h 375255"/>
                <a:gd name="connsiteX77" fmla="*/ 155098 w 551492"/>
                <a:gd name="connsiteY77" fmla="*/ 189528 h 375255"/>
                <a:gd name="connsiteX78" fmla="*/ 155098 w 551492"/>
                <a:gd name="connsiteY78" fmla="*/ 216613 h 375255"/>
                <a:gd name="connsiteX79" fmla="*/ 195142 w 551492"/>
                <a:gd name="connsiteY79" fmla="*/ 214034 h 375255"/>
                <a:gd name="connsiteX80" fmla="*/ 261020 w 551492"/>
                <a:gd name="connsiteY80" fmla="*/ 184369 h 375255"/>
                <a:gd name="connsiteX81" fmla="*/ 261020 w 551492"/>
                <a:gd name="connsiteY81" fmla="*/ 215323 h 375255"/>
                <a:gd name="connsiteX82" fmla="*/ 302355 w 551492"/>
                <a:gd name="connsiteY82" fmla="*/ 217903 h 375255"/>
                <a:gd name="connsiteX83" fmla="*/ 302355 w 551492"/>
                <a:gd name="connsiteY83" fmla="*/ 188238 h 375255"/>
                <a:gd name="connsiteX84" fmla="*/ 492238 w 551492"/>
                <a:gd name="connsiteY84" fmla="*/ 170181 h 375255"/>
                <a:gd name="connsiteX85" fmla="*/ 492238 w 551492"/>
                <a:gd name="connsiteY85" fmla="*/ 192107 h 375255"/>
                <a:gd name="connsiteX86" fmla="*/ 514198 w 551492"/>
                <a:gd name="connsiteY86" fmla="*/ 194687 h 375255"/>
                <a:gd name="connsiteX87" fmla="*/ 514198 w 551492"/>
                <a:gd name="connsiteY87" fmla="*/ 174051 h 375255"/>
                <a:gd name="connsiteX88" fmla="*/ 453487 w 551492"/>
                <a:gd name="connsiteY88" fmla="*/ 163732 h 375255"/>
                <a:gd name="connsiteX89" fmla="*/ 453487 w 551492"/>
                <a:gd name="connsiteY89" fmla="*/ 186948 h 375255"/>
                <a:gd name="connsiteX90" fmla="*/ 478030 w 551492"/>
                <a:gd name="connsiteY90" fmla="*/ 190818 h 375255"/>
                <a:gd name="connsiteX91" fmla="*/ 478030 w 551492"/>
                <a:gd name="connsiteY91" fmla="*/ 167602 h 375255"/>
                <a:gd name="connsiteX92" fmla="*/ 72428 w 551492"/>
                <a:gd name="connsiteY92" fmla="*/ 153414 h 375255"/>
                <a:gd name="connsiteX93" fmla="*/ 44010 w 551492"/>
                <a:gd name="connsiteY93" fmla="*/ 157284 h 375255"/>
                <a:gd name="connsiteX94" fmla="*/ 44010 w 551492"/>
                <a:gd name="connsiteY94" fmla="*/ 181789 h 375255"/>
                <a:gd name="connsiteX95" fmla="*/ 72428 w 551492"/>
                <a:gd name="connsiteY95" fmla="*/ 177920 h 375255"/>
                <a:gd name="connsiteX96" fmla="*/ 326898 w 551492"/>
                <a:gd name="connsiteY96" fmla="*/ 143096 h 375255"/>
                <a:gd name="connsiteX97" fmla="*/ 326898 w 551492"/>
                <a:gd name="connsiteY97" fmla="*/ 171471 h 375255"/>
                <a:gd name="connsiteX98" fmla="*/ 363066 w 551492"/>
                <a:gd name="connsiteY98" fmla="*/ 175340 h 375255"/>
                <a:gd name="connsiteX99" fmla="*/ 363066 w 551492"/>
                <a:gd name="connsiteY99" fmla="*/ 148255 h 375255"/>
                <a:gd name="connsiteX100" fmla="*/ 129264 w 551492"/>
                <a:gd name="connsiteY100" fmla="*/ 143096 h 375255"/>
                <a:gd name="connsiteX101" fmla="*/ 95679 w 551492"/>
                <a:gd name="connsiteY101" fmla="*/ 149545 h 375255"/>
                <a:gd name="connsiteX102" fmla="*/ 95679 w 551492"/>
                <a:gd name="connsiteY102" fmla="*/ 175340 h 375255"/>
                <a:gd name="connsiteX103" fmla="*/ 129264 w 551492"/>
                <a:gd name="connsiteY103" fmla="*/ 170181 h 375255"/>
                <a:gd name="connsiteX104" fmla="*/ 262311 w 551492"/>
                <a:gd name="connsiteY104" fmla="*/ 132778 h 375255"/>
                <a:gd name="connsiteX105" fmla="*/ 262311 w 551492"/>
                <a:gd name="connsiteY105" fmla="*/ 163732 h 375255"/>
                <a:gd name="connsiteX106" fmla="*/ 303647 w 551492"/>
                <a:gd name="connsiteY106" fmla="*/ 168891 h 375255"/>
                <a:gd name="connsiteX107" fmla="*/ 303647 w 551492"/>
                <a:gd name="connsiteY107" fmla="*/ 139227 h 375255"/>
                <a:gd name="connsiteX108" fmla="*/ 195142 w 551492"/>
                <a:gd name="connsiteY108" fmla="*/ 132778 h 375255"/>
                <a:gd name="connsiteX109" fmla="*/ 155098 w 551492"/>
                <a:gd name="connsiteY109" fmla="*/ 139227 h 375255"/>
                <a:gd name="connsiteX110" fmla="*/ 155098 w 551492"/>
                <a:gd name="connsiteY110" fmla="*/ 167602 h 375255"/>
                <a:gd name="connsiteX111" fmla="*/ 195142 w 551492"/>
                <a:gd name="connsiteY111" fmla="*/ 162443 h 375255"/>
                <a:gd name="connsiteX112" fmla="*/ 470279 w 551492"/>
                <a:gd name="connsiteY112" fmla="*/ 104403 h 375255"/>
                <a:gd name="connsiteX113" fmla="*/ 470279 w 551492"/>
                <a:gd name="connsiteY113" fmla="*/ 132778 h 375255"/>
                <a:gd name="connsiteX114" fmla="*/ 488363 w 551492"/>
                <a:gd name="connsiteY114" fmla="*/ 136647 h 375255"/>
                <a:gd name="connsiteX115" fmla="*/ 488363 w 551492"/>
                <a:gd name="connsiteY115" fmla="*/ 109562 h 375255"/>
                <a:gd name="connsiteX116" fmla="*/ 282979 w 551492"/>
                <a:gd name="connsiteY116" fmla="*/ 60551 h 375255"/>
                <a:gd name="connsiteX117" fmla="*/ 282979 w 551492"/>
                <a:gd name="connsiteY117" fmla="*/ 97954 h 375255"/>
                <a:gd name="connsiteX118" fmla="*/ 312689 w 551492"/>
                <a:gd name="connsiteY118" fmla="*/ 104403 h 375255"/>
                <a:gd name="connsiteX119" fmla="*/ 312689 w 551492"/>
                <a:gd name="connsiteY119" fmla="*/ 68289 h 375255"/>
                <a:gd name="connsiteX120" fmla="*/ 292021 w 551492"/>
                <a:gd name="connsiteY120" fmla="*/ 24437 h 375255"/>
                <a:gd name="connsiteX121" fmla="*/ 377275 w 551492"/>
                <a:gd name="connsiteY121" fmla="*/ 127619 h 375255"/>
                <a:gd name="connsiteX122" fmla="*/ 435403 w 551492"/>
                <a:gd name="connsiteY122" fmla="*/ 134068 h 375255"/>
                <a:gd name="connsiteX123" fmla="*/ 479321 w 551492"/>
                <a:gd name="connsiteY123" fmla="*/ 68289 h 375255"/>
                <a:gd name="connsiteX124" fmla="*/ 530990 w 551492"/>
                <a:gd name="connsiteY124" fmla="*/ 155994 h 375255"/>
                <a:gd name="connsiteX125" fmla="*/ 530990 w 551492"/>
                <a:gd name="connsiteY125" fmla="*/ 346880 h 375255"/>
                <a:gd name="connsiteX126" fmla="*/ 470279 w 551492"/>
                <a:gd name="connsiteY126" fmla="*/ 353329 h 375255"/>
                <a:gd name="connsiteX127" fmla="*/ 437986 w 551492"/>
                <a:gd name="connsiteY127" fmla="*/ 355908 h 375255"/>
                <a:gd name="connsiteX128" fmla="*/ 437986 w 551492"/>
                <a:gd name="connsiteY128" fmla="*/ 243698 h 375255"/>
                <a:gd name="connsiteX129" fmla="*/ 383734 w 551492"/>
                <a:gd name="connsiteY129" fmla="*/ 241119 h 375255"/>
                <a:gd name="connsiteX130" fmla="*/ 383734 w 551492"/>
                <a:gd name="connsiteY130" fmla="*/ 359778 h 375255"/>
                <a:gd name="connsiteX131" fmla="*/ 360483 w 551492"/>
                <a:gd name="connsiteY131" fmla="*/ 361068 h 375255"/>
                <a:gd name="connsiteX132" fmla="*/ 224851 w 551492"/>
                <a:gd name="connsiteY132" fmla="*/ 375255 h 375255"/>
                <a:gd name="connsiteX133" fmla="*/ 19467 w 551492"/>
                <a:gd name="connsiteY133" fmla="*/ 352039 h 375255"/>
                <a:gd name="connsiteX134" fmla="*/ 19467 w 551492"/>
                <a:gd name="connsiteY134" fmla="*/ 143096 h 375255"/>
                <a:gd name="connsiteX135" fmla="*/ 226143 w 551492"/>
                <a:gd name="connsiteY135" fmla="*/ 101823 h 375255"/>
                <a:gd name="connsiteX136" fmla="*/ 295765 w 551492"/>
                <a:gd name="connsiteY136" fmla="*/ 0 h 375255"/>
                <a:gd name="connsiteX137" fmla="*/ 351302 w 551492"/>
                <a:gd name="connsiteY137" fmla="*/ 65767 h 375255"/>
                <a:gd name="connsiteX138" fmla="*/ 485623 w 551492"/>
                <a:gd name="connsiteY138" fmla="*/ 43845 h 375255"/>
                <a:gd name="connsiteX139" fmla="*/ 551492 w 551492"/>
                <a:gd name="connsiteY139" fmla="*/ 153457 h 375255"/>
                <a:gd name="connsiteX140" fmla="*/ 535994 w 551492"/>
                <a:gd name="connsiteY140" fmla="*/ 153457 h 375255"/>
                <a:gd name="connsiteX141" fmla="*/ 479165 w 551492"/>
                <a:gd name="connsiteY141" fmla="*/ 58030 h 375255"/>
                <a:gd name="connsiteX142" fmla="*/ 432670 w 551492"/>
                <a:gd name="connsiteY142" fmla="*/ 128955 h 375255"/>
                <a:gd name="connsiteX143" fmla="*/ 381008 w 551492"/>
                <a:gd name="connsiteY143" fmla="*/ 122508 h 375255"/>
                <a:gd name="connsiteX144" fmla="*/ 291891 w 551492"/>
                <a:gd name="connsiteY144" fmla="*/ 15475 h 375255"/>
                <a:gd name="connsiteX145" fmla="*/ 223438 w 551492"/>
                <a:gd name="connsiteY145" fmla="*/ 96717 h 375255"/>
                <a:gd name="connsiteX146" fmla="*/ 0 w 551492"/>
                <a:gd name="connsiteY146" fmla="*/ 140561 h 375255"/>
                <a:gd name="connsiteX147" fmla="*/ 0 w 551492"/>
                <a:gd name="connsiteY147" fmla="*/ 128955 h 375255"/>
                <a:gd name="connsiteX148" fmla="*/ 52954 w 551492"/>
                <a:gd name="connsiteY148" fmla="*/ 68346 h 37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51492" h="375255">
                  <a:moveTo>
                    <a:pt x="156390" y="288840"/>
                  </a:moveTo>
                  <a:lnTo>
                    <a:pt x="156390" y="317215"/>
                  </a:lnTo>
                  <a:lnTo>
                    <a:pt x="195142" y="318505"/>
                  </a:lnTo>
                  <a:lnTo>
                    <a:pt x="195142" y="290130"/>
                  </a:lnTo>
                  <a:close/>
                  <a:moveTo>
                    <a:pt x="303647" y="287550"/>
                  </a:moveTo>
                  <a:lnTo>
                    <a:pt x="262311" y="288840"/>
                  </a:lnTo>
                  <a:lnTo>
                    <a:pt x="262311" y="319795"/>
                  </a:lnTo>
                  <a:lnTo>
                    <a:pt x="303647" y="317215"/>
                  </a:lnTo>
                  <a:close/>
                  <a:moveTo>
                    <a:pt x="95679" y="287550"/>
                  </a:moveTo>
                  <a:lnTo>
                    <a:pt x="95679" y="313346"/>
                  </a:lnTo>
                  <a:lnTo>
                    <a:pt x="129264" y="315926"/>
                  </a:lnTo>
                  <a:lnTo>
                    <a:pt x="129264" y="288840"/>
                  </a:lnTo>
                  <a:close/>
                  <a:moveTo>
                    <a:pt x="326898" y="286261"/>
                  </a:moveTo>
                  <a:lnTo>
                    <a:pt x="326898" y="315926"/>
                  </a:lnTo>
                  <a:lnTo>
                    <a:pt x="363066" y="313346"/>
                  </a:lnTo>
                  <a:lnTo>
                    <a:pt x="363066" y="286261"/>
                  </a:lnTo>
                  <a:close/>
                  <a:moveTo>
                    <a:pt x="44010" y="286261"/>
                  </a:moveTo>
                  <a:lnTo>
                    <a:pt x="44010" y="310766"/>
                  </a:lnTo>
                  <a:lnTo>
                    <a:pt x="73720" y="312056"/>
                  </a:lnTo>
                  <a:lnTo>
                    <a:pt x="73720" y="287550"/>
                  </a:lnTo>
                  <a:close/>
                  <a:moveTo>
                    <a:pt x="453487" y="283681"/>
                  </a:moveTo>
                  <a:lnTo>
                    <a:pt x="453487" y="308187"/>
                  </a:lnTo>
                  <a:lnTo>
                    <a:pt x="478030" y="306897"/>
                  </a:lnTo>
                  <a:lnTo>
                    <a:pt x="478030" y="283681"/>
                  </a:lnTo>
                  <a:close/>
                  <a:moveTo>
                    <a:pt x="514198" y="282391"/>
                  </a:moveTo>
                  <a:lnTo>
                    <a:pt x="492238" y="283681"/>
                  </a:lnTo>
                  <a:lnTo>
                    <a:pt x="492238" y="305607"/>
                  </a:lnTo>
                  <a:lnTo>
                    <a:pt x="514198" y="304318"/>
                  </a:lnTo>
                  <a:close/>
                  <a:moveTo>
                    <a:pt x="493530" y="244988"/>
                  </a:moveTo>
                  <a:lnTo>
                    <a:pt x="493530" y="268204"/>
                  </a:lnTo>
                  <a:lnTo>
                    <a:pt x="515490" y="268204"/>
                  </a:lnTo>
                  <a:lnTo>
                    <a:pt x="515490" y="246278"/>
                  </a:lnTo>
                  <a:close/>
                  <a:moveTo>
                    <a:pt x="453487" y="243698"/>
                  </a:moveTo>
                  <a:lnTo>
                    <a:pt x="453487" y="268204"/>
                  </a:lnTo>
                  <a:lnTo>
                    <a:pt x="478030" y="268204"/>
                  </a:lnTo>
                  <a:lnTo>
                    <a:pt x="478030" y="244988"/>
                  </a:lnTo>
                  <a:close/>
                  <a:moveTo>
                    <a:pt x="72428" y="242408"/>
                  </a:moveTo>
                  <a:lnTo>
                    <a:pt x="44010" y="243698"/>
                  </a:lnTo>
                  <a:lnTo>
                    <a:pt x="44010" y="266914"/>
                  </a:lnTo>
                  <a:lnTo>
                    <a:pt x="72428" y="266914"/>
                  </a:lnTo>
                  <a:close/>
                  <a:moveTo>
                    <a:pt x="129264" y="239829"/>
                  </a:moveTo>
                  <a:lnTo>
                    <a:pt x="95679" y="241119"/>
                  </a:lnTo>
                  <a:lnTo>
                    <a:pt x="95679" y="266914"/>
                  </a:lnTo>
                  <a:lnTo>
                    <a:pt x="129264" y="266914"/>
                  </a:lnTo>
                  <a:close/>
                  <a:moveTo>
                    <a:pt x="328189" y="238539"/>
                  </a:moveTo>
                  <a:lnTo>
                    <a:pt x="328189" y="268204"/>
                  </a:lnTo>
                  <a:lnTo>
                    <a:pt x="363066" y="268204"/>
                  </a:lnTo>
                  <a:lnTo>
                    <a:pt x="363066" y="241119"/>
                  </a:lnTo>
                  <a:close/>
                  <a:moveTo>
                    <a:pt x="262311" y="237249"/>
                  </a:moveTo>
                  <a:lnTo>
                    <a:pt x="262311" y="268204"/>
                  </a:lnTo>
                  <a:lnTo>
                    <a:pt x="303647" y="268204"/>
                  </a:lnTo>
                  <a:lnTo>
                    <a:pt x="303647" y="238539"/>
                  </a:lnTo>
                  <a:close/>
                  <a:moveTo>
                    <a:pt x="195142" y="237249"/>
                  </a:moveTo>
                  <a:lnTo>
                    <a:pt x="155098" y="238539"/>
                  </a:lnTo>
                  <a:lnTo>
                    <a:pt x="155098" y="266914"/>
                  </a:lnTo>
                  <a:lnTo>
                    <a:pt x="195142" y="265624"/>
                  </a:lnTo>
                  <a:close/>
                  <a:moveTo>
                    <a:pt x="492238" y="207585"/>
                  </a:moveTo>
                  <a:lnTo>
                    <a:pt x="492238" y="229511"/>
                  </a:lnTo>
                  <a:lnTo>
                    <a:pt x="514198" y="230801"/>
                  </a:lnTo>
                  <a:lnTo>
                    <a:pt x="514198" y="210164"/>
                  </a:lnTo>
                  <a:close/>
                  <a:moveTo>
                    <a:pt x="453487" y="203715"/>
                  </a:moveTo>
                  <a:lnTo>
                    <a:pt x="453487" y="226931"/>
                  </a:lnTo>
                  <a:lnTo>
                    <a:pt x="478030" y="229511"/>
                  </a:lnTo>
                  <a:lnTo>
                    <a:pt x="478030" y="206295"/>
                  </a:lnTo>
                  <a:close/>
                  <a:moveTo>
                    <a:pt x="72428" y="197266"/>
                  </a:moveTo>
                  <a:lnTo>
                    <a:pt x="44010" y="201136"/>
                  </a:lnTo>
                  <a:lnTo>
                    <a:pt x="44010" y="224352"/>
                  </a:lnTo>
                  <a:lnTo>
                    <a:pt x="72428" y="223062"/>
                  </a:lnTo>
                  <a:close/>
                  <a:moveTo>
                    <a:pt x="129264" y="192107"/>
                  </a:moveTo>
                  <a:lnTo>
                    <a:pt x="95679" y="195977"/>
                  </a:lnTo>
                  <a:lnTo>
                    <a:pt x="95679" y="221772"/>
                  </a:lnTo>
                  <a:lnTo>
                    <a:pt x="129264" y="219193"/>
                  </a:lnTo>
                  <a:close/>
                  <a:moveTo>
                    <a:pt x="326898" y="190818"/>
                  </a:moveTo>
                  <a:lnTo>
                    <a:pt x="326898" y="219193"/>
                  </a:lnTo>
                  <a:lnTo>
                    <a:pt x="361774" y="221772"/>
                  </a:lnTo>
                  <a:lnTo>
                    <a:pt x="361774" y="194687"/>
                  </a:lnTo>
                  <a:close/>
                  <a:moveTo>
                    <a:pt x="195142" y="185658"/>
                  </a:moveTo>
                  <a:lnTo>
                    <a:pt x="155098" y="189528"/>
                  </a:lnTo>
                  <a:lnTo>
                    <a:pt x="155098" y="216613"/>
                  </a:lnTo>
                  <a:lnTo>
                    <a:pt x="195142" y="214034"/>
                  </a:lnTo>
                  <a:close/>
                  <a:moveTo>
                    <a:pt x="261020" y="184369"/>
                  </a:moveTo>
                  <a:lnTo>
                    <a:pt x="261020" y="215323"/>
                  </a:lnTo>
                  <a:lnTo>
                    <a:pt x="302355" y="217903"/>
                  </a:lnTo>
                  <a:lnTo>
                    <a:pt x="302355" y="188238"/>
                  </a:lnTo>
                  <a:close/>
                  <a:moveTo>
                    <a:pt x="492238" y="170181"/>
                  </a:moveTo>
                  <a:lnTo>
                    <a:pt x="492238" y="192107"/>
                  </a:lnTo>
                  <a:lnTo>
                    <a:pt x="514198" y="194687"/>
                  </a:lnTo>
                  <a:lnTo>
                    <a:pt x="514198" y="174051"/>
                  </a:lnTo>
                  <a:close/>
                  <a:moveTo>
                    <a:pt x="453487" y="163732"/>
                  </a:moveTo>
                  <a:lnTo>
                    <a:pt x="453487" y="186948"/>
                  </a:lnTo>
                  <a:lnTo>
                    <a:pt x="478030" y="190818"/>
                  </a:lnTo>
                  <a:lnTo>
                    <a:pt x="478030" y="167602"/>
                  </a:lnTo>
                  <a:close/>
                  <a:moveTo>
                    <a:pt x="72428" y="153414"/>
                  </a:moveTo>
                  <a:lnTo>
                    <a:pt x="44010" y="157284"/>
                  </a:lnTo>
                  <a:lnTo>
                    <a:pt x="44010" y="181789"/>
                  </a:lnTo>
                  <a:lnTo>
                    <a:pt x="72428" y="177920"/>
                  </a:lnTo>
                  <a:close/>
                  <a:moveTo>
                    <a:pt x="326898" y="143096"/>
                  </a:moveTo>
                  <a:lnTo>
                    <a:pt x="326898" y="171471"/>
                  </a:lnTo>
                  <a:lnTo>
                    <a:pt x="363066" y="175340"/>
                  </a:lnTo>
                  <a:lnTo>
                    <a:pt x="363066" y="148255"/>
                  </a:lnTo>
                  <a:close/>
                  <a:moveTo>
                    <a:pt x="129264" y="143096"/>
                  </a:moveTo>
                  <a:lnTo>
                    <a:pt x="95679" y="149545"/>
                  </a:lnTo>
                  <a:lnTo>
                    <a:pt x="95679" y="175340"/>
                  </a:lnTo>
                  <a:lnTo>
                    <a:pt x="129264" y="170181"/>
                  </a:lnTo>
                  <a:close/>
                  <a:moveTo>
                    <a:pt x="262311" y="132778"/>
                  </a:moveTo>
                  <a:lnTo>
                    <a:pt x="262311" y="163732"/>
                  </a:lnTo>
                  <a:lnTo>
                    <a:pt x="303647" y="168891"/>
                  </a:lnTo>
                  <a:lnTo>
                    <a:pt x="303647" y="139227"/>
                  </a:lnTo>
                  <a:close/>
                  <a:moveTo>
                    <a:pt x="195142" y="132778"/>
                  </a:moveTo>
                  <a:lnTo>
                    <a:pt x="155098" y="139227"/>
                  </a:lnTo>
                  <a:lnTo>
                    <a:pt x="155098" y="167602"/>
                  </a:lnTo>
                  <a:lnTo>
                    <a:pt x="195142" y="162443"/>
                  </a:lnTo>
                  <a:close/>
                  <a:moveTo>
                    <a:pt x="470279" y="104403"/>
                  </a:moveTo>
                  <a:lnTo>
                    <a:pt x="470279" y="132778"/>
                  </a:lnTo>
                  <a:lnTo>
                    <a:pt x="488363" y="136647"/>
                  </a:lnTo>
                  <a:lnTo>
                    <a:pt x="488363" y="109562"/>
                  </a:lnTo>
                  <a:close/>
                  <a:moveTo>
                    <a:pt x="282979" y="60551"/>
                  </a:moveTo>
                  <a:lnTo>
                    <a:pt x="282979" y="97954"/>
                  </a:lnTo>
                  <a:lnTo>
                    <a:pt x="312689" y="104403"/>
                  </a:lnTo>
                  <a:lnTo>
                    <a:pt x="312689" y="68289"/>
                  </a:lnTo>
                  <a:close/>
                  <a:moveTo>
                    <a:pt x="292021" y="24437"/>
                  </a:moveTo>
                  <a:lnTo>
                    <a:pt x="377275" y="127619"/>
                  </a:lnTo>
                  <a:lnTo>
                    <a:pt x="435403" y="134068"/>
                  </a:lnTo>
                  <a:lnTo>
                    <a:pt x="479321" y="68289"/>
                  </a:lnTo>
                  <a:lnTo>
                    <a:pt x="530990" y="155994"/>
                  </a:lnTo>
                  <a:lnTo>
                    <a:pt x="530990" y="346880"/>
                  </a:lnTo>
                  <a:lnTo>
                    <a:pt x="470279" y="353329"/>
                  </a:lnTo>
                  <a:lnTo>
                    <a:pt x="437986" y="355908"/>
                  </a:lnTo>
                  <a:lnTo>
                    <a:pt x="437986" y="243698"/>
                  </a:lnTo>
                  <a:lnTo>
                    <a:pt x="383734" y="241119"/>
                  </a:lnTo>
                  <a:lnTo>
                    <a:pt x="383734" y="359778"/>
                  </a:lnTo>
                  <a:lnTo>
                    <a:pt x="360483" y="361068"/>
                  </a:lnTo>
                  <a:lnTo>
                    <a:pt x="224851" y="375255"/>
                  </a:lnTo>
                  <a:lnTo>
                    <a:pt x="19467" y="352039"/>
                  </a:lnTo>
                  <a:lnTo>
                    <a:pt x="19467" y="143096"/>
                  </a:lnTo>
                  <a:lnTo>
                    <a:pt x="226143" y="101823"/>
                  </a:lnTo>
                  <a:close/>
                  <a:moveTo>
                    <a:pt x="295765" y="0"/>
                  </a:moveTo>
                  <a:lnTo>
                    <a:pt x="351302" y="65767"/>
                  </a:lnTo>
                  <a:lnTo>
                    <a:pt x="485623" y="43845"/>
                  </a:lnTo>
                  <a:lnTo>
                    <a:pt x="551492" y="153457"/>
                  </a:lnTo>
                  <a:lnTo>
                    <a:pt x="535994" y="153457"/>
                  </a:lnTo>
                  <a:lnTo>
                    <a:pt x="479165" y="58030"/>
                  </a:lnTo>
                  <a:lnTo>
                    <a:pt x="432670" y="128955"/>
                  </a:lnTo>
                  <a:lnTo>
                    <a:pt x="381008" y="122508"/>
                  </a:lnTo>
                  <a:lnTo>
                    <a:pt x="291891" y="15475"/>
                  </a:lnTo>
                  <a:lnTo>
                    <a:pt x="223438" y="96717"/>
                  </a:lnTo>
                  <a:lnTo>
                    <a:pt x="0" y="140561"/>
                  </a:lnTo>
                  <a:lnTo>
                    <a:pt x="0" y="128955"/>
                  </a:lnTo>
                  <a:lnTo>
                    <a:pt x="52954" y="68346"/>
                  </a:lnTo>
                  <a:close/>
                </a:path>
              </a:pathLst>
            </a:custGeom>
            <a:solidFill>
              <a:srgbClr val="66A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7867"/>
                </a:solidFill>
              </a:endParaRPr>
            </a:p>
          </p:txBody>
        </p:sp>
        <p:cxnSp>
          <p:nvCxnSpPr>
            <p:cNvPr id="82" name="直接连接符 81"/>
            <p:cNvCxnSpPr/>
            <p:nvPr/>
          </p:nvCxnSpPr>
          <p:spPr>
            <a:xfrm flipV="1">
              <a:off x="2930" y="2648"/>
              <a:ext cx="0" cy="2016"/>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pSp>
      <p:sp>
        <p:nvSpPr>
          <p:cNvPr id="116" name="内容占位符 2"/>
          <p:cNvSpPr txBox="1"/>
          <p:nvPr>
            <p:custDataLst>
              <p:tags r:id="rId6"/>
            </p:custDataLst>
          </p:nvPr>
        </p:nvSpPr>
        <p:spPr>
          <a:xfrm>
            <a:off x="4216922" y="9294667"/>
            <a:ext cx="2342039" cy="336550"/>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337867"/>
                </a:solidFill>
                <a:sym typeface="+mn-ea"/>
              </a:rPr>
              <a:t>镇政府驻地国土空间规划</a:t>
            </a:r>
            <a:r>
              <a:rPr lang="zh-CN" altLang="en-US" sz="1400" dirty="0">
                <a:solidFill>
                  <a:srgbClr val="337867"/>
                </a:solidFill>
              </a:rPr>
              <a:t>图</a:t>
            </a:r>
            <a:endParaRPr lang="zh-CN" altLang="en-US" sz="1400" dirty="0">
              <a:solidFill>
                <a:srgbClr val="337867"/>
              </a:solidFill>
            </a:endParaRPr>
          </a:p>
        </p:txBody>
      </p:sp>
      <p:pic>
        <p:nvPicPr>
          <p:cNvPr id="4" name="图片 3"/>
          <p:cNvPicPr>
            <a:picLocks noChangeAspect="1"/>
          </p:cNvPicPr>
          <p:nvPr>
            <p:custDataLst>
              <p:tags r:id="rId7"/>
            </p:custDataLst>
          </p:nvPr>
        </p:nvPicPr>
        <p:blipFill>
          <a:blip r:embed="rId1"/>
          <a:srcRect l="84646" t="35231" r="7143" b="28782"/>
          <a:stretch>
            <a:fillRect/>
          </a:stretch>
        </p:blipFill>
        <p:spPr>
          <a:xfrm>
            <a:off x="5618480" y="6198870"/>
            <a:ext cx="940435" cy="29152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471489" y="777172"/>
            <a:ext cx="1347151" cy="975720"/>
          </a:xfrm>
        </p:spPr>
        <p:txBody>
          <a:bodyPr/>
          <a:lstStyle/>
          <a:p>
            <a:pPr algn="ctr">
              <a:lnSpc>
                <a:spcPct val="150000"/>
              </a:lnSpc>
            </a:pPr>
            <a:r>
              <a:rPr lang="zh-CN" altLang="en-US" dirty="0">
                <a:solidFill>
                  <a:schemeClr val="accent4">
                    <a:lumMod val="50000"/>
                  </a:schemeClr>
                </a:solidFill>
              </a:rPr>
              <a:t>前</a:t>
            </a:r>
            <a:r>
              <a:rPr lang="zh-CN" altLang="en-US" dirty="0">
                <a:solidFill>
                  <a:schemeClr val="accent4">
                    <a:lumMod val="50000"/>
                  </a:schemeClr>
                </a:solidFill>
                <a:sym typeface="+mn-ea"/>
              </a:rPr>
              <a:t>    </a:t>
            </a:r>
            <a:r>
              <a:rPr lang="zh-CN" altLang="en-US" dirty="0">
                <a:solidFill>
                  <a:schemeClr val="accent4">
                    <a:lumMod val="50000"/>
                  </a:schemeClr>
                </a:solidFill>
              </a:rPr>
              <a:t>言</a:t>
            </a:r>
            <a:br>
              <a:rPr lang="en-US" altLang="zh-CN" dirty="0">
                <a:solidFill>
                  <a:schemeClr val="accent4">
                    <a:lumMod val="50000"/>
                  </a:schemeClr>
                </a:solidFill>
              </a:rPr>
            </a:br>
            <a:r>
              <a:rPr lang="en-US" altLang="zh-CN" sz="2000" dirty="0">
                <a:solidFill>
                  <a:schemeClr val="accent4">
                    <a:lumMod val="50000"/>
                  </a:schemeClr>
                </a:solidFill>
              </a:rPr>
              <a:t>PREFACE</a:t>
            </a:r>
            <a:endParaRPr lang="zh-CN" altLang="en-US" sz="2000" dirty="0">
              <a:solidFill>
                <a:schemeClr val="accent4">
                  <a:lumMod val="50000"/>
                </a:schemeClr>
              </a:solidFill>
            </a:endParaRPr>
          </a:p>
        </p:txBody>
      </p:sp>
      <p:sp>
        <p:nvSpPr>
          <p:cNvPr id="20" name="内容占位符 2"/>
          <p:cNvSpPr>
            <a:spLocks noGrp="1"/>
          </p:cNvSpPr>
          <p:nvPr>
            <p:ph idx="1"/>
          </p:nvPr>
        </p:nvSpPr>
        <p:spPr>
          <a:xfrm>
            <a:off x="579755" y="2033270"/>
            <a:ext cx="5727700" cy="6560185"/>
          </a:xfrm>
        </p:spPr>
        <p:txBody>
          <a:bodyPr>
            <a:noAutofit/>
          </a:bodyPr>
          <a:lstStyle/>
          <a:p>
            <a:pPr marL="0" indent="0" fontAlgn="auto">
              <a:lnSpc>
                <a:spcPct val="150000"/>
              </a:lnSpc>
              <a:spcBef>
                <a:spcPts val="600"/>
              </a:spcBef>
              <a:buNone/>
            </a:pPr>
            <a:r>
              <a:rPr lang="zh-CN" altLang="en-US" sz="1600" b="0" dirty="0">
                <a:solidFill>
                  <a:schemeClr val="accent4">
                    <a:lumMod val="50000"/>
                  </a:schemeClr>
                </a:solidFill>
              </a:rPr>
              <a:t>    </a:t>
            </a:r>
            <a:r>
              <a:rPr lang="zh-CN" altLang="en-US" sz="2000" dirty="0">
                <a:solidFill>
                  <a:schemeClr val="accent4">
                    <a:lumMod val="50000"/>
                  </a:schemeClr>
                </a:solidFill>
              </a:rPr>
              <a:t>  沫河口镇</a:t>
            </a:r>
            <a:r>
              <a:rPr lang="zh-CN" altLang="en-US" sz="1600" b="0" dirty="0">
                <a:solidFill>
                  <a:schemeClr val="accent4">
                    <a:lumMod val="50000"/>
                  </a:schemeClr>
                </a:solidFill>
              </a:rPr>
              <a:t>，隶属于安徽省蚌埠市淮上区，是淮上区东部重镇，安徽省</a:t>
            </a:r>
            <a:r>
              <a:rPr lang="en-US" altLang="zh-CN" sz="1600" b="0" dirty="0">
                <a:solidFill>
                  <a:schemeClr val="accent4">
                    <a:lumMod val="50000"/>
                  </a:schemeClr>
                </a:solidFill>
              </a:rPr>
              <a:t>63</a:t>
            </a:r>
            <a:r>
              <a:rPr lang="zh-CN" altLang="en-US" sz="1600" b="0" dirty="0">
                <a:solidFill>
                  <a:schemeClr val="accent4">
                    <a:lumMod val="50000"/>
                  </a:schemeClr>
                </a:solidFill>
              </a:rPr>
              <a:t>个重点建制镇之一，境内有宁洛高速公路、</a:t>
            </a:r>
            <a:r>
              <a:rPr lang="en-US" altLang="zh-CN" sz="1600" b="0" dirty="0">
                <a:solidFill>
                  <a:schemeClr val="accent4">
                    <a:lumMod val="50000"/>
                  </a:schemeClr>
                </a:solidFill>
              </a:rPr>
              <a:t>S306</a:t>
            </a:r>
            <a:r>
              <a:rPr lang="zh-CN" altLang="en-US" sz="1600" b="0" dirty="0">
                <a:solidFill>
                  <a:schemeClr val="accent4">
                    <a:lumMod val="50000"/>
                  </a:schemeClr>
                </a:solidFill>
              </a:rPr>
              <a:t>省道、淮河水路三线贯穿。沫河口镇历史悠久，文化底蕴和旅游资源丰富，有万亩莲藕生产基地，有安徽省重点文物保护单位“盐卡旧址”、佛教寺庙“华严禅寺”、四铺清真寺、明清古驿道等文化旅游景点。全镇土地肥沃，是皖北农副产品集散地，国家商品粮加工和贮藏基地。</a:t>
            </a:r>
            <a:r>
              <a:rPr lang="en-US" altLang="zh-CN" sz="1600" b="0" dirty="0">
                <a:solidFill>
                  <a:schemeClr val="accent4">
                    <a:lumMod val="50000"/>
                  </a:schemeClr>
                </a:solidFill>
              </a:rPr>
              <a:t>2020</a:t>
            </a:r>
            <a:r>
              <a:rPr lang="zh-CN" altLang="en-US" sz="1600" b="0" dirty="0">
                <a:solidFill>
                  <a:schemeClr val="accent4">
                    <a:lumMod val="50000"/>
                  </a:schemeClr>
                </a:solidFill>
              </a:rPr>
              <a:t>年沫河口镇入选国家农业产业强镇建设名单。</a:t>
            </a:r>
            <a:endParaRPr lang="en-US" altLang="zh-CN" sz="1600" b="0" dirty="0">
              <a:solidFill>
                <a:schemeClr val="accent4">
                  <a:lumMod val="50000"/>
                </a:schemeClr>
              </a:solidFill>
            </a:endParaRPr>
          </a:p>
          <a:p>
            <a:pPr marL="0" indent="0" fontAlgn="auto">
              <a:lnSpc>
                <a:spcPct val="150000"/>
              </a:lnSpc>
              <a:spcBef>
                <a:spcPts val="600"/>
              </a:spcBef>
              <a:buNone/>
            </a:pPr>
            <a:r>
              <a:rPr lang="en-US" altLang="zh-CN" sz="1600" b="0" dirty="0">
                <a:solidFill>
                  <a:schemeClr val="accent4">
                    <a:lumMod val="50000"/>
                  </a:schemeClr>
                </a:solidFill>
              </a:rPr>
              <a:t>       </a:t>
            </a:r>
            <a:r>
              <a:rPr lang="zh-CN" altLang="en-US" sz="1600" b="0" dirty="0">
                <a:solidFill>
                  <a:schemeClr val="accent4">
                    <a:lumMod val="50000"/>
                  </a:schemeClr>
                </a:solidFill>
              </a:rPr>
              <a:t>按照国家、安徽省和蚌埠市统一部署</a:t>
            </a:r>
            <a:r>
              <a:rPr lang="zh-CN" altLang="zh-CN" sz="1600" b="0" dirty="0">
                <a:solidFill>
                  <a:schemeClr val="accent4">
                    <a:lumMod val="50000"/>
                  </a:schemeClr>
                </a:solidFill>
              </a:rPr>
              <a:t>，</a:t>
            </a:r>
            <a:r>
              <a:rPr lang="zh-CN" altLang="en-US" sz="1600" b="0" dirty="0">
                <a:solidFill>
                  <a:schemeClr val="accent4">
                    <a:lumMod val="50000"/>
                  </a:schemeClr>
                </a:solidFill>
              </a:rPr>
              <a:t>淮上区组织</a:t>
            </a:r>
            <a:r>
              <a:rPr lang="zh-CN" altLang="zh-CN" sz="1600" b="0" dirty="0">
                <a:solidFill>
                  <a:schemeClr val="accent4">
                    <a:lumMod val="50000"/>
                  </a:schemeClr>
                </a:solidFill>
              </a:rPr>
              <a:t>编制</a:t>
            </a:r>
            <a:r>
              <a:rPr lang="zh-CN" altLang="zh-CN" sz="1600" dirty="0">
                <a:solidFill>
                  <a:schemeClr val="accent4">
                    <a:lumMod val="50000"/>
                  </a:schemeClr>
                </a:solidFill>
              </a:rPr>
              <a:t>《</a:t>
            </a:r>
            <a:r>
              <a:rPr lang="zh-CN" altLang="en-US" sz="1600" dirty="0">
                <a:solidFill>
                  <a:schemeClr val="accent4">
                    <a:lumMod val="50000"/>
                  </a:schemeClr>
                </a:solidFill>
              </a:rPr>
              <a:t>沫河口镇</a:t>
            </a:r>
            <a:r>
              <a:rPr lang="zh-CN" altLang="zh-CN" sz="1600" dirty="0">
                <a:solidFill>
                  <a:schemeClr val="accent4">
                    <a:lumMod val="50000"/>
                  </a:schemeClr>
                </a:solidFill>
              </a:rPr>
              <a:t>国土空间总体规划（</a:t>
            </a:r>
            <a:r>
              <a:rPr lang="en-US" altLang="zh-CN" sz="1600" dirty="0">
                <a:solidFill>
                  <a:schemeClr val="accent4">
                    <a:lumMod val="50000"/>
                  </a:schemeClr>
                </a:solidFill>
              </a:rPr>
              <a:t>2021-2035</a:t>
            </a:r>
            <a:r>
              <a:rPr lang="zh-CN" altLang="zh-CN" sz="1600" dirty="0">
                <a:solidFill>
                  <a:schemeClr val="accent4">
                    <a:lumMod val="50000"/>
                  </a:schemeClr>
                </a:solidFill>
              </a:rPr>
              <a:t>年）》</a:t>
            </a:r>
            <a:r>
              <a:rPr lang="zh-CN" altLang="zh-CN" sz="1600" b="0" dirty="0">
                <a:solidFill>
                  <a:schemeClr val="accent4">
                    <a:lumMod val="50000"/>
                  </a:schemeClr>
                </a:solidFill>
              </a:rPr>
              <a:t>。本规划是对安徽省国土空间总体规划</a:t>
            </a:r>
            <a:r>
              <a:rPr lang="zh-CN" altLang="en-US" sz="1600" b="0" dirty="0">
                <a:solidFill>
                  <a:schemeClr val="accent4">
                    <a:lumMod val="50000"/>
                  </a:schemeClr>
                </a:solidFill>
              </a:rPr>
              <a:t>、</a:t>
            </a:r>
            <a:r>
              <a:rPr lang="zh-CN" altLang="zh-CN" sz="1600" b="0" dirty="0">
                <a:solidFill>
                  <a:schemeClr val="accent4">
                    <a:lumMod val="50000"/>
                  </a:schemeClr>
                </a:solidFill>
              </a:rPr>
              <a:t>蚌埠市国土空间总体规划以及其他重大专项规划的细化落实，也是对</a:t>
            </a:r>
            <a:r>
              <a:rPr lang="zh-CN" altLang="en-US" sz="1600" b="0" dirty="0">
                <a:solidFill>
                  <a:schemeClr val="accent4">
                    <a:lumMod val="50000"/>
                  </a:schemeClr>
                </a:solidFill>
              </a:rPr>
              <a:t>沫河口镇</a:t>
            </a:r>
            <a:r>
              <a:rPr lang="zh-CN" altLang="zh-CN" sz="1600" b="0" dirty="0">
                <a:solidFill>
                  <a:schemeClr val="accent4">
                    <a:lumMod val="50000"/>
                  </a:schemeClr>
                </a:solidFill>
              </a:rPr>
              <a:t>行政区划范围内国土空间保护、开发、利用、修复的总体安排和综合部署，突出</a:t>
            </a:r>
            <a:r>
              <a:rPr lang="zh-CN" altLang="en-US" sz="1600" b="0" dirty="0">
                <a:solidFill>
                  <a:schemeClr val="accent4">
                    <a:lumMod val="50000"/>
                  </a:schemeClr>
                </a:solidFill>
              </a:rPr>
              <a:t>镇域</a:t>
            </a:r>
            <a:r>
              <a:rPr lang="zh-CN" altLang="zh-CN" sz="1600" b="0" dirty="0">
                <a:solidFill>
                  <a:schemeClr val="accent4">
                    <a:lumMod val="50000"/>
                  </a:schemeClr>
                </a:solidFill>
              </a:rPr>
              <a:t>全域全要素空间统筹，注重协调性与操作性，是编制专项规划、详细规划与实施全域国土空间治理和国土空间规划分区管控的基本依据。</a:t>
            </a:r>
            <a:endParaRPr lang="zh-CN" altLang="en-US" sz="1600" b="0" dirty="0">
              <a:solidFill>
                <a:schemeClr val="accent4">
                  <a:lumMod val="50000"/>
                </a:schemeClr>
              </a:solidFill>
            </a:endParaRPr>
          </a:p>
        </p:txBody>
      </p:sp>
      <p:sp>
        <p:nvSpPr>
          <p:cNvPr id="2" name="矩形 1"/>
          <p:cNvSpPr/>
          <p:nvPr/>
        </p:nvSpPr>
        <p:spPr>
          <a:xfrm>
            <a:off x="580390" y="1344930"/>
            <a:ext cx="1168400" cy="76200"/>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5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8523" y="5151198"/>
            <a:ext cx="6208892" cy="4479575"/>
            <a:chOff x="1561" y="9255"/>
            <a:chExt cx="8275" cy="5971"/>
          </a:xfrm>
        </p:grpSpPr>
        <p:pic>
          <p:nvPicPr>
            <p:cNvPr id="4" name="图片 3"/>
            <p:cNvPicPr>
              <a:picLocks noChangeAspect="1"/>
            </p:cNvPicPr>
            <p:nvPr/>
          </p:nvPicPr>
          <p:blipFill>
            <a:blip r:embed="rId1"/>
            <a:srcRect b="3783"/>
            <a:stretch>
              <a:fillRect/>
            </a:stretch>
          </p:blipFill>
          <p:spPr>
            <a:xfrm>
              <a:off x="1561" y="9255"/>
              <a:ext cx="8264" cy="5952"/>
            </a:xfrm>
            <a:prstGeom prst="rect">
              <a:avLst/>
            </a:prstGeom>
          </p:spPr>
        </p:pic>
        <p:sp>
          <p:nvSpPr>
            <p:cNvPr id="40" name="内容占位符 2"/>
            <p:cNvSpPr txBox="1"/>
            <p:nvPr>
              <p:custDataLst>
                <p:tags r:id="rId2"/>
              </p:custDataLst>
            </p:nvPr>
          </p:nvSpPr>
          <p:spPr>
            <a:xfrm>
              <a:off x="4796" y="14692"/>
              <a:ext cx="5040" cy="534"/>
            </a:xfrm>
            <a:prstGeom prst="rect">
              <a:avLst/>
            </a:prstGeom>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337867"/>
                  </a:solidFill>
                  <a:sym typeface="+mn-ea"/>
                </a:rPr>
                <a:t>镇政府驻地公共空间与绿地系统规划</a:t>
              </a:r>
              <a:r>
                <a:rPr lang="zh-CN" altLang="en-US" sz="1400" dirty="0">
                  <a:solidFill>
                    <a:srgbClr val="337867"/>
                  </a:solidFill>
                </a:rPr>
                <a:t>图</a:t>
              </a:r>
              <a:endParaRPr lang="zh-CN" altLang="en-US" sz="1400" dirty="0">
                <a:solidFill>
                  <a:srgbClr val="337867"/>
                </a:solidFill>
              </a:endParaRPr>
            </a:p>
          </p:txBody>
        </p:sp>
      </p:grpSp>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354457" y="740287"/>
            <a:ext cx="5915025" cy="975720"/>
          </a:xfrm>
        </p:spPr>
        <p:txBody>
          <a:bodyPr/>
          <a:lstStyle/>
          <a:p>
            <a:r>
              <a:rPr lang="en-US" altLang="zh-CN" dirty="0">
                <a:solidFill>
                  <a:srgbClr val="337867"/>
                </a:solidFill>
              </a:rPr>
              <a:t>8.2 </a:t>
            </a:r>
            <a:r>
              <a:rPr lang="zh-CN" altLang="en-US" dirty="0">
                <a:solidFill>
                  <a:srgbClr val="337867"/>
                </a:solidFill>
              </a:rPr>
              <a:t>加大公共空间与绿地系统建设</a:t>
            </a:r>
            <a:endParaRPr lang="zh-CN" altLang="en-US" dirty="0">
              <a:solidFill>
                <a:srgbClr val="337867"/>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1" name="组合 30"/>
          <p:cNvGrpSpPr/>
          <p:nvPr/>
        </p:nvGrpSpPr>
        <p:grpSpPr>
          <a:xfrm>
            <a:off x="298387" y="4153535"/>
            <a:ext cx="6188137" cy="1153795"/>
            <a:chOff x="522" y="5772"/>
            <a:chExt cx="11520" cy="1817"/>
          </a:xfrm>
        </p:grpSpPr>
        <p:sp>
          <p:nvSpPr>
            <p:cNvPr id="32" name="文本框 31"/>
            <p:cNvSpPr txBox="1"/>
            <p:nvPr/>
          </p:nvSpPr>
          <p:spPr>
            <a:xfrm>
              <a:off x="522" y="6428"/>
              <a:ext cx="3457" cy="631"/>
            </a:xfrm>
            <a:prstGeom prst="rect">
              <a:avLst/>
            </a:prstGeom>
            <a:noFill/>
            <a:ln>
              <a:noFill/>
              <a:prstDash val="dash"/>
            </a:ln>
          </p:spPr>
          <p:txBody>
            <a:bodyPr wrap="square" rtlCol="0" anchor="t">
              <a:noAutofit/>
            </a:bodyPr>
            <a:lstStyle/>
            <a:p>
              <a:pPr indent="0" algn="just" fontAlgn="auto">
                <a:spcBef>
                  <a:spcPts val="0"/>
                </a:spcBef>
              </a:pPr>
              <a:r>
                <a:rPr lang="zh-CN" altLang="en-US" sz="12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镇区滨河公园。</a:t>
              </a:r>
              <a:endParaRPr lang="en-US" altLang="zh-CN" sz="12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圆角矩形 32"/>
            <p:cNvSpPr/>
            <p:nvPr>
              <p:custDataLst>
                <p:tags r:id="rId4"/>
              </p:custDataLst>
            </p:nvPr>
          </p:nvSpPr>
          <p:spPr>
            <a:xfrm>
              <a:off x="522" y="5772"/>
              <a:ext cx="3457" cy="631"/>
            </a:xfrm>
            <a:prstGeom prst="roundRect">
              <a:avLst/>
            </a:prstGeom>
            <a:solidFill>
              <a:srgbClr val="7F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一心</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4541" y="6487"/>
              <a:ext cx="3458" cy="1102"/>
            </a:xfrm>
            <a:prstGeom prst="rect">
              <a:avLst/>
            </a:prstGeom>
            <a:noFill/>
            <a:ln>
              <a:noFill/>
              <a:prstDash val="dash"/>
            </a:ln>
          </p:spPr>
          <p:txBody>
            <a:bodyPr wrap="square" rtlCol="0" anchor="t">
              <a:noAutofit/>
            </a:bodyPr>
            <a:lstStyle/>
            <a:p>
              <a:pPr algn="just"/>
              <a:r>
                <a:rPr lang="zh-CN" altLang="en-US" sz="12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宁洛高速公路和蚌五高速公路的防护绿带。</a:t>
              </a:r>
              <a:endParaRPr lang="zh-CN" altLang="en-US" sz="12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圆角矩形 34"/>
            <p:cNvSpPr/>
            <p:nvPr>
              <p:custDataLst>
                <p:tags r:id="rId5"/>
              </p:custDataLst>
            </p:nvPr>
          </p:nvSpPr>
          <p:spPr>
            <a:xfrm>
              <a:off x="4542" y="5811"/>
              <a:ext cx="3457" cy="631"/>
            </a:xfrm>
            <a:prstGeom prst="roundRect">
              <a:avLst/>
            </a:prstGeom>
            <a:solidFill>
              <a:srgbClr val="58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两廊</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561" y="6511"/>
              <a:ext cx="3457" cy="918"/>
            </a:xfrm>
            <a:prstGeom prst="rect">
              <a:avLst/>
            </a:prstGeom>
            <a:noFill/>
            <a:ln>
              <a:noFill/>
              <a:prstDash val="dash"/>
            </a:ln>
          </p:spPr>
          <p:txBody>
            <a:bodyPr wrap="square" rtlCol="0" anchor="t">
              <a:noAutofit/>
            </a:bodyPr>
            <a:lstStyle/>
            <a:p>
              <a:pPr algn="just"/>
              <a:r>
                <a:rPr lang="zh-CN" altLang="en-US" sz="1200"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rPr>
                <a:t>沿区域内主要水系形成的滨水生态绿带。</a:t>
              </a:r>
              <a:endParaRPr lang="zh-CN" altLang="en-US" sz="1200" b="1" dirty="0">
                <a:solidFill>
                  <a:srgbClr val="3378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圆角矩形 36"/>
            <p:cNvSpPr/>
            <p:nvPr>
              <p:custDataLst>
                <p:tags r:id="rId6"/>
              </p:custDataLst>
            </p:nvPr>
          </p:nvSpPr>
          <p:spPr>
            <a:xfrm>
              <a:off x="8585" y="5811"/>
              <a:ext cx="3457" cy="631"/>
            </a:xfrm>
            <a:prstGeom prst="roundRect">
              <a:avLst/>
            </a:prstGeom>
            <a:solidFill>
              <a:srgbClr val="438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绿点均布</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98387" y="1630125"/>
            <a:ext cx="6660515" cy="2444750"/>
            <a:chOff x="523" y="2679"/>
            <a:chExt cx="10489" cy="3850"/>
          </a:xfrm>
        </p:grpSpPr>
        <p:sp>
          <p:nvSpPr>
            <p:cNvPr id="23" name="文本框 22"/>
            <p:cNvSpPr txBox="1"/>
            <p:nvPr>
              <p:custDataLst>
                <p:tags r:id="rId7"/>
              </p:custDataLst>
            </p:nvPr>
          </p:nvSpPr>
          <p:spPr>
            <a:xfrm>
              <a:off x="4174" y="2702"/>
              <a:ext cx="6838" cy="630"/>
            </a:xfrm>
            <a:prstGeom prst="rect">
              <a:avLst/>
            </a:prstGeom>
            <a:noFill/>
          </p:spPr>
          <p:txBody>
            <a:bodyPr wrap="square" rtlCol="0">
              <a:spAutoFit/>
            </a:bodyPr>
            <a:lstStyle/>
            <a:p>
              <a:pPr defTabSz="1625600">
                <a:spcBef>
                  <a:spcPts val="300"/>
                </a:spcBef>
              </a:pPr>
              <a:r>
                <a:rPr lang="zh-CN" altLang="en-US" sz="2000" b="1" kern="100"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一心、两廊、多带的绿地系统结构</a:t>
              </a:r>
              <a:endParaRPr lang="zh-CN" altLang="en-US" sz="2000" b="1" kern="100"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4" name="组合 23"/>
            <p:cNvGrpSpPr/>
            <p:nvPr/>
          </p:nvGrpSpPr>
          <p:grpSpPr>
            <a:xfrm>
              <a:off x="523" y="4778"/>
              <a:ext cx="1210" cy="1210"/>
              <a:chOff x="275021" y="2186738"/>
              <a:chExt cx="866069" cy="866069"/>
            </a:xfrm>
          </p:grpSpPr>
          <p:sp>
            <p:nvSpPr>
              <p:cNvPr id="27" name="椭圆 26"/>
              <p:cNvSpPr/>
              <p:nvPr>
                <p:custDataLst>
                  <p:tags r:id="rId8"/>
                </p:custDataLst>
              </p:nvPr>
            </p:nvSpPr>
            <p:spPr>
              <a:xfrm>
                <a:off x="275021" y="2186738"/>
                <a:ext cx="866069" cy="866069"/>
              </a:xfrm>
              <a:prstGeom prst="ellipse">
                <a:avLst/>
              </a:prstGeom>
              <a:solidFill>
                <a:srgbClr val="7FBFA7"/>
              </a:solidFill>
              <a:ln>
                <a:solidFill>
                  <a:srgbClr val="7FBFA7"/>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56"/>
              <p:cNvSpPr/>
              <p:nvPr>
                <p:custDataLst>
                  <p:tags r:id="rId9"/>
                </p:custDataLst>
              </p:nvPr>
            </p:nvSpPr>
            <p:spPr bwMode="auto">
              <a:xfrm>
                <a:off x="396586" y="2243154"/>
                <a:ext cx="621505" cy="682337"/>
              </a:xfrm>
              <a:custGeom>
                <a:avLst/>
                <a:gdLst>
                  <a:gd name="T0" fmla="*/ 230 w 257"/>
                  <a:gd name="T1" fmla="*/ 190 h 282"/>
                  <a:gd name="T2" fmla="*/ 212 w 257"/>
                  <a:gd name="T3" fmla="*/ 197 h 282"/>
                  <a:gd name="T4" fmla="*/ 197 w 257"/>
                  <a:gd name="T5" fmla="*/ 180 h 282"/>
                  <a:gd name="T6" fmla="*/ 213 w 257"/>
                  <a:gd name="T7" fmla="*/ 135 h 282"/>
                  <a:gd name="T8" fmla="*/ 177 w 257"/>
                  <a:gd name="T9" fmla="*/ 71 h 282"/>
                  <a:gd name="T10" fmla="*/ 194 w 257"/>
                  <a:gd name="T11" fmla="*/ 40 h 282"/>
                  <a:gd name="T12" fmla="*/ 201 w 257"/>
                  <a:gd name="T13" fmla="*/ 41 h 282"/>
                  <a:gd name="T14" fmla="*/ 221 w 257"/>
                  <a:gd name="T15" fmla="*/ 20 h 282"/>
                  <a:gd name="T16" fmla="*/ 201 w 257"/>
                  <a:gd name="T17" fmla="*/ 0 h 282"/>
                  <a:gd name="T18" fmla="*/ 181 w 257"/>
                  <a:gd name="T19" fmla="*/ 20 h 282"/>
                  <a:gd name="T20" fmla="*/ 188 w 257"/>
                  <a:gd name="T21" fmla="*/ 36 h 282"/>
                  <a:gd name="T22" fmla="*/ 170 w 257"/>
                  <a:gd name="T23" fmla="*/ 68 h 282"/>
                  <a:gd name="T24" fmla="*/ 139 w 257"/>
                  <a:gd name="T25" fmla="*/ 61 h 282"/>
                  <a:gd name="T26" fmla="*/ 93 w 257"/>
                  <a:gd name="T27" fmla="*/ 76 h 282"/>
                  <a:gd name="T28" fmla="*/ 77 w 257"/>
                  <a:gd name="T29" fmla="*/ 55 h 282"/>
                  <a:gd name="T30" fmla="*/ 83 w 257"/>
                  <a:gd name="T31" fmla="*/ 37 h 282"/>
                  <a:gd name="T32" fmla="*/ 54 w 257"/>
                  <a:gd name="T33" fmla="*/ 8 h 282"/>
                  <a:gd name="T34" fmla="*/ 25 w 257"/>
                  <a:gd name="T35" fmla="*/ 37 h 282"/>
                  <a:gd name="T36" fmla="*/ 54 w 257"/>
                  <a:gd name="T37" fmla="*/ 66 h 282"/>
                  <a:gd name="T38" fmla="*/ 71 w 257"/>
                  <a:gd name="T39" fmla="*/ 60 h 282"/>
                  <a:gd name="T40" fmla="*/ 88 w 257"/>
                  <a:gd name="T41" fmla="*/ 81 h 282"/>
                  <a:gd name="T42" fmla="*/ 65 w 257"/>
                  <a:gd name="T43" fmla="*/ 135 h 282"/>
                  <a:gd name="T44" fmla="*/ 65 w 257"/>
                  <a:gd name="T45" fmla="*/ 136 h 282"/>
                  <a:gd name="T46" fmla="*/ 46 w 257"/>
                  <a:gd name="T47" fmla="*/ 136 h 282"/>
                  <a:gd name="T48" fmla="*/ 24 w 257"/>
                  <a:gd name="T49" fmla="*/ 119 h 282"/>
                  <a:gd name="T50" fmla="*/ 0 w 257"/>
                  <a:gd name="T51" fmla="*/ 142 h 282"/>
                  <a:gd name="T52" fmla="*/ 24 w 257"/>
                  <a:gd name="T53" fmla="*/ 166 h 282"/>
                  <a:gd name="T54" fmla="*/ 47 w 257"/>
                  <a:gd name="T55" fmla="*/ 143 h 282"/>
                  <a:gd name="T56" fmla="*/ 65 w 257"/>
                  <a:gd name="T57" fmla="*/ 143 h 282"/>
                  <a:gd name="T58" fmla="*/ 112 w 257"/>
                  <a:gd name="T59" fmla="*/ 204 h 282"/>
                  <a:gd name="T60" fmla="*/ 106 w 257"/>
                  <a:gd name="T61" fmla="*/ 216 h 282"/>
                  <a:gd name="T62" fmla="*/ 93 w 257"/>
                  <a:gd name="T63" fmla="*/ 214 h 282"/>
                  <a:gd name="T64" fmla="*/ 59 w 257"/>
                  <a:gd name="T65" fmla="*/ 248 h 282"/>
                  <a:gd name="T66" fmla="*/ 93 w 257"/>
                  <a:gd name="T67" fmla="*/ 282 h 282"/>
                  <a:gd name="T68" fmla="*/ 127 w 257"/>
                  <a:gd name="T69" fmla="*/ 248 h 282"/>
                  <a:gd name="T70" fmla="*/ 112 w 257"/>
                  <a:gd name="T71" fmla="*/ 220 h 282"/>
                  <a:gd name="T72" fmla="*/ 118 w 257"/>
                  <a:gd name="T73" fmla="*/ 206 h 282"/>
                  <a:gd name="T74" fmla="*/ 139 w 257"/>
                  <a:gd name="T75" fmla="*/ 209 h 282"/>
                  <a:gd name="T76" fmla="*/ 192 w 257"/>
                  <a:gd name="T77" fmla="*/ 186 h 282"/>
                  <a:gd name="T78" fmla="*/ 207 w 257"/>
                  <a:gd name="T79" fmla="*/ 202 h 282"/>
                  <a:gd name="T80" fmla="*/ 203 w 257"/>
                  <a:gd name="T81" fmla="*/ 217 h 282"/>
                  <a:gd name="T82" fmla="*/ 230 w 257"/>
                  <a:gd name="T83" fmla="*/ 244 h 282"/>
                  <a:gd name="T84" fmla="*/ 257 w 257"/>
                  <a:gd name="T85" fmla="*/ 217 h 282"/>
                  <a:gd name="T86" fmla="*/ 230 w 257"/>
                  <a:gd name="T87" fmla="*/ 1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82">
                    <a:moveTo>
                      <a:pt x="230" y="190"/>
                    </a:moveTo>
                    <a:cubicBezTo>
                      <a:pt x="223" y="190"/>
                      <a:pt x="217" y="192"/>
                      <a:pt x="212" y="197"/>
                    </a:cubicBezTo>
                    <a:cubicBezTo>
                      <a:pt x="197" y="180"/>
                      <a:pt x="197" y="180"/>
                      <a:pt x="197" y="180"/>
                    </a:cubicBezTo>
                    <a:cubicBezTo>
                      <a:pt x="207" y="168"/>
                      <a:pt x="213" y="152"/>
                      <a:pt x="213" y="135"/>
                    </a:cubicBezTo>
                    <a:cubicBezTo>
                      <a:pt x="213" y="108"/>
                      <a:pt x="198" y="84"/>
                      <a:pt x="177" y="71"/>
                    </a:cubicBezTo>
                    <a:cubicBezTo>
                      <a:pt x="194" y="40"/>
                      <a:pt x="194" y="40"/>
                      <a:pt x="194" y="40"/>
                    </a:cubicBezTo>
                    <a:cubicBezTo>
                      <a:pt x="196" y="40"/>
                      <a:pt x="199" y="41"/>
                      <a:pt x="201" y="41"/>
                    </a:cubicBezTo>
                    <a:cubicBezTo>
                      <a:pt x="212" y="41"/>
                      <a:pt x="221" y="32"/>
                      <a:pt x="221" y="20"/>
                    </a:cubicBezTo>
                    <a:cubicBezTo>
                      <a:pt x="221" y="9"/>
                      <a:pt x="212" y="0"/>
                      <a:pt x="201" y="0"/>
                    </a:cubicBezTo>
                    <a:cubicBezTo>
                      <a:pt x="190" y="0"/>
                      <a:pt x="181" y="9"/>
                      <a:pt x="181" y="20"/>
                    </a:cubicBezTo>
                    <a:cubicBezTo>
                      <a:pt x="181" y="27"/>
                      <a:pt x="184" y="32"/>
                      <a:pt x="188" y="36"/>
                    </a:cubicBezTo>
                    <a:cubicBezTo>
                      <a:pt x="170" y="68"/>
                      <a:pt x="170" y="68"/>
                      <a:pt x="170" y="68"/>
                    </a:cubicBezTo>
                    <a:cubicBezTo>
                      <a:pt x="160" y="63"/>
                      <a:pt x="150" y="61"/>
                      <a:pt x="139" y="61"/>
                    </a:cubicBezTo>
                    <a:cubicBezTo>
                      <a:pt x="122" y="61"/>
                      <a:pt x="106" y="67"/>
                      <a:pt x="93" y="76"/>
                    </a:cubicBezTo>
                    <a:cubicBezTo>
                      <a:pt x="77" y="55"/>
                      <a:pt x="77" y="55"/>
                      <a:pt x="77" y="55"/>
                    </a:cubicBezTo>
                    <a:cubicBezTo>
                      <a:pt x="81" y="50"/>
                      <a:pt x="83" y="44"/>
                      <a:pt x="83" y="37"/>
                    </a:cubicBezTo>
                    <a:cubicBezTo>
                      <a:pt x="83" y="21"/>
                      <a:pt x="70" y="8"/>
                      <a:pt x="54" y="8"/>
                    </a:cubicBezTo>
                    <a:cubicBezTo>
                      <a:pt x="38" y="8"/>
                      <a:pt x="25" y="21"/>
                      <a:pt x="25" y="37"/>
                    </a:cubicBezTo>
                    <a:cubicBezTo>
                      <a:pt x="25" y="53"/>
                      <a:pt x="38" y="66"/>
                      <a:pt x="54" y="66"/>
                    </a:cubicBezTo>
                    <a:cubicBezTo>
                      <a:pt x="61" y="66"/>
                      <a:pt x="67" y="64"/>
                      <a:pt x="71" y="60"/>
                    </a:cubicBezTo>
                    <a:cubicBezTo>
                      <a:pt x="88" y="81"/>
                      <a:pt x="88" y="81"/>
                      <a:pt x="88" y="81"/>
                    </a:cubicBezTo>
                    <a:cubicBezTo>
                      <a:pt x="74" y="95"/>
                      <a:pt x="65" y="114"/>
                      <a:pt x="65" y="135"/>
                    </a:cubicBezTo>
                    <a:cubicBezTo>
                      <a:pt x="65" y="135"/>
                      <a:pt x="65" y="136"/>
                      <a:pt x="65" y="136"/>
                    </a:cubicBezTo>
                    <a:cubicBezTo>
                      <a:pt x="46" y="136"/>
                      <a:pt x="46" y="136"/>
                      <a:pt x="46" y="136"/>
                    </a:cubicBezTo>
                    <a:cubicBezTo>
                      <a:pt x="44" y="126"/>
                      <a:pt x="35" y="119"/>
                      <a:pt x="24" y="119"/>
                    </a:cubicBezTo>
                    <a:cubicBezTo>
                      <a:pt x="11" y="119"/>
                      <a:pt x="0" y="129"/>
                      <a:pt x="0" y="142"/>
                    </a:cubicBezTo>
                    <a:cubicBezTo>
                      <a:pt x="0" y="155"/>
                      <a:pt x="11" y="166"/>
                      <a:pt x="24" y="166"/>
                    </a:cubicBezTo>
                    <a:cubicBezTo>
                      <a:pt x="37" y="166"/>
                      <a:pt x="47" y="156"/>
                      <a:pt x="47" y="143"/>
                    </a:cubicBezTo>
                    <a:cubicBezTo>
                      <a:pt x="65" y="143"/>
                      <a:pt x="65" y="143"/>
                      <a:pt x="65" y="143"/>
                    </a:cubicBezTo>
                    <a:cubicBezTo>
                      <a:pt x="68" y="171"/>
                      <a:pt x="87" y="194"/>
                      <a:pt x="112" y="204"/>
                    </a:cubicBezTo>
                    <a:cubicBezTo>
                      <a:pt x="106" y="216"/>
                      <a:pt x="106" y="216"/>
                      <a:pt x="106" y="216"/>
                    </a:cubicBezTo>
                    <a:cubicBezTo>
                      <a:pt x="102" y="215"/>
                      <a:pt x="97" y="214"/>
                      <a:pt x="93" y="214"/>
                    </a:cubicBezTo>
                    <a:cubicBezTo>
                      <a:pt x="74" y="214"/>
                      <a:pt x="59" y="229"/>
                      <a:pt x="59" y="248"/>
                    </a:cubicBezTo>
                    <a:cubicBezTo>
                      <a:pt x="59" y="267"/>
                      <a:pt x="74" y="282"/>
                      <a:pt x="93" y="282"/>
                    </a:cubicBezTo>
                    <a:cubicBezTo>
                      <a:pt x="112" y="282"/>
                      <a:pt x="127" y="267"/>
                      <a:pt x="127" y="248"/>
                    </a:cubicBezTo>
                    <a:cubicBezTo>
                      <a:pt x="127" y="236"/>
                      <a:pt x="121" y="226"/>
                      <a:pt x="112" y="220"/>
                    </a:cubicBezTo>
                    <a:cubicBezTo>
                      <a:pt x="118" y="206"/>
                      <a:pt x="118" y="206"/>
                      <a:pt x="118" y="206"/>
                    </a:cubicBezTo>
                    <a:cubicBezTo>
                      <a:pt x="125" y="208"/>
                      <a:pt x="132" y="209"/>
                      <a:pt x="139" y="209"/>
                    </a:cubicBezTo>
                    <a:cubicBezTo>
                      <a:pt x="160" y="209"/>
                      <a:pt x="179" y="200"/>
                      <a:pt x="192" y="186"/>
                    </a:cubicBezTo>
                    <a:cubicBezTo>
                      <a:pt x="207" y="202"/>
                      <a:pt x="207" y="202"/>
                      <a:pt x="207" y="202"/>
                    </a:cubicBezTo>
                    <a:cubicBezTo>
                      <a:pt x="204" y="206"/>
                      <a:pt x="203" y="211"/>
                      <a:pt x="203" y="217"/>
                    </a:cubicBezTo>
                    <a:cubicBezTo>
                      <a:pt x="203" y="232"/>
                      <a:pt x="215" y="244"/>
                      <a:pt x="230" y="244"/>
                    </a:cubicBezTo>
                    <a:cubicBezTo>
                      <a:pt x="245" y="244"/>
                      <a:pt x="257" y="232"/>
                      <a:pt x="257" y="217"/>
                    </a:cubicBezTo>
                    <a:cubicBezTo>
                      <a:pt x="257" y="202"/>
                      <a:pt x="245" y="190"/>
                      <a:pt x="230" y="19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5" name="文本框 24"/>
            <p:cNvSpPr txBox="1"/>
            <p:nvPr>
              <p:custDataLst>
                <p:tags r:id="rId10"/>
              </p:custDataLst>
            </p:nvPr>
          </p:nvSpPr>
          <p:spPr>
            <a:xfrm>
              <a:off x="1892" y="4610"/>
              <a:ext cx="1975" cy="1599"/>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加强绿地与开敞空间建设</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6" name="直接连接符 25"/>
            <p:cNvCxnSpPr/>
            <p:nvPr>
              <p:custDataLst>
                <p:tags r:id="rId11"/>
              </p:custDataLst>
            </p:nvPr>
          </p:nvCxnSpPr>
          <p:spPr>
            <a:xfrm flipV="1">
              <a:off x="3857" y="4712"/>
              <a:ext cx="9" cy="1343"/>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2"/>
              </p:custDataLst>
            </p:nvPr>
          </p:nvSpPr>
          <p:spPr>
            <a:xfrm>
              <a:off x="4026" y="4706"/>
              <a:ext cx="6410" cy="1823"/>
            </a:xfrm>
            <a:prstGeom prst="rect">
              <a:avLst/>
            </a:prstGeom>
            <a:noFill/>
          </p:spPr>
          <p:txBody>
            <a:bodyPr wrap="square" rtlCol="0">
              <a:noAutofit/>
            </a:bodyPr>
            <a:lstStyle/>
            <a:p>
              <a:pPr marL="171450" indent="-171450" defTabSz="1625600" fontAlgn="auto">
                <a:lnSpc>
                  <a:spcPts val="2200"/>
                </a:lnSpc>
                <a:buFont typeface="Arial" panose="020B0604020202020204" pitchFamily="34" charset="0"/>
                <a:buChar char="•"/>
              </a:pP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规划加强工业片区和居住片区之间的三铺大沟防护绿地建设。建设沿宁洛高速、蚌五高速、蚌五路、韩沫路等公路两侧防护绿地，新建镇政府驻地街头公园及小型街头公园。</a:t>
              </a:r>
              <a:endPar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8" name="组合 17"/>
            <p:cNvGrpSpPr/>
            <p:nvPr/>
          </p:nvGrpSpPr>
          <p:grpSpPr>
            <a:xfrm>
              <a:off x="523" y="2819"/>
              <a:ext cx="1210" cy="1210"/>
              <a:chOff x="274305" y="2529371"/>
              <a:chExt cx="866069" cy="866069"/>
            </a:xfrm>
          </p:grpSpPr>
          <p:sp>
            <p:nvSpPr>
              <p:cNvPr id="21" name="椭圆 20"/>
              <p:cNvSpPr/>
              <p:nvPr>
                <p:custDataLst>
                  <p:tags r:id="rId13"/>
                </p:custDataLst>
              </p:nvPr>
            </p:nvSpPr>
            <p:spPr>
              <a:xfrm>
                <a:off x="274305" y="2529371"/>
                <a:ext cx="866069" cy="866069"/>
              </a:xfrm>
              <a:prstGeom prst="ellipse">
                <a:avLst/>
              </a:prstGeom>
              <a:solidFill>
                <a:srgbClr val="7FBFA7"/>
              </a:solidFill>
              <a:ln>
                <a:solidFill>
                  <a:srgbClr val="7FBFA7"/>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56"/>
              <p:cNvSpPr/>
              <p:nvPr>
                <p:custDataLst>
                  <p:tags r:id="rId14"/>
                </p:custDataLst>
              </p:nvPr>
            </p:nvSpPr>
            <p:spPr bwMode="auto">
              <a:xfrm>
                <a:off x="402312" y="2647722"/>
                <a:ext cx="621505" cy="682337"/>
              </a:xfrm>
              <a:custGeom>
                <a:avLst/>
                <a:gdLst>
                  <a:gd name="T0" fmla="*/ 230 w 257"/>
                  <a:gd name="T1" fmla="*/ 190 h 282"/>
                  <a:gd name="T2" fmla="*/ 212 w 257"/>
                  <a:gd name="T3" fmla="*/ 197 h 282"/>
                  <a:gd name="T4" fmla="*/ 197 w 257"/>
                  <a:gd name="T5" fmla="*/ 180 h 282"/>
                  <a:gd name="T6" fmla="*/ 213 w 257"/>
                  <a:gd name="T7" fmla="*/ 135 h 282"/>
                  <a:gd name="T8" fmla="*/ 177 w 257"/>
                  <a:gd name="T9" fmla="*/ 71 h 282"/>
                  <a:gd name="T10" fmla="*/ 194 w 257"/>
                  <a:gd name="T11" fmla="*/ 40 h 282"/>
                  <a:gd name="T12" fmla="*/ 201 w 257"/>
                  <a:gd name="T13" fmla="*/ 41 h 282"/>
                  <a:gd name="T14" fmla="*/ 221 w 257"/>
                  <a:gd name="T15" fmla="*/ 20 h 282"/>
                  <a:gd name="T16" fmla="*/ 201 w 257"/>
                  <a:gd name="T17" fmla="*/ 0 h 282"/>
                  <a:gd name="T18" fmla="*/ 181 w 257"/>
                  <a:gd name="T19" fmla="*/ 20 h 282"/>
                  <a:gd name="T20" fmla="*/ 188 w 257"/>
                  <a:gd name="T21" fmla="*/ 36 h 282"/>
                  <a:gd name="T22" fmla="*/ 170 w 257"/>
                  <a:gd name="T23" fmla="*/ 68 h 282"/>
                  <a:gd name="T24" fmla="*/ 139 w 257"/>
                  <a:gd name="T25" fmla="*/ 61 h 282"/>
                  <a:gd name="T26" fmla="*/ 93 w 257"/>
                  <a:gd name="T27" fmla="*/ 76 h 282"/>
                  <a:gd name="T28" fmla="*/ 77 w 257"/>
                  <a:gd name="T29" fmla="*/ 55 h 282"/>
                  <a:gd name="T30" fmla="*/ 83 w 257"/>
                  <a:gd name="T31" fmla="*/ 37 h 282"/>
                  <a:gd name="T32" fmla="*/ 54 w 257"/>
                  <a:gd name="T33" fmla="*/ 8 h 282"/>
                  <a:gd name="T34" fmla="*/ 25 w 257"/>
                  <a:gd name="T35" fmla="*/ 37 h 282"/>
                  <a:gd name="T36" fmla="*/ 54 w 257"/>
                  <a:gd name="T37" fmla="*/ 66 h 282"/>
                  <a:gd name="T38" fmla="*/ 71 w 257"/>
                  <a:gd name="T39" fmla="*/ 60 h 282"/>
                  <a:gd name="T40" fmla="*/ 88 w 257"/>
                  <a:gd name="T41" fmla="*/ 81 h 282"/>
                  <a:gd name="T42" fmla="*/ 65 w 257"/>
                  <a:gd name="T43" fmla="*/ 135 h 282"/>
                  <a:gd name="T44" fmla="*/ 65 w 257"/>
                  <a:gd name="T45" fmla="*/ 136 h 282"/>
                  <a:gd name="T46" fmla="*/ 46 w 257"/>
                  <a:gd name="T47" fmla="*/ 136 h 282"/>
                  <a:gd name="T48" fmla="*/ 24 w 257"/>
                  <a:gd name="T49" fmla="*/ 119 h 282"/>
                  <a:gd name="T50" fmla="*/ 0 w 257"/>
                  <a:gd name="T51" fmla="*/ 142 h 282"/>
                  <a:gd name="T52" fmla="*/ 24 w 257"/>
                  <a:gd name="T53" fmla="*/ 166 h 282"/>
                  <a:gd name="T54" fmla="*/ 47 w 257"/>
                  <a:gd name="T55" fmla="*/ 143 h 282"/>
                  <a:gd name="T56" fmla="*/ 65 w 257"/>
                  <a:gd name="T57" fmla="*/ 143 h 282"/>
                  <a:gd name="T58" fmla="*/ 112 w 257"/>
                  <a:gd name="T59" fmla="*/ 204 h 282"/>
                  <a:gd name="T60" fmla="*/ 106 w 257"/>
                  <a:gd name="T61" fmla="*/ 216 h 282"/>
                  <a:gd name="T62" fmla="*/ 93 w 257"/>
                  <a:gd name="T63" fmla="*/ 214 h 282"/>
                  <a:gd name="T64" fmla="*/ 59 w 257"/>
                  <a:gd name="T65" fmla="*/ 248 h 282"/>
                  <a:gd name="T66" fmla="*/ 93 w 257"/>
                  <a:gd name="T67" fmla="*/ 282 h 282"/>
                  <a:gd name="T68" fmla="*/ 127 w 257"/>
                  <a:gd name="T69" fmla="*/ 248 h 282"/>
                  <a:gd name="T70" fmla="*/ 112 w 257"/>
                  <a:gd name="T71" fmla="*/ 220 h 282"/>
                  <a:gd name="T72" fmla="*/ 118 w 257"/>
                  <a:gd name="T73" fmla="*/ 206 h 282"/>
                  <a:gd name="T74" fmla="*/ 139 w 257"/>
                  <a:gd name="T75" fmla="*/ 209 h 282"/>
                  <a:gd name="T76" fmla="*/ 192 w 257"/>
                  <a:gd name="T77" fmla="*/ 186 h 282"/>
                  <a:gd name="T78" fmla="*/ 207 w 257"/>
                  <a:gd name="T79" fmla="*/ 202 h 282"/>
                  <a:gd name="T80" fmla="*/ 203 w 257"/>
                  <a:gd name="T81" fmla="*/ 217 h 282"/>
                  <a:gd name="T82" fmla="*/ 230 w 257"/>
                  <a:gd name="T83" fmla="*/ 244 h 282"/>
                  <a:gd name="T84" fmla="*/ 257 w 257"/>
                  <a:gd name="T85" fmla="*/ 217 h 282"/>
                  <a:gd name="T86" fmla="*/ 230 w 257"/>
                  <a:gd name="T87" fmla="*/ 1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82">
                    <a:moveTo>
                      <a:pt x="230" y="190"/>
                    </a:moveTo>
                    <a:cubicBezTo>
                      <a:pt x="223" y="190"/>
                      <a:pt x="217" y="192"/>
                      <a:pt x="212" y="197"/>
                    </a:cubicBezTo>
                    <a:cubicBezTo>
                      <a:pt x="197" y="180"/>
                      <a:pt x="197" y="180"/>
                      <a:pt x="197" y="180"/>
                    </a:cubicBezTo>
                    <a:cubicBezTo>
                      <a:pt x="207" y="168"/>
                      <a:pt x="213" y="152"/>
                      <a:pt x="213" y="135"/>
                    </a:cubicBezTo>
                    <a:cubicBezTo>
                      <a:pt x="213" y="108"/>
                      <a:pt x="198" y="84"/>
                      <a:pt x="177" y="71"/>
                    </a:cubicBezTo>
                    <a:cubicBezTo>
                      <a:pt x="194" y="40"/>
                      <a:pt x="194" y="40"/>
                      <a:pt x="194" y="40"/>
                    </a:cubicBezTo>
                    <a:cubicBezTo>
                      <a:pt x="196" y="40"/>
                      <a:pt x="199" y="41"/>
                      <a:pt x="201" y="41"/>
                    </a:cubicBezTo>
                    <a:cubicBezTo>
                      <a:pt x="212" y="41"/>
                      <a:pt x="221" y="32"/>
                      <a:pt x="221" y="20"/>
                    </a:cubicBezTo>
                    <a:cubicBezTo>
                      <a:pt x="221" y="9"/>
                      <a:pt x="212" y="0"/>
                      <a:pt x="201" y="0"/>
                    </a:cubicBezTo>
                    <a:cubicBezTo>
                      <a:pt x="190" y="0"/>
                      <a:pt x="181" y="9"/>
                      <a:pt x="181" y="20"/>
                    </a:cubicBezTo>
                    <a:cubicBezTo>
                      <a:pt x="181" y="27"/>
                      <a:pt x="184" y="32"/>
                      <a:pt x="188" y="36"/>
                    </a:cubicBezTo>
                    <a:cubicBezTo>
                      <a:pt x="170" y="68"/>
                      <a:pt x="170" y="68"/>
                      <a:pt x="170" y="68"/>
                    </a:cubicBezTo>
                    <a:cubicBezTo>
                      <a:pt x="160" y="63"/>
                      <a:pt x="150" y="61"/>
                      <a:pt x="139" y="61"/>
                    </a:cubicBezTo>
                    <a:cubicBezTo>
                      <a:pt x="122" y="61"/>
                      <a:pt x="106" y="67"/>
                      <a:pt x="93" y="76"/>
                    </a:cubicBezTo>
                    <a:cubicBezTo>
                      <a:pt x="77" y="55"/>
                      <a:pt x="77" y="55"/>
                      <a:pt x="77" y="55"/>
                    </a:cubicBezTo>
                    <a:cubicBezTo>
                      <a:pt x="81" y="50"/>
                      <a:pt x="83" y="44"/>
                      <a:pt x="83" y="37"/>
                    </a:cubicBezTo>
                    <a:cubicBezTo>
                      <a:pt x="83" y="21"/>
                      <a:pt x="70" y="8"/>
                      <a:pt x="54" y="8"/>
                    </a:cubicBezTo>
                    <a:cubicBezTo>
                      <a:pt x="38" y="8"/>
                      <a:pt x="25" y="21"/>
                      <a:pt x="25" y="37"/>
                    </a:cubicBezTo>
                    <a:cubicBezTo>
                      <a:pt x="25" y="53"/>
                      <a:pt x="38" y="66"/>
                      <a:pt x="54" y="66"/>
                    </a:cubicBezTo>
                    <a:cubicBezTo>
                      <a:pt x="61" y="66"/>
                      <a:pt x="67" y="64"/>
                      <a:pt x="71" y="60"/>
                    </a:cubicBezTo>
                    <a:cubicBezTo>
                      <a:pt x="88" y="81"/>
                      <a:pt x="88" y="81"/>
                      <a:pt x="88" y="81"/>
                    </a:cubicBezTo>
                    <a:cubicBezTo>
                      <a:pt x="74" y="95"/>
                      <a:pt x="65" y="114"/>
                      <a:pt x="65" y="135"/>
                    </a:cubicBezTo>
                    <a:cubicBezTo>
                      <a:pt x="65" y="135"/>
                      <a:pt x="65" y="136"/>
                      <a:pt x="65" y="136"/>
                    </a:cubicBezTo>
                    <a:cubicBezTo>
                      <a:pt x="46" y="136"/>
                      <a:pt x="46" y="136"/>
                      <a:pt x="46" y="136"/>
                    </a:cubicBezTo>
                    <a:cubicBezTo>
                      <a:pt x="44" y="126"/>
                      <a:pt x="35" y="119"/>
                      <a:pt x="24" y="119"/>
                    </a:cubicBezTo>
                    <a:cubicBezTo>
                      <a:pt x="11" y="119"/>
                      <a:pt x="0" y="129"/>
                      <a:pt x="0" y="142"/>
                    </a:cubicBezTo>
                    <a:cubicBezTo>
                      <a:pt x="0" y="155"/>
                      <a:pt x="11" y="166"/>
                      <a:pt x="24" y="166"/>
                    </a:cubicBezTo>
                    <a:cubicBezTo>
                      <a:pt x="37" y="166"/>
                      <a:pt x="47" y="156"/>
                      <a:pt x="47" y="143"/>
                    </a:cubicBezTo>
                    <a:cubicBezTo>
                      <a:pt x="65" y="143"/>
                      <a:pt x="65" y="143"/>
                      <a:pt x="65" y="143"/>
                    </a:cubicBezTo>
                    <a:cubicBezTo>
                      <a:pt x="68" y="171"/>
                      <a:pt x="87" y="194"/>
                      <a:pt x="112" y="204"/>
                    </a:cubicBezTo>
                    <a:cubicBezTo>
                      <a:pt x="106" y="216"/>
                      <a:pt x="106" y="216"/>
                      <a:pt x="106" y="216"/>
                    </a:cubicBezTo>
                    <a:cubicBezTo>
                      <a:pt x="102" y="215"/>
                      <a:pt x="97" y="214"/>
                      <a:pt x="93" y="214"/>
                    </a:cubicBezTo>
                    <a:cubicBezTo>
                      <a:pt x="74" y="214"/>
                      <a:pt x="59" y="229"/>
                      <a:pt x="59" y="248"/>
                    </a:cubicBezTo>
                    <a:cubicBezTo>
                      <a:pt x="59" y="267"/>
                      <a:pt x="74" y="282"/>
                      <a:pt x="93" y="282"/>
                    </a:cubicBezTo>
                    <a:cubicBezTo>
                      <a:pt x="112" y="282"/>
                      <a:pt x="127" y="267"/>
                      <a:pt x="127" y="248"/>
                    </a:cubicBezTo>
                    <a:cubicBezTo>
                      <a:pt x="127" y="236"/>
                      <a:pt x="121" y="226"/>
                      <a:pt x="112" y="220"/>
                    </a:cubicBezTo>
                    <a:cubicBezTo>
                      <a:pt x="118" y="206"/>
                      <a:pt x="118" y="206"/>
                      <a:pt x="118" y="206"/>
                    </a:cubicBezTo>
                    <a:cubicBezTo>
                      <a:pt x="125" y="208"/>
                      <a:pt x="132" y="209"/>
                      <a:pt x="139" y="209"/>
                    </a:cubicBezTo>
                    <a:cubicBezTo>
                      <a:pt x="160" y="209"/>
                      <a:pt x="179" y="200"/>
                      <a:pt x="192" y="186"/>
                    </a:cubicBezTo>
                    <a:cubicBezTo>
                      <a:pt x="207" y="202"/>
                      <a:pt x="207" y="202"/>
                      <a:pt x="207" y="202"/>
                    </a:cubicBezTo>
                    <a:cubicBezTo>
                      <a:pt x="204" y="206"/>
                      <a:pt x="203" y="211"/>
                      <a:pt x="203" y="217"/>
                    </a:cubicBezTo>
                    <a:cubicBezTo>
                      <a:pt x="203" y="232"/>
                      <a:pt x="215" y="244"/>
                      <a:pt x="230" y="244"/>
                    </a:cubicBezTo>
                    <a:cubicBezTo>
                      <a:pt x="245" y="244"/>
                      <a:pt x="257" y="232"/>
                      <a:pt x="257" y="217"/>
                    </a:cubicBezTo>
                    <a:cubicBezTo>
                      <a:pt x="257" y="202"/>
                      <a:pt x="245" y="190"/>
                      <a:pt x="230" y="19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9" name="文本框 18"/>
            <p:cNvSpPr txBox="1"/>
            <p:nvPr>
              <p:custDataLst>
                <p:tags r:id="rId15"/>
              </p:custDataLst>
            </p:nvPr>
          </p:nvSpPr>
          <p:spPr>
            <a:xfrm>
              <a:off x="1893" y="2679"/>
              <a:ext cx="1975" cy="1599"/>
            </a:xfrm>
            <a:prstGeom prst="rect">
              <a:avLst/>
            </a:prstGeom>
            <a:noFill/>
          </p:spPr>
          <p:txBody>
            <a:bodyPr wrap="square" rtlCol="0">
              <a:spAutoFit/>
            </a:bodyPr>
            <a:lstStyle/>
            <a:p>
              <a:pPr defTabSz="1625600">
                <a:spcBef>
                  <a:spcPts val="1780"/>
                </a:spcBef>
              </a:pPr>
              <a:r>
                <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构建绿地系统布局结构体系</a:t>
              </a:r>
              <a:endParaRPr lang="zh-CN" altLang="en-US" sz="2000" b="1"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0" name="直接连接符 19"/>
            <p:cNvCxnSpPr/>
            <p:nvPr>
              <p:custDataLst>
                <p:tags r:id="rId16"/>
              </p:custDataLst>
            </p:nvPr>
          </p:nvCxnSpPr>
          <p:spPr>
            <a:xfrm flipV="1">
              <a:off x="3863" y="2812"/>
              <a:ext cx="0" cy="1240"/>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069" y="3276"/>
              <a:ext cx="6324" cy="1434"/>
            </a:xfrm>
            <a:prstGeom prst="rect">
              <a:avLst/>
            </a:prstGeom>
          </p:spPr>
          <p:txBody>
            <a:bodyPr wrap="square">
              <a:spAutoFit/>
            </a:bodyPr>
            <a:lstStyle/>
            <a:p>
              <a:pPr marL="171450" indent="-171450" defTabSz="1625600">
                <a:lnSpc>
                  <a:spcPts val="2200"/>
                </a:lnSpc>
                <a:buFont typeface="Arial" panose="020B0604020202020204" pitchFamily="34" charset="0"/>
                <a:buChar char="•"/>
              </a:pPr>
              <a:r>
                <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以“10分钟生活圈绿地”为核心，“5分钟生活圈绿地”为主体，带状绿地、口袋公园为补充的三个层次公园绿地体系</a:t>
              </a:r>
              <a:endParaRPr lang="zh-CN" altLang="en-US" sz="14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70219" y="4604279"/>
            <a:ext cx="6204041" cy="5027940"/>
            <a:chOff x="639" y="6860"/>
            <a:chExt cx="9333" cy="7564"/>
          </a:xfrm>
        </p:grpSpPr>
        <p:pic>
          <p:nvPicPr>
            <p:cNvPr id="3" name="图片 2"/>
            <p:cNvPicPr>
              <a:picLocks noChangeAspect="1"/>
            </p:cNvPicPr>
            <p:nvPr/>
          </p:nvPicPr>
          <p:blipFill rotWithShape="1">
            <a:blip r:embed="rId1"/>
            <a:srcRect r="31423"/>
            <a:stretch>
              <a:fillRect/>
            </a:stretch>
          </p:blipFill>
          <p:spPr>
            <a:xfrm>
              <a:off x="639" y="6860"/>
              <a:ext cx="9305" cy="7564"/>
            </a:xfrm>
            <a:prstGeom prst="rect">
              <a:avLst/>
            </a:prstGeom>
          </p:spPr>
        </p:pic>
        <p:sp>
          <p:nvSpPr>
            <p:cNvPr id="87" name="内容占位符 2"/>
            <p:cNvSpPr txBox="1"/>
            <p:nvPr>
              <p:custDataLst>
                <p:tags r:id="rId2"/>
              </p:custDataLst>
            </p:nvPr>
          </p:nvSpPr>
          <p:spPr>
            <a:xfrm>
              <a:off x="6020" y="13856"/>
              <a:ext cx="3952" cy="568"/>
            </a:xfrm>
            <a:prstGeom prst="rect">
              <a:avLst/>
            </a:prstGeom>
          </p:spPr>
          <p:txBody>
            <a:bodyPr vert="horz" lIns="91440" tIns="45720" rIns="91440" bIns="45720" rtlCol="0" anchor="ctr" anchorCtr="0"/>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337867"/>
                  </a:solidFill>
                  <a:sym typeface="+mn-ea"/>
                </a:rPr>
                <a:t>镇政府驻地公服设施规划</a:t>
              </a:r>
              <a:r>
                <a:rPr lang="zh-CN" altLang="en-US" sz="1400" dirty="0">
                  <a:solidFill>
                    <a:srgbClr val="337867"/>
                  </a:solidFill>
                </a:rPr>
                <a:t>图</a:t>
              </a:r>
              <a:endParaRPr lang="zh-CN" altLang="en-US" sz="1400" dirty="0">
                <a:solidFill>
                  <a:srgbClr val="337867"/>
                </a:solidFill>
              </a:endParaRPr>
            </a:p>
          </p:txBody>
        </p:sp>
        <p:pic>
          <p:nvPicPr>
            <p:cNvPr id="4" name="图片 3"/>
            <p:cNvPicPr>
              <a:picLocks noChangeAspect="1"/>
            </p:cNvPicPr>
            <p:nvPr/>
          </p:nvPicPr>
          <p:blipFill>
            <a:blip r:embed="rId3"/>
            <a:stretch>
              <a:fillRect/>
            </a:stretch>
          </p:blipFill>
          <p:spPr>
            <a:xfrm>
              <a:off x="8390" y="9523"/>
              <a:ext cx="1582" cy="3987"/>
            </a:xfrm>
            <a:prstGeom prst="rect">
              <a:avLst/>
            </a:prstGeom>
          </p:spPr>
        </p:pic>
      </p:grpSp>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123374" y="730514"/>
            <a:ext cx="5915025" cy="975720"/>
          </a:xfrm>
        </p:spPr>
        <p:txBody>
          <a:bodyPr/>
          <a:lstStyle/>
          <a:p>
            <a:r>
              <a:rPr lang="en-US" altLang="zh-CN" sz="2600" dirty="0">
                <a:solidFill>
                  <a:srgbClr val="2B6C53"/>
                </a:solidFill>
              </a:rPr>
              <a:t>8.3 </a:t>
            </a:r>
            <a:r>
              <a:rPr lang="zh-CN" altLang="en-US" sz="2600" dirty="0">
                <a:solidFill>
                  <a:srgbClr val="2B6C53"/>
                </a:solidFill>
              </a:rPr>
              <a:t>提升公共管理与公共服务设施配置</a:t>
            </a:r>
            <a:endParaRPr lang="en-US" altLang="zh-CN" sz="2600" dirty="0">
              <a:solidFill>
                <a:srgbClr val="2B6C53"/>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09996" y="1597025"/>
            <a:ext cx="6196741" cy="2523490"/>
            <a:chOff x="644" y="2568"/>
            <a:chExt cx="9594" cy="3755"/>
          </a:xfrm>
        </p:grpSpPr>
        <p:grpSp>
          <p:nvGrpSpPr>
            <p:cNvPr id="15" name="组合 14"/>
            <p:cNvGrpSpPr/>
            <p:nvPr/>
          </p:nvGrpSpPr>
          <p:grpSpPr>
            <a:xfrm>
              <a:off x="669" y="2623"/>
              <a:ext cx="4473" cy="1050"/>
              <a:chOff x="1433358" y="8375220"/>
              <a:chExt cx="12945155" cy="4163342"/>
            </a:xfrm>
          </p:grpSpPr>
          <p:sp>
            <p:nvSpPr>
              <p:cNvPr id="36"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37"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663" y="2623"/>
              <a:ext cx="4473" cy="1050"/>
              <a:chOff x="1433358" y="8375220"/>
              <a:chExt cx="12945155" cy="4163342"/>
            </a:xfrm>
          </p:grpSpPr>
          <p:sp>
            <p:nvSpPr>
              <p:cNvPr id="41"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42"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69" y="3910"/>
              <a:ext cx="4473" cy="1050"/>
              <a:chOff x="1433358" y="8375220"/>
              <a:chExt cx="12945155" cy="4163342"/>
            </a:xfrm>
          </p:grpSpPr>
          <p:sp>
            <p:nvSpPr>
              <p:cNvPr id="46"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47"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5657" y="3932"/>
              <a:ext cx="4473" cy="1050"/>
              <a:chOff x="1433358" y="8375220"/>
              <a:chExt cx="12945155" cy="4163342"/>
            </a:xfrm>
          </p:grpSpPr>
          <p:sp>
            <p:nvSpPr>
              <p:cNvPr id="51"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52"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669" y="5271"/>
              <a:ext cx="4473" cy="1050"/>
              <a:chOff x="1433358" y="8375220"/>
              <a:chExt cx="12945155" cy="4163342"/>
            </a:xfrm>
          </p:grpSpPr>
          <p:sp>
            <p:nvSpPr>
              <p:cNvPr id="55"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56"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矩形 56"/>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5655" y="5273"/>
              <a:ext cx="4473" cy="1050"/>
              <a:chOff x="1433358" y="8375220"/>
              <a:chExt cx="12945155" cy="4163342"/>
            </a:xfrm>
          </p:grpSpPr>
          <p:sp>
            <p:nvSpPr>
              <p:cNvPr id="59" name="矩形: 单圆角 15"/>
              <p:cNvSpPr/>
              <p:nvPr/>
            </p:nvSpPr>
            <p:spPr>
              <a:xfrm flipH="1">
                <a:off x="1433358" y="8375220"/>
                <a:ext cx="12945155" cy="1782746"/>
              </a:xfrm>
              <a:prstGeom prst="round1Rect">
                <a:avLst/>
              </a:prstGeom>
              <a:gradFill>
                <a:gsLst>
                  <a:gs pos="100000">
                    <a:srgbClr val="66AC8C">
                      <a:lumMod val="98000"/>
                    </a:srgbClr>
                  </a:gs>
                  <a:gs pos="0">
                    <a:srgbClr val="3A8F98">
                      <a:lumMod val="97000"/>
                    </a:srgbClr>
                  </a:gs>
                </a:gsLst>
                <a:lin ang="10800000" scaled="0"/>
              </a:grad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60" name="矩形: 圆顶角 36"/>
              <p:cNvSpPr/>
              <p:nvPr/>
            </p:nvSpPr>
            <p:spPr>
              <a:xfrm rot="10800000">
                <a:off x="1439863" y="10169719"/>
                <a:ext cx="12938650" cy="2368843"/>
              </a:xfrm>
              <a:prstGeom prst="round2SameRect">
                <a:avLst/>
              </a:prstGeom>
              <a:noFill/>
              <a:ln w="1905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1" name="文本框 70"/>
            <p:cNvSpPr txBox="1"/>
            <p:nvPr>
              <p:custDataLst>
                <p:tags r:id="rId5"/>
              </p:custDataLst>
            </p:nvPr>
          </p:nvSpPr>
          <p:spPr>
            <a:xfrm>
              <a:off x="669" y="2568"/>
              <a:ext cx="5222"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加强行政设施与配套服务管理</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2" name="文本框 71"/>
            <p:cNvSpPr txBox="1"/>
            <p:nvPr>
              <p:custDataLst>
                <p:tags r:id="rId6"/>
              </p:custDataLst>
            </p:nvPr>
          </p:nvSpPr>
          <p:spPr>
            <a:xfrm>
              <a:off x="6084" y="2587"/>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提高文化体育设施配置</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3" name="文本框 72"/>
            <p:cNvSpPr txBox="1"/>
            <p:nvPr>
              <p:custDataLst>
                <p:tags r:id="rId7"/>
              </p:custDataLst>
            </p:nvPr>
          </p:nvSpPr>
          <p:spPr>
            <a:xfrm>
              <a:off x="1466" y="3878"/>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完善教育设施布局</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4" name="文本框 73"/>
            <p:cNvSpPr txBox="1"/>
            <p:nvPr>
              <p:custDataLst>
                <p:tags r:id="rId8"/>
              </p:custDataLst>
            </p:nvPr>
          </p:nvSpPr>
          <p:spPr>
            <a:xfrm>
              <a:off x="6137" y="3900"/>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加强医疗保健设施布局</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5" name="文本框 74"/>
            <p:cNvSpPr txBox="1"/>
            <p:nvPr>
              <p:custDataLst>
                <p:tags r:id="rId9"/>
              </p:custDataLst>
            </p:nvPr>
          </p:nvSpPr>
          <p:spPr>
            <a:xfrm>
              <a:off x="1224" y="5209"/>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完善社会福利设施配置</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7" name="文本框 76"/>
            <p:cNvSpPr txBox="1"/>
            <p:nvPr>
              <p:custDataLst>
                <p:tags r:id="rId10"/>
              </p:custDataLst>
            </p:nvPr>
          </p:nvSpPr>
          <p:spPr>
            <a:xfrm>
              <a:off x="6297" y="5230"/>
              <a:ext cx="3627" cy="502"/>
            </a:xfrm>
            <a:prstGeom prst="rect">
              <a:avLst/>
            </a:prstGeom>
            <a:noFill/>
          </p:spPr>
          <p:txBody>
            <a:bodyPr wrap="square" rtlCol="0">
              <a:spAutoFit/>
            </a:bodyPr>
            <a:lstStyle/>
            <a:p>
              <a:pP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构建城镇社区生活圈</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9" name="文本框 78"/>
            <p:cNvSpPr txBox="1"/>
            <p:nvPr>
              <p:custDataLst>
                <p:tags r:id="rId11"/>
              </p:custDataLst>
            </p:nvPr>
          </p:nvSpPr>
          <p:spPr>
            <a:xfrm>
              <a:off x="644" y="3041"/>
              <a:ext cx="4496"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新镇政府迁至园区管委会，与其合并办公，便于园区管理和配套服务</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0" name="文本框 79"/>
            <p:cNvSpPr txBox="1"/>
            <p:nvPr>
              <p:custDataLst>
                <p:tags r:id="rId12"/>
              </p:custDataLst>
            </p:nvPr>
          </p:nvSpPr>
          <p:spPr>
            <a:xfrm>
              <a:off x="5665" y="3013"/>
              <a:ext cx="4469"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规划设置镇文化活动中心，配建文体综合活动中心、图书阅览室等</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1" name="文本框 80"/>
            <p:cNvSpPr txBox="1"/>
            <p:nvPr>
              <p:custDataLst>
                <p:tags r:id="rId13"/>
              </p:custDataLst>
            </p:nvPr>
          </p:nvSpPr>
          <p:spPr>
            <a:xfrm>
              <a:off x="669" y="4372"/>
              <a:ext cx="4471" cy="523"/>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保留现状沫河口中学和沫河口中心小学，在原有规模上扩大用地</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2" name="文本框 81"/>
            <p:cNvSpPr txBox="1"/>
            <p:nvPr>
              <p:custDataLst>
                <p:tags r:id="rId14"/>
              </p:custDataLst>
            </p:nvPr>
          </p:nvSpPr>
          <p:spPr>
            <a:xfrm>
              <a:off x="644" y="5662"/>
              <a:ext cx="4496"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保留现状沫河口敬老院，增加老年人室外活动设施配套与娱乐环境的营造</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3" name="文本框 82"/>
            <p:cNvSpPr txBox="1"/>
            <p:nvPr>
              <p:custDataLst>
                <p:tags r:id="rId15"/>
              </p:custDataLst>
            </p:nvPr>
          </p:nvSpPr>
          <p:spPr>
            <a:xfrm>
              <a:off x="5655" y="4330"/>
              <a:ext cx="4583" cy="621"/>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保留镇卫生院，增加医疗条件的配套、提升医疗水平、打造良好的医疗环境</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4" name="文本框 83"/>
            <p:cNvSpPr txBox="1"/>
            <p:nvPr>
              <p:custDataLst>
                <p:tags r:id="rId16"/>
              </p:custDataLst>
            </p:nvPr>
          </p:nvSpPr>
          <p:spPr>
            <a:xfrm>
              <a:off x="5663" y="5695"/>
              <a:ext cx="4426" cy="578"/>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规划形成</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个“十分钟生活圈”，</a:t>
              </a:r>
              <a:r>
                <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个“五分钟生活圈”</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8358" y="5074506"/>
            <a:ext cx="6290377" cy="4557713"/>
            <a:chOff x="889" y="9035"/>
            <a:chExt cx="8797" cy="6373"/>
          </a:xfrm>
        </p:grpSpPr>
        <p:pic>
          <p:nvPicPr>
            <p:cNvPr id="4" name="图片 3"/>
            <p:cNvPicPr>
              <a:picLocks noChangeAspect="1"/>
            </p:cNvPicPr>
            <p:nvPr/>
          </p:nvPicPr>
          <p:blipFill>
            <a:blip r:embed="rId1"/>
            <a:stretch>
              <a:fillRect/>
            </a:stretch>
          </p:blipFill>
          <p:spPr>
            <a:xfrm>
              <a:off x="889" y="9035"/>
              <a:ext cx="8797" cy="6373"/>
            </a:xfrm>
            <a:prstGeom prst="rect">
              <a:avLst/>
            </a:prstGeom>
          </p:spPr>
        </p:pic>
        <p:pic>
          <p:nvPicPr>
            <p:cNvPr id="6" name="图片 5"/>
            <p:cNvPicPr>
              <a:picLocks noChangeAspect="1"/>
            </p:cNvPicPr>
            <p:nvPr/>
          </p:nvPicPr>
          <p:blipFill>
            <a:blip r:embed="rId2"/>
            <a:stretch>
              <a:fillRect/>
            </a:stretch>
          </p:blipFill>
          <p:spPr>
            <a:xfrm>
              <a:off x="8279" y="11284"/>
              <a:ext cx="1407" cy="3183"/>
            </a:xfrm>
            <a:prstGeom prst="rect">
              <a:avLst/>
            </a:prstGeom>
          </p:spPr>
        </p:pic>
        <p:sp>
          <p:nvSpPr>
            <p:cNvPr id="26" name="内容占位符 2"/>
            <p:cNvSpPr txBox="1"/>
            <p:nvPr>
              <p:custDataLst>
                <p:tags r:id="rId3"/>
              </p:custDataLst>
            </p:nvPr>
          </p:nvSpPr>
          <p:spPr>
            <a:xfrm>
              <a:off x="5242" y="14835"/>
              <a:ext cx="4444" cy="573"/>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fontAlgn="auto">
                <a:spcBef>
                  <a:spcPts val="0"/>
                </a:spcBef>
                <a:buFont typeface="Arial" panose="020B0604020202020204" pitchFamily="34" charset="0"/>
                <a:buNone/>
              </a:pPr>
              <a:r>
                <a:rPr lang="zh-CN" altLang="en-US" sz="1400" dirty="0">
                  <a:solidFill>
                    <a:srgbClr val="337867"/>
                  </a:solidFill>
                  <a:sym typeface="+mn-ea"/>
                </a:rPr>
                <a:t>镇政府驻地道路交通规划</a:t>
              </a:r>
              <a:r>
                <a:rPr lang="zh-CN" altLang="en-US" sz="1400" dirty="0">
                  <a:solidFill>
                    <a:srgbClr val="337867"/>
                  </a:solidFill>
                </a:rPr>
                <a:t>图</a:t>
              </a:r>
              <a:endParaRPr lang="zh-CN" altLang="en-US" sz="1400" dirty="0">
                <a:solidFill>
                  <a:srgbClr val="337867"/>
                </a:solidFill>
              </a:endParaRPr>
            </a:p>
          </p:txBody>
        </p:sp>
      </p:grpSp>
      <p:sp>
        <p:nvSpPr>
          <p:cNvPr id="11" name="燕尾形 10"/>
          <p:cNvSpPr/>
          <p:nvPr/>
        </p:nvSpPr>
        <p:spPr>
          <a:xfrm rot="10800000">
            <a:off x="5913120" y="241078"/>
            <a:ext cx="1176528" cy="576419"/>
          </a:xfrm>
          <a:prstGeom prst="chevron">
            <a:avLst>
              <a:gd name="adj" fmla="val 29518"/>
            </a:avLst>
          </a:prstGeom>
          <a:solidFill>
            <a:srgbClr val="46A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337867"/>
                </a:solidFill>
              </a:rPr>
              <a:t>8.4 </a:t>
            </a:r>
            <a:r>
              <a:rPr lang="zh-CN" altLang="en-US" dirty="0">
                <a:solidFill>
                  <a:srgbClr val="337867"/>
                </a:solidFill>
                <a:sym typeface="+mn-ea"/>
              </a:rPr>
              <a:t>完善交通设施建设</a:t>
            </a:r>
            <a:endParaRPr lang="zh-CN" altLang="en-US" dirty="0">
              <a:solidFill>
                <a:srgbClr val="337867"/>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33786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358" y="1720850"/>
            <a:ext cx="6290376" cy="2943429"/>
          </a:xfrm>
          <a:prstGeom prst="rect">
            <a:avLst/>
          </a:prstGeom>
        </p:spPr>
      </p:pic>
      <p:sp>
        <p:nvSpPr>
          <p:cNvPr id="18" name="矩形: 剪去单角 16"/>
          <p:cNvSpPr/>
          <p:nvPr/>
        </p:nvSpPr>
        <p:spPr>
          <a:xfrm flipH="1">
            <a:off x="407035" y="1875790"/>
            <a:ext cx="285877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“一横一纵”的高速公路</a:t>
            </a:r>
            <a:endParaRPr lang="zh-CN" altLang="en-US" sz="1200" b="1" dirty="0">
              <a:latin typeface="微软雅黑" panose="020B0503020204020204" pitchFamily="34" charset="-122"/>
              <a:ea typeface="微软雅黑" panose="020B0503020204020204" pitchFamily="34" charset="-122"/>
            </a:endParaRPr>
          </a:p>
        </p:txBody>
      </p:sp>
      <p:sp>
        <p:nvSpPr>
          <p:cNvPr id="19" name="矩形: 剪去单角 16"/>
          <p:cNvSpPr/>
          <p:nvPr/>
        </p:nvSpPr>
        <p:spPr>
          <a:xfrm flipH="1">
            <a:off x="3535045" y="1873250"/>
            <a:ext cx="267970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优化道路路网结构</a:t>
            </a:r>
            <a:endParaRPr lang="zh-CN" altLang="en-US" sz="1200" b="1" dirty="0">
              <a:latin typeface="微软雅黑" panose="020B0503020204020204" pitchFamily="34" charset="-122"/>
              <a:ea typeface="微软雅黑" panose="020B0503020204020204" pitchFamily="34" charset="-122"/>
            </a:endParaRPr>
          </a:p>
        </p:txBody>
      </p:sp>
      <p:sp>
        <p:nvSpPr>
          <p:cNvPr id="20" name="矩形: 剪去单角 16"/>
          <p:cNvSpPr/>
          <p:nvPr/>
        </p:nvSpPr>
        <p:spPr>
          <a:xfrm flipH="1">
            <a:off x="588645" y="4131254"/>
            <a:ext cx="2677160"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加强交通枢纽设施建设</a:t>
            </a:r>
            <a:endParaRPr lang="zh-CN" altLang="en-US" sz="1200" b="1" dirty="0">
              <a:latin typeface="微软雅黑" panose="020B0503020204020204" pitchFamily="34" charset="-122"/>
              <a:ea typeface="微软雅黑" panose="020B0503020204020204" pitchFamily="34" charset="-122"/>
            </a:endParaRPr>
          </a:p>
        </p:txBody>
      </p:sp>
      <p:sp>
        <p:nvSpPr>
          <p:cNvPr id="21" name="矩形: 剪去单角 16"/>
          <p:cNvSpPr/>
          <p:nvPr/>
        </p:nvSpPr>
        <p:spPr>
          <a:xfrm flipH="1">
            <a:off x="3633469" y="4131254"/>
            <a:ext cx="2680335" cy="317500"/>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加强社会停车场建设</a:t>
            </a:r>
            <a:endParaRPr lang="zh-CN" altLang="en-US" sz="1200" b="1" dirty="0">
              <a:latin typeface="微软雅黑" panose="020B0503020204020204" pitchFamily="34" charset="-122"/>
              <a:ea typeface="微软雅黑" panose="020B0503020204020204" pitchFamily="34" charset="-122"/>
            </a:endParaRPr>
          </a:p>
        </p:txBody>
      </p:sp>
      <p:sp>
        <p:nvSpPr>
          <p:cNvPr id="22" name="文本框 21"/>
          <p:cNvSpPr txBox="1"/>
          <p:nvPr>
            <p:custDataLst>
              <p:tags r:id="rId6"/>
            </p:custDataLst>
          </p:nvPr>
        </p:nvSpPr>
        <p:spPr>
          <a:xfrm>
            <a:off x="513079" y="2370018"/>
            <a:ext cx="2512060" cy="365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宁洛高速公路</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蚌五泗高速公路</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p:cNvSpPr txBox="1"/>
          <p:nvPr>
            <p:custDataLst>
              <p:tags r:id="rId7"/>
            </p:custDataLst>
          </p:nvPr>
        </p:nvSpPr>
        <p:spPr>
          <a:xfrm>
            <a:off x="3943984" y="2358934"/>
            <a:ext cx="2369820" cy="101028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“两横三纵”的主干路骨架</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“三横三纵”次干路网</a:t>
            </a:r>
            <a:endParaRPr lang="en-US" altLang="zh-CN"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a:p>
            <a:pPr defTabSz="1625600" fontAlgn="auto"/>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8"/>
            </p:custDataLst>
          </p:nvPr>
        </p:nvSpPr>
        <p:spPr>
          <a:xfrm>
            <a:off x="513079" y="3494285"/>
            <a:ext cx="2360295" cy="27876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规划沫河口客运站，建设公交首末站。</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custDataLst>
              <p:tags r:id="rId9"/>
            </p:custDataLst>
          </p:nvPr>
        </p:nvSpPr>
        <p:spPr>
          <a:xfrm>
            <a:off x="3933171" y="3533049"/>
            <a:ext cx="2603500" cy="4612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rPr>
              <a:t>结合大型商业文化生活设施、公园绿地等建设配建社会停车场地</a:t>
            </a:r>
            <a:endParaRPr lang="zh-CN" altLang="en-US" sz="1200" kern="100" dirty="0">
              <a:solidFill>
                <a:srgbClr val="337867"/>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28625" y="1656080"/>
            <a:ext cx="2784475" cy="1230630"/>
          </a:xfrm>
        </p:spPr>
        <p:txBody>
          <a:bodyPr/>
          <a:lstStyle/>
          <a:p>
            <a:pPr marL="0" indent="0" fontAlgn="auto">
              <a:lnSpc>
                <a:spcPct val="100000"/>
              </a:lnSpc>
            </a:pPr>
            <a:r>
              <a:rPr lang="en-US" altLang="zh-CN" dirty="0">
                <a:solidFill>
                  <a:schemeClr val="bg1"/>
                </a:solidFill>
              </a:rPr>
              <a:t>09</a:t>
            </a:r>
            <a:endParaRPr lang="zh-CN" altLang="en-US" dirty="0">
              <a:solidFill>
                <a:schemeClr val="bg1"/>
              </a:solidFill>
            </a:endParaRPr>
          </a:p>
        </p:txBody>
      </p:sp>
      <p:sp>
        <p:nvSpPr>
          <p:cNvPr id="3" name="内容占位符 2"/>
          <p:cNvSpPr>
            <a:spLocks noGrp="1"/>
          </p:cNvSpPr>
          <p:nvPr>
            <p:ph idx="1"/>
          </p:nvPr>
        </p:nvSpPr>
        <p:spPr>
          <a:xfrm>
            <a:off x="3642614" y="1656501"/>
            <a:ext cx="2847483" cy="1954059"/>
          </a:xfrm>
        </p:spPr>
        <p:txBody>
          <a:bodyPr/>
          <a:lstStyle/>
          <a:p>
            <a:r>
              <a:rPr lang="en-US" altLang="zh-CN" dirty="0">
                <a:solidFill>
                  <a:schemeClr val="bg1"/>
                </a:solidFill>
              </a:rPr>
              <a:t>9.1 </a:t>
            </a:r>
            <a:r>
              <a:rPr lang="zh-CN" altLang="en-US" dirty="0">
                <a:solidFill>
                  <a:schemeClr val="bg1"/>
                </a:solidFill>
              </a:rPr>
              <a:t>单元划分</a:t>
            </a:r>
            <a:endParaRPr lang="en-US" altLang="zh-CN" dirty="0">
              <a:solidFill>
                <a:schemeClr val="bg1"/>
              </a:solidFill>
            </a:endParaRPr>
          </a:p>
          <a:p>
            <a:r>
              <a:rPr lang="en-US" altLang="zh-CN" dirty="0">
                <a:solidFill>
                  <a:schemeClr val="bg1"/>
                </a:solidFill>
              </a:rPr>
              <a:t>9.2 </a:t>
            </a:r>
            <a:r>
              <a:rPr lang="zh-CN" altLang="en-US" dirty="0">
                <a:solidFill>
                  <a:schemeClr val="bg1"/>
                </a:solidFill>
              </a:rPr>
              <a:t>分期实施</a:t>
            </a:r>
            <a:endParaRPr lang="zh-CN" altLang="en-US" dirty="0">
              <a:solidFill>
                <a:schemeClr val="bg1"/>
              </a:solidFill>
            </a:endParaRPr>
          </a:p>
        </p:txBody>
      </p:sp>
      <p:sp>
        <p:nvSpPr>
          <p:cNvPr id="5" name="文本占位符 4"/>
          <p:cNvSpPr>
            <a:spLocks noGrp="1"/>
          </p:cNvSpPr>
          <p:nvPr>
            <p:ph type="body" sz="half" idx="13"/>
          </p:nvPr>
        </p:nvSpPr>
        <p:spPr>
          <a:xfrm>
            <a:off x="575223" y="3025405"/>
            <a:ext cx="5915025" cy="585593"/>
          </a:xfrm>
        </p:spPr>
        <p:txBody>
          <a:bodyPr/>
          <a:lstStyle/>
          <a:p>
            <a:r>
              <a:rPr lang="zh-CN" altLang="en-US" dirty="0">
                <a:solidFill>
                  <a:srgbClr val="2C9394"/>
                </a:solidFill>
                <a:sym typeface="+mn-ea"/>
              </a:rPr>
              <a:t>规划传导与实施保障</a:t>
            </a:r>
            <a:endParaRPr lang="zh-CN" altLang="en-US" dirty="0">
              <a:solidFill>
                <a:srgbClr val="2C9394"/>
              </a:solidFill>
              <a:sym typeface="+mn-ea"/>
            </a:endParaRPr>
          </a:p>
        </p:txBody>
      </p:sp>
      <p:sp>
        <p:nvSpPr>
          <p:cNvPr id="12" name="矩形 11"/>
          <p:cNvSpPr/>
          <p:nvPr/>
        </p:nvSpPr>
        <p:spPr>
          <a:xfrm>
            <a:off x="-12192" y="1656707"/>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92" y="4762500"/>
            <a:ext cx="6858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燕尾形 10"/>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C9394"/>
                </a:solidFill>
              </a:rPr>
              <a:t>9.1 </a:t>
            </a:r>
            <a:r>
              <a:rPr lang="zh-CN" altLang="en-US" dirty="0">
                <a:solidFill>
                  <a:srgbClr val="2C9394"/>
                </a:solidFill>
                <a:sym typeface="+mn-ea"/>
              </a:rPr>
              <a:t>单元划分</a:t>
            </a:r>
            <a:endParaRPr lang="zh-CN" altLang="en-US" dirty="0">
              <a:solidFill>
                <a:srgbClr val="2C9394"/>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内容占位符 7"/>
          <p:cNvSpPr>
            <a:spLocks noGrp="1"/>
          </p:cNvSpPr>
          <p:nvPr>
            <p:ph idx="1"/>
          </p:nvPr>
        </p:nvSpPr>
        <p:spPr>
          <a:xfrm>
            <a:off x="1521760" y="1566547"/>
            <a:ext cx="5088650" cy="836930"/>
          </a:xfrm>
        </p:spPr>
        <p:txBody>
          <a:bodyPr>
            <a:normAutofit/>
          </a:bodyPr>
          <a:lstStyle/>
          <a:p>
            <a:pPr marL="0" indent="0">
              <a:lnSpc>
                <a:spcPct val="135000"/>
              </a:lnSpc>
              <a:buNone/>
            </a:pPr>
            <a:r>
              <a:rPr lang="zh-CN" altLang="en-US" sz="1600" kern="100" dirty="0">
                <a:solidFill>
                  <a:srgbClr val="2C9394"/>
                </a:solidFill>
                <a:cs typeface="Times New Roman" panose="02020603050405020304" pitchFamily="18" charset="0"/>
              </a:rPr>
              <a:t>形成</a:t>
            </a:r>
            <a:r>
              <a:rPr lang="zh-CN" altLang="en-US" sz="2000" kern="100" dirty="0">
                <a:solidFill>
                  <a:srgbClr val="2C9394"/>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城镇单元</a:t>
            </a:r>
            <a:r>
              <a:rPr lang="en-US" altLang="zh-CN" sz="2000" kern="100" dirty="0">
                <a:solidFill>
                  <a:schemeClr val="accent2">
                    <a:lumMod val="75000"/>
                  </a:schemeClr>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乡村单元</a:t>
            </a:r>
            <a:r>
              <a:rPr lang="en-US" altLang="zh-CN" sz="2000" kern="100" dirty="0">
                <a:solidFill>
                  <a:schemeClr val="accent2">
                    <a:lumMod val="75000"/>
                  </a:schemeClr>
                </a:solidFill>
                <a:cs typeface="Times New Roman" panose="02020603050405020304" pitchFamily="18" charset="0"/>
              </a:rPr>
              <a:t>-</a:t>
            </a:r>
            <a:r>
              <a:rPr lang="zh-CN" altLang="en-US" sz="2000" kern="100" dirty="0">
                <a:solidFill>
                  <a:schemeClr val="accent2">
                    <a:lumMod val="75000"/>
                  </a:schemeClr>
                </a:solidFill>
                <a:cs typeface="Times New Roman" panose="02020603050405020304" pitchFamily="18" charset="0"/>
              </a:rPr>
              <a:t>生态单元</a:t>
            </a:r>
            <a:r>
              <a:rPr lang="zh-CN" altLang="en-US" sz="2000" kern="100" dirty="0">
                <a:solidFill>
                  <a:srgbClr val="2C9394"/>
                </a:solidFill>
                <a:cs typeface="Times New Roman" panose="02020603050405020304" pitchFamily="18" charset="0"/>
              </a:rPr>
              <a:t>”</a:t>
            </a:r>
            <a:r>
              <a:rPr lang="zh-CN" altLang="en-US" sz="1600" kern="100" dirty="0">
                <a:solidFill>
                  <a:srgbClr val="2C9394"/>
                </a:solidFill>
                <a:cs typeface="Times New Roman" panose="02020603050405020304" pitchFamily="18" charset="0"/>
              </a:rPr>
              <a:t>三类详细规划编制单元，明确向下位规划传导内容。</a:t>
            </a:r>
            <a:endParaRPr lang="zh-CN" altLang="en-US" sz="1600" kern="100" dirty="0">
              <a:solidFill>
                <a:srgbClr val="2C9394"/>
              </a:solidFill>
              <a:cs typeface="Times New Roman" panose="02020603050405020304" pitchFamily="18" charset="0"/>
            </a:endParaRPr>
          </a:p>
        </p:txBody>
      </p:sp>
      <p:cxnSp>
        <p:nvCxnSpPr>
          <p:cNvPr id="15" name="直接连接符 14"/>
          <p:cNvCxnSpPr/>
          <p:nvPr/>
        </p:nvCxnSpPr>
        <p:spPr>
          <a:xfrm flipV="1">
            <a:off x="1393138" y="1719928"/>
            <a:ext cx="0" cy="630521"/>
          </a:xfrm>
          <a:prstGeom prst="line">
            <a:avLst/>
          </a:prstGeom>
          <a:ln w="12700">
            <a:solidFill>
              <a:srgbClr val="356769"/>
            </a:solidFill>
          </a:ln>
        </p:spPr>
        <p:style>
          <a:lnRef idx="1">
            <a:schemeClr val="accent1"/>
          </a:lnRef>
          <a:fillRef idx="0">
            <a:schemeClr val="accent1"/>
          </a:fillRef>
          <a:effectRef idx="0">
            <a:schemeClr val="accent1"/>
          </a:effectRef>
          <a:fontRef idx="minor">
            <a:schemeClr val="tx1"/>
          </a:fontRef>
        </p:style>
      </p:cxnSp>
      <p:graphicFrame>
        <p:nvGraphicFramePr>
          <p:cNvPr id="17" name="表格 16"/>
          <p:cNvGraphicFramePr>
            <a:graphicFrameLocks noGrp="1"/>
          </p:cNvGraphicFramePr>
          <p:nvPr>
            <p:custDataLst>
              <p:tags r:id="rId2"/>
            </p:custDataLst>
          </p:nvPr>
        </p:nvGraphicFramePr>
        <p:xfrm>
          <a:off x="407464" y="2466975"/>
          <a:ext cx="6152174" cy="2185035"/>
        </p:xfrm>
        <a:graphic>
          <a:graphicData uri="http://schemas.openxmlformats.org/drawingml/2006/table">
            <a:tbl>
              <a:tblPr firstRow="1">
                <a:tableStyleId>{10A1B5D5-9B99-4C35-A422-299274C87663}</a:tableStyleId>
              </a:tblPr>
              <a:tblGrid>
                <a:gridCol w="887834"/>
                <a:gridCol w="544178"/>
                <a:gridCol w="4720162"/>
              </a:tblGrid>
              <a:tr h="380365">
                <a:tc>
                  <a:txBody>
                    <a:bodyPr/>
                    <a:lstStyle/>
                    <a:p>
                      <a:pPr indent="0" algn="ctr" fontAlgn="auto">
                        <a:lnSpc>
                          <a:spcPct val="125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单元类型</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c>
                  <a:txBody>
                    <a:bodyPr/>
                    <a:lstStyle/>
                    <a:p>
                      <a:pPr indent="0" algn="ctr" fontAlgn="auto">
                        <a:lnSpc>
                          <a:spcPct val="125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数量</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c>
                  <a:txBody>
                    <a:bodyPr/>
                    <a:lstStyle/>
                    <a:p>
                      <a:pPr indent="0" algn="ctr" fontAlgn="auto">
                        <a:lnSpc>
                          <a:spcPct val="10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传导内容</a:t>
                      </a:r>
                      <a:endParaRPr lang="zh-CN" altLang="zh-CN"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2C9394"/>
                    </a:solidFill>
                  </a:tcPr>
                </a:tc>
              </a:tr>
              <a:tr h="579755">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rPr>
                        <a:t>城镇单元</a:t>
                      </a:r>
                      <a:r>
                        <a:rPr lang="en-US" altLang="zh-CN"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rPr>
                        <a:t>(CZDY)</a:t>
                      </a:r>
                      <a:endParaRPr lang="en-US" altLang="zh-CN" sz="1400" b="1" kern="100" dirty="0">
                        <a:solidFill>
                          <a:srgbClr val="2C9394"/>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2</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l" fontAlgn="auto">
                        <a:lnSpc>
                          <a:spcPct val="100000"/>
                        </a:lnSpc>
                        <a:buNone/>
                      </a:pPr>
                      <a:r>
                        <a:rPr lang="zh-CN" altLang="en-US" sz="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落实重要绿线、蓝线、紫线、黄线等强制性内容。确定开发强度。对单元内涉及的重要公共服务设施、市政基础设施、公园绿地面积、防灾避难场所等提出配建标准。</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r h="661035">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rPr>
                        <a:t>乡村单元（</a:t>
                      </a:r>
                      <a:r>
                        <a:rPr lang="en-US" altLang="zh-CN" sz="1400" b="1" kern="100" dirty="0">
                          <a:solidFill>
                            <a:srgbClr val="2C9394"/>
                          </a:solidFill>
                          <a:effectLst/>
                          <a:latin typeface="微软雅黑" panose="020B0503020204020204" pitchFamily="34" charset="-122"/>
                          <a:ea typeface="微软雅黑" panose="020B0503020204020204" pitchFamily="34" charset="-122"/>
                        </a:rPr>
                        <a:t>XCDY</a:t>
                      </a:r>
                      <a:r>
                        <a:rPr lang="zh-CN" altLang="en-US" sz="1400" b="1" kern="100" dirty="0">
                          <a:solidFill>
                            <a:srgbClr val="2C9394"/>
                          </a:solidFill>
                          <a:effectLst/>
                          <a:latin typeface="微软雅黑" panose="020B0503020204020204" pitchFamily="34" charset="-122"/>
                          <a:ea typeface="微软雅黑" panose="020B0503020204020204" pitchFamily="34" charset="-122"/>
                        </a:rPr>
                        <a:t>）</a:t>
                      </a:r>
                      <a:endParaRPr lang="zh-CN" altLang="en-US" sz="1400" b="1" kern="100" dirty="0">
                        <a:solidFill>
                          <a:srgbClr val="2C9394"/>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4</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fontAlgn="auto">
                        <a:lnSpc>
                          <a:spcPct val="114000"/>
                        </a:lnSpc>
                      </a:pPr>
                      <a:r>
                        <a:rPr lang="zh-CN" altLang="en-US" sz="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落实耕地和永久基本农田保护红线、生态保护红线等强制性内容，明确村庄建设用地拓展边界，对总体规划落在该单元内的重要设施提出配建要求。</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r>
              <a:tr h="563880">
                <a:tc>
                  <a:txBody>
                    <a:bodyPr/>
                    <a:lstStyle/>
                    <a:p>
                      <a:pPr indent="0" algn="ctr" fontAlgn="auto">
                        <a:lnSpc>
                          <a:spcPct val="125000"/>
                        </a:lnSpc>
                        <a:spcAft>
                          <a:spcPts val="0"/>
                        </a:spcAft>
                      </a:pPr>
                      <a:r>
                        <a:rPr lang="zh-CN" altLang="en-US" sz="1400" b="1" kern="100" dirty="0">
                          <a:solidFill>
                            <a:srgbClr val="2C9394"/>
                          </a:solidFill>
                          <a:effectLst/>
                          <a:latin typeface="微软雅黑" panose="020B0503020204020204" pitchFamily="34" charset="-122"/>
                          <a:ea typeface="微软雅黑" panose="020B0503020204020204" pitchFamily="34" charset="-122"/>
                        </a:rPr>
                        <a:t>生态单元（</a:t>
                      </a:r>
                      <a:r>
                        <a:rPr lang="en-US" altLang="zh-CN" sz="1400" b="1" kern="100" dirty="0">
                          <a:solidFill>
                            <a:srgbClr val="2C9394"/>
                          </a:solidFill>
                          <a:effectLst/>
                          <a:latin typeface="微软雅黑" panose="020B0503020204020204" pitchFamily="34" charset="-122"/>
                          <a:ea typeface="微软雅黑" panose="020B0503020204020204" pitchFamily="34" charset="-122"/>
                        </a:rPr>
                        <a:t>STDY</a:t>
                      </a:r>
                      <a:r>
                        <a:rPr lang="zh-CN" altLang="en-US" sz="1400" b="1" kern="100" dirty="0">
                          <a:solidFill>
                            <a:srgbClr val="2C9394"/>
                          </a:solidFill>
                          <a:effectLst/>
                          <a:latin typeface="微软雅黑" panose="020B0503020204020204" pitchFamily="34" charset="-122"/>
                          <a:ea typeface="微软雅黑" panose="020B0503020204020204" pitchFamily="34" charset="-122"/>
                        </a:rPr>
                        <a:t>）</a:t>
                      </a:r>
                      <a:endParaRPr lang="zh-CN" altLang="en-US" sz="1400" b="1" kern="100" dirty="0">
                        <a:solidFill>
                          <a:srgbClr val="2C9394"/>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l" fontAlgn="auto">
                        <a:lnSpc>
                          <a:spcPct val="125000"/>
                        </a:lnSpc>
                        <a:buNone/>
                      </a:pPr>
                      <a:r>
                        <a:rPr lang="en-US" altLang="en-US" sz="1400" b="0" dirty="0">
                          <a:solidFill>
                            <a:srgbClr val="2C9394"/>
                          </a:solidFill>
                          <a:latin typeface="微软雅黑" panose="020B0503020204020204" pitchFamily="34" charset="-122"/>
                          <a:ea typeface="微软雅黑" panose="020B0503020204020204" pitchFamily="34" charset="-122"/>
                        </a:rPr>
                        <a:t>  1</a:t>
                      </a:r>
                      <a:endParaRPr lang="en-US" altLang="en-US" sz="1400" b="0" dirty="0">
                        <a:solidFill>
                          <a:srgbClr val="2C9394"/>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marR="0" lvl="0" indent="0" algn="l" defTabSz="914400" rtl="0" fontAlgn="auto">
                        <a:lnSpc>
                          <a:spcPct val="125000"/>
                        </a:lnSpc>
                        <a:spcBef>
                          <a:spcPts val="0"/>
                        </a:spcBef>
                        <a:spcAft>
                          <a:spcPts val="0"/>
                        </a:spcAft>
                        <a:buClrTx/>
                        <a:buSzTx/>
                        <a:buFontTx/>
                        <a:buNone/>
                        <a:defRPr/>
                      </a:pPr>
                      <a:r>
                        <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rPr>
                        <a:t>明确单元四至边界、面积、功能定位；落实耕地、生态红线控制等强制性内容，提出保护、开发管控措施等。</a:t>
                      </a:r>
                      <a:endParaRPr lang="zh-CN" altLang="en-US" sz="1200" b="0" kern="1200"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bl>
          </a:graphicData>
        </a:graphic>
      </p:graphicFrame>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41" y="1652957"/>
            <a:ext cx="720999" cy="720000"/>
          </a:xfrm>
          <a:prstGeom prst="rect">
            <a:avLst/>
          </a:prstGeom>
        </p:spPr>
      </p:pic>
      <p:grpSp>
        <p:nvGrpSpPr>
          <p:cNvPr id="9" name="组合 8"/>
          <p:cNvGrpSpPr/>
          <p:nvPr/>
        </p:nvGrpSpPr>
        <p:grpSpPr>
          <a:xfrm>
            <a:off x="296677" y="4786503"/>
            <a:ext cx="6262961" cy="1620168"/>
            <a:chOff x="789" y="7390"/>
            <a:chExt cx="9262" cy="2551"/>
          </a:xfrm>
        </p:grpSpPr>
        <p:grpSp>
          <p:nvGrpSpPr>
            <p:cNvPr id="2" name="组合 1"/>
            <p:cNvGrpSpPr/>
            <p:nvPr/>
          </p:nvGrpSpPr>
          <p:grpSpPr>
            <a:xfrm>
              <a:off x="789" y="7390"/>
              <a:ext cx="9262" cy="2551"/>
              <a:chOff x="743" y="9440"/>
              <a:chExt cx="8628" cy="2551"/>
            </a:xfrm>
          </p:grpSpPr>
          <p:sp>
            <p:nvSpPr>
              <p:cNvPr id="21" name="圆角矩形 20"/>
              <p:cNvSpPr/>
              <p:nvPr>
                <p:custDataLst>
                  <p:tags r:id="rId4"/>
                </p:custDataLst>
              </p:nvPr>
            </p:nvSpPr>
            <p:spPr>
              <a:xfrm>
                <a:off x="894" y="9485"/>
                <a:ext cx="2475" cy="629"/>
              </a:xfrm>
              <a:prstGeom prst="round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altLang="zh-CN" sz="16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个城镇单元</a:t>
                </a:r>
                <a:endParaRPr lang="zh-CN" altLang="en-US" sz="1400" b="1" dirty="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43" y="9522"/>
                <a:ext cx="467" cy="467"/>
              </a:xfrm>
              <a:prstGeom prst="rect">
                <a:avLst/>
              </a:prstGeom>
            </p:spPr>
          </p:pic>
          <p:sp>
            <p:nvSpPr>
              <p:cNvPr id="23" name="文本框 22"/>
              <p:cNvSpPr txBox="1"/>
              <p:nvPr/>
            </p:nvSpPr>
            <p:spPr>
              <a:xfrm>
                <a:off x="743" y="10151"/>
                <a:ext cx="2625" cy="1840"/>
              </a:xfrm>
              <a:prstGeom prst="rect">
                <a:avLst/>
              </a:prstGeom>
              <a:noFill/>
              <a:ln>
                <a:noFill/>
                <a:prstDash val="dash"/>
              </a:ln>
            </p:spPr>
            <p:txBody>
              <a:bodyPr wrap="square" rtlCol="0" anchor="t">
                <a:spAutoFit/>
              </a:bodyPr>
              <a:lstStyle/>
              <a:p>
                <a:pPr lvl="0" indent="0" algn="just" fontAlgn="auto">
                  <a:lnSpc>
                    <a:spcPct val="100000"/>
                  </a:lnSpc>
                  <a:spcBef>
                    <a:spcPts val="0"/>
                  </a:spcBef>
                  <a:buClrTx/>
                  <a:buSzTx/>
                  <a:buFontTx/>
                </a:pPr>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CZDY-01,</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沫河口城镇单元</a:t>
                </a:r>
                <a:endPar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CZDY-02,</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三铺城镇单元</a:t>
                </a:r>
                <a:endPar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just" fontAlgn="auto">
                  <a:lnSpc>
                    <a:spcPct val="100000"/>
                  </a:lnSpc>
                  <a:spcBef>
                    <a:spcPts val="0"/>
                  </a:spcBef>
                  <a:buClrTx/>
                  <a:buSzTx/>
                  <a:buFontTx/>
                </a:pPr>
                <a:endPar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圆角矩形 24"/>
              <p:cNvSpPr/>
              <p:nvPr>
                <p:custDataLst>
                  <p:tags r:id="rId6"/>
                </p:custDataLst>
              </p:nvPr>
            </p:nvSpPr>
            <p:spPr>
              <a:xfrm>
                <a:off x="3532" y="9448"/>
                <a:ext cx="3078" cy="628"/>
              </a:xfrm>
              <a:prstGeom prst="roundRect">
                <a:avLst/>
              </a:prstGeom>
              <a:solidFill>
                <a:srgbClr val="35B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latin typeface="微软雅黑" panose="020B0503020204020204" pitchFamily="34" charset="-122"/>
                    <a:ea typeface="微软雅黑" panose="020B0503020204020204" pitchFamily="34" charset="-122"/>
                  </a:rPr>
                  <a:t>     4</a:t>
                </a:r>
                <a:r>
                  <a:rPr lang="zh-CN" altLang="en-US" sz="1400" b="1" dirty="0">
                    <a:latin typeface="微软雅黑" panose="020B0503020204020204" pitchFamily="34" charset="-122"/>
                    <a:ea typeface="微软雅黑" panose="020B0503020204020204" pitchFamily="34" charset="-122"/>
                  </a:rPr>
                  <a:t>个乡村单元</a:t>
                </a:r>
                <a:endParaRPr lang="zh-CN" altLang="en-US" sz="14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3532" y="10070"/>
                <a:ext cx="3335" cy="1501"/>
              </a:xfrm>
              <a:prstGeom prst="rect">
                <a:avLst/>
              </a:prstGeom>
              <a:noFill/>
              <a:ln>
                <a:noFill/>
                <a:prstDash val="dash"/>
              </a:ln>
            </p:spPr>
            <p:txBody>
              <a:bodyPr wrap="square" rtlCol="0" anchor="t">
                <a:spAutoFit/>
              </a:bodyPr>
              <a:lstStyle/>
              <a:p>
                <a:pPr lvl="0" indent="0" algn="just" fontAlgn="auto">
                  <a:spcBef>
                    <a:spcPts val="0"/>
                  </a:spcBef>
                  <a:buClrTx/>
                  <a:buSzTx/>
                  <a:buFontTx/>
                </a:pPr>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XCDY-01</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马放营乡村单元</a:t>
                </a:r>
                <a:endParaRPr lang="zh-CN" altLang="en-US" sz="12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just" fontAlgn="auto">
                  <a:spcBef>
                    <a:spcPts val="0"/>
                  </a:spcBef>
                  <a:buClrTx/>
                  <a:buSzTx/>
                  <a:buFontTx/>
                </a:pPr>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XCDY-02</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，曹刘乡村单元</a:t>
                </a:r>
                <a:endPar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just" fontAlgn="auto">
                  <a:spcBef>
                    <a:spcPts val="0"/>
                  </a:spcBef>
                  <a:buClrTx/>
                  <a:buSzTx/>
                  <a:buFontTx/>
                </a:pPr>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XCDY-03</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，五营乡村单元</a:t>
                </a:r>
                <a:endPar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XCDY-04</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，信湾乡村单元</a:t>
                </a:r>
                <a:endPar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 name="图片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780" y="9500"/>
                <a:ext cx="540" cy="540"/>
              </a:xfrm>
              <a:prstGeom prst="rect">
                <a:avLst/>
              </a:prstGeom>
            </p:spPr>
          </p:pic>
          <p:sp>
            <p:nvSpPr>
              <p:cNvPr id="29" name="圆角矩形 28"/>
              <p:cNvSpPr/>
              <p:nvPr>
                <p:custDataLst>
                  <p:tags r:id="rId8"/>
                </p:custDataLst>
              </p:nvPr>
            </p:nvSpPr>
            <p:spPr>
              <a:xfrm>
                <a:off x="6866" y="9440"/>
                <a:ext cx="2505" cy="629"/>
              </a:xfrm>
              <a:prstGeom prst="roundRect">
                <a:avLst/>
              </a:prstGeom>
              <a:solidFill>
                <a:srgbClr val="2C9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个生态单元</a:t>
                </a:r>
                <a:endParaRPr lang="zh-CN" altLang="en-US" sz="14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6868" y="10147"/>
                <a:ext cx="2503" cy="822"/>
              </a:xfrm>
              <a:prstGeom prst="rect">
                <a:avLst/>
              </a:prstGeom>
              <a:noFill/>
              <a:ln>
                <a:noFill/>
                <a:prstDash val="dash"/>
              </a:ln>
            </p:spPr>
            <p:txBody>
              <a:bodyPr wrap="square" rtlCol="0" anchor="t">
                <a:spAutoFit/>
              </a:bodyPr>
              <a:lstStyle/>
              <a:p>
                <a:pPr lvl="0" indent="0" algn="just" fontAlgn="auto">
                  <a:lnSpc>
                    <a:spcPct val="100000"/>
                  </a:lnSpc>
                  <a:spcBef>
                    <a:spcPts val="0"/>
                  </a:spcBef>
                  <a:buClrTx/>
                  <a:buSzTx/>
                  <a:buFontTx/>
                </a:pPr>
                <a:r>
                  <a:rPr lang="en-US" altLang="zh-CN"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STDY-01,</a:t>
                </a:r>
                <a:r>
                  <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rPr>
                  <a:t>淮河生态单元</a:t>
                </a:r>
                <a:endParaRPr lang="zh-CN" altLang="en-US" sz="1400" b="1" dirty="0">
                  <a:solidFill>
                    <a:srgbClr val="2C939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41" name="图片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4" y="7536"/>
              <a:ext cx="527" cy="454"/>
            </a:xfrm>
            <a:prstGeom prst="rect">
              <a:avLst/>
            </a:prstGeom>
          </p:spPr>
        </p:pic>
      </p:grpSp>
      <p:sp>
        <p:nvSpPr>
          <p:cNvPr id="35" name="矩形 34"/>
          <p:cNvSpPr/>
          <p:nvPr/>
        </p:nvSpPr>
        <p:spPr>
          <a:xfrm>
            <a:off x="0" y="6005195"/>
            <a:ext cx="6858000" cy="3663315"/>
          </a:xfrm>
          <a:prstGeom prst="rect">
            <a:avLst/>
          </a:prstGeom>
          <a:solidFill>
            <a:srgbClr val="E9EDEF">
              <a:alpha val="69804"/>
            </a:srgb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grpSp>
        <p:nvGrpSpPr>
          <p:cNvPr id="6" name="组合 5"/>
          <p:cNvGrpSpPr/>
          <p:nvPr/>
        </p:nvGrpSpPr>
        <p:grpSpPr>
          <a:xfrm>
            <a:off x="354936" y="6273179"/>
            <a:ext cx="6559947" cy="3396308"/>
            <a:chOff x="620" y="9831"/>
            <a:chExt cx="10378" cy="5373"/>
          </a:xfrm>
        </p:grpSpPr>
        <p:pic>
          <p:nvPicPr>
            <p:cNvPr id="4" name="图片 3"/>
            <p:cNvPicPr>
              <a:picLocks noChangeAspect="1"/>
            </p:cNvPicPr>
            <p:nvPr/>
          </p:nvPicPr>
          <p:blipFill>
            <a:blip r:embed="rId10"/>
            <a:stretch>
              <a:fillRect/>
            </a:stretch>
          </p:blipFill>
          <p:spPr>
            <a:xfrm>
              <a:off x="620" y="9831"/>
              <a:ext cx="9816" cy="5271"/>
            </a:xfrm>
            <a:prstGeom prst="rect">
              <a:avLst/>
            </a:prstGeom>
          </p:spPr>
        </p:pic>
        <p:sp>
          <p:nvSpPr>
            <p:cNvPr id="40" name="内容占位符 2"/>
            <p:cNvSpPr txBox="1"/>
            <p:nvPr>
              <p:custDataLst>
                <p:tags r:id="rId11"/>
              </p:custDataLst>
            </p:nvPr>
          </p:nvSpPr>
          <p:spPr>
            <a:xfrm>
              <a:off x="7158" y="14647"/>
              <a:ext cx="3840" cy="557"/>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2C9394"/>
                  </a:solidFill>
                  <a:sym typeface="+mn-ea"/>
                </a:rPr>
                <a:t>镇域详细单元划分规划</a:t>
              </a:r>
              <a:r>
                <a:rPr lang="zh-CN" altLang="en-US" sz="1400" dirty="0">
                  <a:solidFill>
                    <a:srgbClr val="2C9394"/>
                  </a:solidFill>
                </a:rPr>
                <a:t>图</a:t>
              </a:r>
              <a:endParaRPr lang="zh-CN" altLang="en-US" sz="1400" dirty="0">
                <a:solidFill>
                  <a:srgbClr val="2C9394"/>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0" y="1509014"/>
            <a:ext cx="6859269" cy="6754142"/>
          </a:xfrm>
          <a:prstGeom prst="rect">
            <a:avLst/>
          </a:prstGeom>
          <a:gradFill>
            <a:gsLst>
              <a:gs pos="47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15" name="矩形 14"/>
          <p:cNvSpPr/>
          <p:nvPr/>
        </p:nvSpPr>
        <p:spPr>
          <a:xfrm>
            <a:off x="0" y="6039703"/>
            <a:ext cx="6859269" cy="3337190"/>
          </a:xfrm>
          <a:prstGeom prst="rect">
            <a:avLst/>
          </a:prstGeom>
          <a:gradFill>
            <a:gsLst>
              <a:gs pos="47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9" name="燕尾形 8"/>
          <p:cNvSpPr/>
          <p:nvPr/>
        </p:nvSpPr>
        <p:spPr>
          <a:xfrm>
            <a:off x="0" y="894600"/>
            <a:ext cx="5565648" cy="576419"/>
          </a:xfrm>
          <a:prstGeom prst="chevron">
            <a:avLst>
              <a:gd name="adj" fmla="val 29518"/>
            </a:avLst>
          </a:prstGeom>
          <a:solidFill>
            <a:srgbClr val="B5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5125"/>
              </a:solidFill>
            </a:endParaRPr>
          </a:p>
        </p:txBody>
      </p:sp>
      <p:sp>
        <p:nvSpPr>
          <p:cNvPr id="11" name="燕尾形 10"/>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C9394"/>
                </a:solidFill>
              </a:rPr>
              <a:t>9.2 </a:t>
            </a:r>
            <a:r>
              <a:rPr lang="zh-CN" altLang="en-US" dirty="0">
                <a:solidFill>
                  <a:srgbClr val="2C9394"/>
                </a:solidFill>
                <a:sym typeface="+mn-ea"/>
              </a:rPr>
              <a:t>分期实施</a:t>
            </a:r>
            <a:endParaRPr lang="zh-CN" altLang="en-US" dirty="0">
              <a:solidFill>
                <a:srgbClr val="2C9394"/>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C9394"/>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b="14385"/>
          <a:stretch>
            <a:fillRect/>
          </a:stretch>
        </p:blipFill>
        <p:spPr>
          <a:xfrm>
            <a:off x="285687" y="1974536"/>
            <a:ext cx="6484826" cy="5932756"/>
          </a:xfrm>
          <a:prstGeom prst="rect">
            <a:avLst/>
          </a:prstGeom>
        </p:spPr>
      </p:pic>
      <p:sp>
        <p:nvSpPr>
          <p:cNvPr id="17" name="矩形: 剪去单角 16"/>
          <p:cNvSpPr/>
          <p:nvPr/>
        </p:nvSpPr>
        <p:spPr>
          <a:xfrm flipH="1">
            <a:off x="341737" y="1948514"/>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提升公共服务配置</a:t>
            </a:r>
            <a:endParaRPr lang="zh-CN" altLang="en-US" sz="1200" b="1" dirty="0">
              <a:latin typeface="微软雅黑" panose="020B0503020204020204" pitchFamily="34" charset="-122"/>
              <a:ea typeface="微软雅黑" panose="020B0503020204020204" pitchFamily="34" charset="-122"/>
            </a:endParaRPr>
          </a:p>
        </p:txBody>
      </p:sp>
      <p:sp>
        <p:nvSpPr>
          <p:cNvPr id="18" name="矩形: 剪去单角 16"/>
          <p:cNvSpPr/>
          <p:nvPr/>
        </p:nvSpPr>
        <p:spPr>
          <a:xfrm flipH="1">
            <a:off x="3926225" y="3163833"/>
            <a:ext cx="2904029"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推进老镇更新与新镇建设</a:t>
            </a:r>
            <a:endParaRPr lang="zh-CN" altLang="en-US" sz="1500" b="1" dirty="0">
              <a:latin typeface="微软雅黑" panose="020B0503020204020204" pitchFamily="34" charset="-122"/>
              <a:ea typeface="微软雅黑" panose="020B0503020204020204" pitchFamily="34" charset="-122"/>
            </a:endParaRPr>
          </a:p>
        </p:txBody>
      </p:sp>
      <p:sp>
        <p:nvSpPr>
          <p:cNvPr id="19" name="矩形: 剪去单角 16"/>
          <p:cNvSpPr/>
          <p:nvPr/>
        </p:nvSpPr>
        <p:spPr>
          <a:xfrm flipH="1">
            <a:off x="341737" y="4331919"/>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巩固扩大交通优势</a:t>
            </a:r>
            <a:endPar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剪去单角 16"/>
          <p:cNvSpPr/>
          <p:nvPr/>
        </p:nvSpPr>
        <p:spPr>
          <a:xfrm flipH="1">
            <a:off x="3892534" y="5536002"/>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加强水利设施建设与管理</a:t>
            </a:r>
            <a:endParaRPr lang="zh-CN" altLang="en-US" sz="15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矩形: 剪去单角 16"/>
          <p:cNvSpPr/>
          <p:nvPr/>
        </p:nvSpPr>
        <p:spPr>
          <a:xfrm flipH="1">
            <a:off x="417508" y="6716779"/>
            <a:ext cx="2938034" cy="317713"/>
          </a:xfrm>
          <a:prstGeom prst="snip1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加强公共设施保障建设</a:t>
            </a:r>
            <a:endParaRPr lang="zh-CN" altLang="en-US" sz="1200" b="1" dirty="0">
              <a:latin typeface="微软雅黑" panose="020B0503020204020204" pitchFamily="34" charset="-122"/>
              <a:ea typeface="微软雅黑" panose="020B0503020204020204" pitchFamily="34" charset="-122"/>
            </a:endParaRPr>
          </a:p>
        </p:txBody>
      </p:sp>
      <p:sp>
        <p:nvSpPr>
          <p:cNvPr id="23" name="文本框 22"/>
          <p:cNvSpPr txBox="1"/>
          <p:nvPr>
            <p:custDataLst>
              <p:tags r:id="rId3"/>
            </p:custDataLst>
          </p:nvPr>
        </p:nvSpPr>
        <p:spPr>
          <a:xfrm>
            <a:off x="285687" y="2232525"/>
            <a:ext cx="5353113" cy="375346"/>
          </a:xfrm>
          <a:prstGeom prst="rect">
            <a:avLst/>
          </a:prstGeom>
          <a:noFill/>
        </p:spPr>
        <p:txBody>
          <a:bodyPr wrap="square" rtlCol="0">
            <a:noAutofit/>
          </a:bodyPr>
          <a:lstStyle/>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规划镇文化活动中心内设有文体综合活动中心、图书阅览室等，提高镇政府驻地的服务功能。规划建设体育中心，配建有综合体育场馆和附属建筑，作为全镇体育活动场所。</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custDataLst>
              <p:tags r:id="rId4"/>
            </p:custDataLst>
          </p:nvPr>
        </p:nvSpPr>
        <p:spPr>
          <a:xfrm>
            <a:off x="206401" y="3432145"/>
            <a:ext cx="5432399"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持续推进老镇区更新工作，对现状引河南路以南，中心街两侧的老镇区实施逐步改造。在益民路南北两侧以及韩沫路西侧新建住宅小区，逐步迁移老镇区人口。</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custDataLst>
              <p:tags r:id="rId5"/>
            </p:custDataLst>
          </p:nvPr>
        </p:nvSpPr>
        <p:spPr>
          <a:xfrm>
            <a:off x="196932" y="4659046"/>
            <a:ext cx="5565694"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稳步推进国道</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G345</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、省道</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S233</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等国省道项目建设；加快推进</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X036</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X037</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Y061</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Y063</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等县乡道项目建设，提升农村公路等级。加快沫河口客运站等场站设施建设，发挥淮河干线航道的优势，加快力源码头的扩建工程。</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custDataLst>
              <p:tags r:id="rId6"/>
            </p:custDataLst>
          </p:nvPr>
        </p:nvSpPr>
        <p:spPr>
          <a:xfrm>
            <a:off x="255499" y="5815746"/>
            <a:ext cx="5657621" cy="394125"/>
          </a:xfrm>
          <a:prstGeom prst="rect">
            <a:avLst/>
          </a:prstGeom>
          <a:noFill/>
        </p:spPr>
        <p:txBody>
          <a:bodyPr wrap="square" rtlCol="0">
            <a:noAutofit/>
          </a:bodyPr>
          <a:lstStyle/>
          <a:p>
            <a:pPr marL="171450" indent="-171450" defTabSz="1625600" fontAlgn="auto">
              <a:lnSpc>
                <a:spcPct val="125000"/>
              </a:lnSpc>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推进北淝河水系建设与管理项目、重点涝区排涝能力建设工程、北淝河水生态修复与治理工程、旱改水项目续建配套与现代化改造规划等项目建设，加强泵站、渠道、引水大沟、桥涵闸等重点工程项目建设，完善农业灌溉网络。</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p:cNvSpPr txBox="1"/>
          <p:nvPr>
            <p:custDataLst>
              <p:tags r:id="rId7"/>
            </p:custDataLst>
          </p:nvPr>
        </p:nvSpPr>
        <p:spPr>
          <a:xfrm>
            <a:off x="284418" y="7038726"/>
            <a:ext cx="5916701" cy="394125"/>
          </a:xfrm>
          <a:prstGeom prst="rect">
            <a:avLst/>
          </a:prstGeom>
          <a:noFill/>
        </p:spPr>
        <p:txBody>
          <a:bodyPr wrap="square" rtlCol="0">
            <a:noAutofit/>
          </a:bodyPr>
          <a:lstStyle/>
          <a:p>
            <a:pPr marL="171450" indent="-171450" defTabSz="1625600" fontAlgn="auto">
              <a:buFont typeface="Arial" panose="020B0604020202020204" pitchFamily="34" charset="0"/>
              <a:buChar char="•"/>
            </a:pP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积极对接</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220</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千伏的信湾变输变电工程，加快</a:t>
            </a:r>
            <a:r>
              <a:rPr lang="en-US" altLang="zh-CN"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110</a:t>
            </a:r>
            <a:r>
              <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rPr>
              <a:t>千伏的横岭变、港口变、开源变、曹刘变等新建输变电工程。全面改造供电区域的地埋线，加强低压配电网建设，有效提高户均配变容量。大力发展清洁能源，稳步推进风电项目建设。</a:t>
            </a:r>
            <a:endParaRPr lang="zh-CN" altLang="en-US" sz="1200" kern="100" dirty="0">
              <a:solidFill>
                <a:srgbClr val="2C9394"/>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nSpc>
                <a:spcPct val="150000"/>
              </a:lnSpc>
            </a:pPr>
            <a:r>
              <a:rPr lang="zh-CN" altLang="en-US" sz="2800" dirty="0">
                <a:solidFill>
                  <a:schemeClr val="accent4">
                    <a:lumMod val="50000"/>
                  </a:schemeClr>
                </a:solidFill>
              </a:rPr>
              <a:t>目    录</a:t>
            </a:r>
            <a:br>
              <a:rPr lang="en-US" altLang="zh-CN" sz="2800" dirty="0">
                <a:solidFill>
                  <a:schemeClr val="accent4">
                    <a:lumMod val="50000"/>
                  </a:schemeClr>
                </a:solidFill>
              </a:rPr>
            </a:br>
            <a:r>
              <a:rPr lang="en-US" altLang="zh-CN" sz="2000" dirty="0">
                <a:solidFill>
                  <a:schemeClr val="accent4">
                    <a:lumMod val="50000"/>
                  </a:schemeClr>
                </a:solidFill>
              </a:rPr>
              <a:t>CONTENTS</a:t>
            </a:r>
            <a:endParaRPr lang="en-US" altLang="zh-CN" sz="2000" dirty="0">
              <a:solidFill>
                <a:schemeClr val="accent4">
                  <a:lumMod val="50000"/>
                </a:schemeClr>
              </a:solidFill>
            </a:endParaRPr>
          </a:p>
        </p:txBody>
      </p:sp>
      <p:sp>
        <p:nvSpPr>
          <p:cNvPr id="2" name="矩形 1"/>
          <p:cNvSpPr/>
          <p:nvPr>
            <p:custDataLst>
              <p:tags r:id="rId1"/>
            </p:custDataLst>
          </p:nvPr>
        </p:nvSpPr>
        <p:spPr>
          <a:xfrm>
            <a:off x="588010" y="1352550"/>
            <a:ext cx="1395095" cy="76200"/>
          </a:xfrm>
          <a:prstGeom prst="rect">
            <a:avLst/>
          </a:prstGeom>
          <a:solidFill>
            <a:srgbClr val="64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50000"/>
                </a:schemeClr>
              </a:solidFill>
            </a:endParaRPr>
          </a:p>
        </p:txBody>
      </p:sp>
      <p:sp>
        <p:nvSpPr>
          <p:cNvPr id="7" name="文本占位符 5"/>
          <p:cNvSpPr txBox="1"/>
          <p:nvPr/>
        </p:nvSpPr>
        <p:spPr>
          <a:xfrm>
            <a:off x="504617" y="2320650"/>
            <a:ext cx="6308436" cy="6489700"/>
          </a:xfrm>
          <a:prstGeom prst="rect">
            <a:avLst/>
          </a:prstGeom>
        </p:spPr>
        <p:txBody>
          <a:bodyPr vert="horz" lIns="91440" tIns="45720" rIns="91440" bIns="45720" rtlCol="0">
            <a:normAutofit/>
          </a:bodyPr>
          <a:lst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nSpc>
                <a:spcPct val="150000"/>
              </a:lnSpc>
            </a:pPr>
            <a:r>
              <a:rPr lang="en-US" altLang="zh-CN" sz="2000" dirty="0">
                <a:solidFill>
                  <a:schemeClr val="accent4">
                    <a:lumMod val="50000"/>
                  </a:schemeClr>
                </a:solidFill>
              </a:rPr>
              <a:t>01 ---------------------------</a:t>
            </a:r>
            <a:r>
              <a:rPr lang="zh-CN" altLang="en-US" sz="2000" dirty="0">
                <a:solidFill>
                  <a:schemeClr val="accent4">
                    <a:lumMod val="50000"/>
                  </a:schemeClr>
                </a:solidFill>
              </a:rPr>
              <a:t>规划总则</a:t>
            </a:r>
            <a:endParaRPr lang="en-US" altLang="zh-CN" sz="2000" dirty="0">
              <a:solidFill>
                <a:schemeClr val="accent4">
                  <a:lumMod val="50000"/>
                </a:schemeClr>
              </a:solidFill>
            </a:endParaRPr>
          </a:p>
          <a:p>
            <a:pPr>
              <a:lnSpc>
                <a:spcPct val="150000"/>
              </a:lnSpc>
            </a:pPr>
            <a:r>
              <a:rPr lang="en-US" altLang="zh-CN" sz="2000" dirty="0">
                <a:solidFill>
                  <a:schemeClr val="accent4">
                    <a:lumMod val="50000"/>
                  </a:schemeClr>
                </a:solidFill>
              </a:rPr>
              <a:t>02 -------------------------</a:t>
            </a:r>
            <a:r>
              <a:rPr lang="zh-CN" altLang="en-US" sz="2000" dirty="0">
                <a:solidFill>
                  <a:schemeClr val="accent4">
                    <a:lumMod val="50000"/>
                  </a:schemeClr>
                </a:solidFill>
              </a:rPr>
              <a:t>目标与策略</a:t>
            </a:r>
            <a:endParaRPr lang="en-US" altLang="zh-CN" sz="2000" dirty="0">
              <a:solidFill>
                <a:schemeClr val="accent4">
                  <a:lumMod val="50000"/>
                </a:schemeClr>
              </a:solidFill>
            </a:endParaRPr>
          </a:p>
          <a:p>
            <a:pPr>
              <a:lnSpc>
                <a:spcPct val="150000"/>
              </a:lnSpc>
            </a:pPr>
            <a:r>
              <a:rPr lang="en-US" altLang="zh-CN" sz="2000" dirty="0">
                <a:solidFill>
                  <a:schemeClr val="accent4">
                    <a:lumMod val="50000"/>
                  </a:schemeClr>
                </a:solidFill>
                <a:sym typeface="+mn-ea"/>
              </a:rPr>
              <a:t>03 ---------</a:t>
            </a:r>
            <a:r>
              <a:rPr lang="zh-CN" altLang="en-US" sz="2000" dirty="0">
                <a:solidFill>
                  <a:schemeClr val="accent4">
                    <a:lumMod val="50000"/>
                  </a:schemeClr>
                </a:solidFill>
                <a:sym typeface="+mn-ea"/>
              </a:rPr>
              <a:t>国土空间开发保护总体格局</a:t>
            </a:r>
            <a:endParaRPr lang="zh-CN" altLang="en-US" sz="2000" dirty="0">
              <a:solidFill>
                <a:schemeClr val="accent4">
                  <a:lumMod val="50000"/>
                </a:schemeClr>
              </a:solidFill>
              <a:sym typeface="+mn-ea"/>
            </a:endParaRPr>
          </a:p>
          <a:p>
            <a:pPr>
              <a:lnSpc>
                <a:spcPct val="150000"/>
              </a:lnSpc>
            </a:pPr>
            <a:r>
              <a:rPr lang="en-US" altLang="zh-CN" sz="2000" dirty="0">
                <a:solidFill>
                  <a:schemeClr val="accent4">
                    <a:lumMod val="50000"/>
                  </a:schemeClr>
                </a:solidFill>
                <a:sym typeface="+mn-ea"/>
              </a:rPr>
              <a:t>04 ---------------------------</a:t>
            </a:r>
            <a:r>
              <a:rPr lang="zh-CN" altLang="en-US" sz="2000" dirty="0">
                <a:solidFill>
                  <a:schemeClr val="accent4">
                    <a:lumMod val="50000"/>
                  </a:schemeClr>
                </a:solidFill>
                <a:sym typeface="+mn-ea"/>
              </a:rPr>
              <a:t>村庄布局</a:t>
            </a:r>
            <a:endParaRPr lang="en-US" altLang="zh-CN" sz="2000" dirty="0">
              <a:solidFill>
                <a:schemeClr val="accent4">
                  <a:lumMod val="50000"/>
                </a:schemeClr>
              </a:solidFill>
            </a:endParaRPr>
          </a:p>
          <a:p>
            <a:pPr>
              <a:lnSpc>
                <a:spcPct val="150000"/>
              </a:lnSpc>
            </a:pPr>
            <a:r>
              <a:rPr lang="en-US" altLang="zh-CN" sz="2000" dirty="0">
                <a:solidFill>
                  <a:schemeClr val="accent4">
                    <a:lumMod val="50000"/>
                  </a:schemeClr>
                </a:solidFill>
                <a:sym typeface="+mn-ea"/>
              </a:rPr>
              <a:t>05 ------</a:t>
            </a:r>
            <a:r>
              <a:rPr lang="en-US" sz="2000" dirty="0">
                <a:solidFill>
                  <a:schemeClr val="accent4">
                    <a:lumMod val="50000"/>
                  </a:schemeClr>
                </a:solidFill>
                <a:sym typeface="+mn-ea"/>
              </a:rPr>
              <a:t>-----</a:t>
            </a:r>
            <a:r>
              <a:rPr lang="zh-CN" altLang="en-US" sz="2000" dirty="0">
                <a:solidFill>
                  <a:schemeClr val="accent4">
                    <a:lumMod val="50000"/>
                  </a:schemeClr>
                </a:solidFill>
                <a:sym typeface="+mn-ea"/>
              </a:rPr>
              <a:t>生态修复与国土综合整治</a:t>
            </a:r>
            <a:endParaRPr lang="en-US" altLang="zh-CN" sz="2000" dirty="0">
              <a:solidFill>
                <a:schemeClr val="accent4">
                  <a:lumMod val="50000"/>
                </a:schemeClr>
              </a:solidFill>
            </a:endParaRPr>
          </a:p>
          <a:p>
            <a:pPr>
              <a:lnSpc>
                <a:spcPct val="150000"/>
              </a:lnSpc>
            </a:pPr>
            <a:r>
              <a:rPr lang="en-US" altLang="zh-CN" sz="2000" dirty="0">
                <a:solidFill>
                  <a:schemeClr val="accent4">
                    <a:lumMod val="50000"/>
                  </a:schemeClr>
                </a:solidFill>
                <a:sym typeface="+mn-ea"/>
              </a:rPr>
              <a:t>06 ------------------</a:t>
            </a:r>
            <a:r>
              <a:rPr lang="zh-CN" altLang="en-US" sz="2000" dirty="0">
                <a:solidFill>
                  <a:schemeClr val="accent4">
                    <a:lumMod val="50000"/>
                  </a:schemeClr>
                </a:solidFill>
                <a:sym typeface="+mn-ea"/>
              </a:rPr>
              <a:t>国土空间支撑体系</a:t>
            </a:r>
            <a:endParaRPr lang="en-US" altLang="zh-CN" sz="2000" dirty="0">
              <a:solidFill>
                <a:schemeClr val="accent4">
                  <a:lumMod val="50000"/>
                </a:schemeClr>
              </a:solidFill>
            </a:endParaRPr>
          </a:p>
          <a:p>
            <a:pPr>
              <a:lnSpc>
                <a:spcPct val="150000"/>
              </a:lnSpc>
            </a:pPr>
            <a:r>
              <a:rPr lang="en-US" altLang="zh-CN" sz="2000" dirty="0">
                <a:solidFill>
                  <a:schemeClr val="accent4">
                    <a:lumMod val="50000"/>
                  </a:schemeClr>
                </a:solidFill>
                <a:sym typeface="+mn-ea"/>
              </a:rPr>
              <a:t>07 -------</a:t>
            </a:r>
            <a:r>
              <a:rPr lang="zh-CN" altLang="en-US" sz="2000" dirty="0">
                <a:solidFill>
                  <a:schemeClr val="accent4">
                    <a:lumMod val="50000"/>
                  </a:schemeClr>
                </a:solidFill>
                <a:sym typeface="+mn-ea"/>
              </a:rPr>
              <a:t>历史文化保护与特色风貌塑造</a:t>
            </a:r>
            <a:endParaRPr lang="zh-CN" altLang="en-US" sz="2000" dirty="0">
              <a:solidFill>
                <a:schemeClr val="accent4">
                  <a:lumMod val="50000"/>
                </a:schemeClr>
              </a:solidFill>
              <a:sym typeface="+mn-ea"/>
            </a:endParaRPr>
          </a:p>
          <a:p>
            <a:pPr>
              <a:lnSpc>
                <a:spcPct val="150000"/>
              </a:lnSpc>
            </a:pPr>
            <a:r>
              <a:rPr lang="en-US" altLang="zh-CN" sz="2000" dirty="0">
                <a:solidFill>
                  <a:schemeClr val="accent4">
                    <a:lumMod val="50000"/>
                  </a:schemeClr>
                </a:solidFill>
              </a:rPr>
              <a:t>08 --------------------</a:t>
            </a:r>
            <a:r>
              <a:rPr lang="zh-CN" altLang="en-US" sz="2000" dirty="0">
                <a:solidFill>
                  <a:schemeClr val="accent4">
                    <a:lumMod val="50000"/>
                  </a:schemeClr>
                </a:solidFill>
              </a:rPr>
              <a:t>镇政府驻地规划</a:t>
            </a:r>
            <a:endParaRPr lang="zh-CN" altLang="en-US" sz="2000" dirty="0">
              <a:solidFill>
                <a:schemeClr val="accent4">
                  <a:lumMod val="50000"/>
                </a:schemeClr>
              </a:solidFill>
            </a:endParaRPr>
          </a:p>
          <a:p>
            <a:pPr>
              <a:lnSpc>
                <a:spcPct val="150000"/>
              </a:lnSpc>
            </a:pPr>
            <a:r>
              <a:rPr lang="en-US" altLang="zh-CN" sz="2000" dirty="0">
                <a:solidFill>
                  <a:schemeClr val="accent4">
                    <a:lumMod val="50000"/>
                  </a:schemeClr>
                </a:solidFill>
              </a:rPr>
              <a:t>09 --------------------</a:t>
            </a:r>
            <a:r>
              <a:rPr lang="zh-CN" altLang="en-US" sz="2000" dirty="0">
                <a:solidFill>
                  <a:schemeClr val="accent4">
                    <a:lumMod val="50000"/>
                  </a:schemeClr>
                </a:solidFill>
              </a:rPr>
              <a:t>规划传导与保障</a:t>
            </a:r>
            <a:endParaRPr lang="zh-CN" altLang="en-US" sz="2000" dirty="0">
              <a:solidFill>
                <a:schemeClr val="accent4">
                  <a:lumMod val="5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6858000" cy="9906000"/>
          </a:xfrm>
          <a:prstGeom prst="rect">
            <a:avLst/>
          </a:prstGeom>
          <a:solidFill>
            <a:srgbClr val="797C0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05" t="-456" r="35841" b="456"/>
          <a:stretch>
            <a:fillRect/>
          </a:stretch>
        </p:blipFill>
        <p:spPr>
          <a:xfrm>
            <a:off x="-11575" y="4828412"/>
            <a:ext cx="6869575" cy="5077588"/>
          </a:xfrm>
          <a:prstGeom prst="rect">
            <a:avLst/>
          </a:prstGeom>
        </p:spPr>
      </p:pic>
      <p:sp>
        <p:nvSpPr>
          <p:cNvPr id="3" name="矩形 2"/>
          <p:cNvSpPr/>
          <p:nvPr/>
        </p:nvSpPr>
        <p:spPr>
          <a:xfrm>
            <a:off x="-12192" y="1657096"/>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1657350"/>
            <a:ext cx="2784475" cy="1228725"/>
          </a:xfrm>
        </p:spPr>
        <p:txBody>
          <a:bodyPr/>
          <a:lstStyle/>
          <a:p>
            <a:pPr marL="0" indent="0" fontAlgn="auto">
              <a:lnSpc>
                <a:spcPct val="100000"/>
              </a:lnSpc>
            </a:pPr>
            <a:r>
              <a:rPr lang="en-US" altLang="zh-CN" dirty="0">
                <a:solidFill>
                  <a:schemeClr val="bg1"/>
                </a:solidFill>
              </a:rPr>
              <a:t>01</a:t>
            </a:r>
            <a:endParaRPr lang="zh-CN" altLang="en-US" dirty="0">
              <a:solidFill>
                <a:schemeClr val="bg1"/>
              </a:solidFill>
            </a:endParaRPr>
          </a:p>
        </p:txBody>
      </p:sp>
      <p:sp>
        <p:nvSpPr>
          <p:cNvPr id="19" name="内容占位符 18"/>
          <p:cNvSpPr>
            <a:spLocks noGrp="1"/>
          </p:cNvSpPr>
          <p:nvPr>
            <p:ph idx="1"/>
          </p:nvPr>
        </p:nvSpPr>
        <p:spPr>
          <a:xfrm>
            <a:off x="3453586" y="1657649"/>
            <a:ext cx="2497437" cy="1229196"/>
          </a:xfrm>
        </p:spPr>
        <p:txBody>
          <a:bodyPr>
            <a:noAutofit/>
          </a:bodyPr>
          <a:lstStyle/>
          <a:p>
            <a:pPr>
              <a:lnSpc>
                <a:spcPts val="1600"/>
              </a:lnSpc>
            </a:pPr>
            <a:r>
              <a:rPr lang="en-US" altLang="zh-CN" sz="1600" dirty="0">
                <a:solidFill>
                  <a:schemeClr val="bg1"/>
                </a:solidFill>
              </a:rPr>
              <a:t>1.1 </a:t>
            </a:r>
            <a:r>
              <a:rPr lang="zh-CN" altLang="en-US" sz="1600" dirty="0">
                <a:solidFill>
                  <a:schemeClr val="bg1"/>
                </a:solidFill>
              </a:rPr>
              <a:t>指导思想</a:t>
            </a:r>
            <a:endParaRPr lang="en-US" altLang="zh-CN" sz="1600" dirty="0">
              <a:solidFill>
                <a:schemeClr val="bg1"/>
              </a:solidFill>
            </a:endParaRPr>
          </a:p>
          <a:p>
            <a:pPr>
              <a:lnSpc>
                <a:spcPts val="1600"/>
              </a:lnSpc>
            </a:pPr>
            <a:r>
              <a:rPr lang="en-US" altLang="zh-CN" sz="1600" dirty="0">
                <a:solidFill>
                  <a:schemeClr val="bg1"/>
                </a:solidFill>
              </a:rPr>
              <a:t>1.2 </a:t>
            </a:r>
            <a:r>
              <a:rPr lang="zh-CN" altLang="en-US" sz="1600" dirty="0">
                <a:solidFill>
                  <a:schemeClr val="bg1"/>
                </a:solidFill>
              </a:rPr>
              <a:t>规划原则</a:t>
            </a:r>
            <a:endParaRPr lang="en-US" altLang="zh-CN" sz="1600" dirty="0">
              <a:solidFill>
                <a:schemeClr val="bg1"/>
              </a:solidFill>
            </a:endParaRPr>
          </a:p>
          <a:p>
            <a:pPr>
              <a:lnSpc>
                <a:spcPts val="1600"/>
              </a:lnSpc>
            </a:pPr>
            <a:r>
              <a:rPr lang="en-US" altLang="zh-CN" sz="1600" dirty="0">
                <a:solidFill>
                  <a:schemeClr val="bg1"/>
                </a:solidFill>
              </a:rPr>
              <a:t>1.3 </a:t>
            </a:r>
            <a:r>
              <a:rPr lang="zh-CN" altLang="en-US" sz="1600" dirty="0">
                <a:solidFill>
                  <a:schemeClr val="bg1"/>
                </a:solidFill>
              </a:rPr>
              <a:t>规划范围与期限</a:t>
            </a:r>
            <a:endParaRPr lang="en-US" altLang="zh-CN" sz="1600" dirty="0">
              <a:solidFill>
                <a:schemeClr val="bg1"/>
              </a:solidFill>
            </a:endParaRPr>
          </a:p>
        </p:txBody>
      </p:sp>
      <p:sp>
        <p:nvSpPr>
          <p:cNvPr id="17" name="文本占位符 16"/>
          <p:cNvSpPr>
            <a:spLocks noGrp="1"/>
          </p:cNvSpPr>
          <p:nvPr>
            <p:ph type="body" sz="half" idx="2"/>
          </p:nvPr>
        </p:nvSpPr>
        <p:spPr>
          <a:xfrm>
            <a:off x="594906" y="3032568"/>
            <a:ext cx="1746593" cy="560540"/>
          </a:xfrm>
        </p:spPr>
        <p:txBody>
          <a:bodyPr/>
          <a:lstStyle/>
          <a:p>
            <a:r>
              <a:rPr lang="zh-CN" altLang="en-US" dirty="0">
                <a:solidFill>
                  <a:srgbClr val="636521"/>
                </a:solidFill>
              </a:rPr>
              <a:t>规划总则</a:t>
            </a:r>
            <a:endParaRPr lang="zh-CN" altLang="en-US" dirty="0">
              <a:solidFill>
                <a:srgbClr val="63652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487" y="735318"/>
            <a:ext cx="5915025" cy="975720"/>
          </a:xfrm>
        </p:spPr>
        <p:txBody>
          <a:bodyPr/>
          <a:lstStyle/>
          <a:p>
            <a:r>
              <a:rPr lang="en-US" altLang="zh-CN" dirty="0">
                <a:solidFill>
                  <a:srgbClr val="636521"/>
                </a:solidFill>
              </a:rPr>
              <a:t>1.1 </a:t>
            </a:r>
            <a:r>
              <a:rPr lang="zh-CN" altLang="en-US" dirty="0">
                <a:solidFill>
                  <a:srgbClr val="636521"/>
                </a:solidFill>
              </a:rPr>
              <a:t>指导思想</a:t>
            </a:r>
            <a:endParaRPr lang="zh-CN" altLang="en-US" dirty="0">
              <a:solidFill>
                <a:srgbClr val="636521"/>
              </a:solidFill>
            </a:endParaRPr>
          </a:p>
        </p:txBody>
      </p:sp>
      <p:sp>
        <p:nvSpPr>
          <p:cNvPr id="3" name="内容占位符 2"/>
          <p:cNvSpPr>
            <a:spLocks noGrp="1"/>
          </p:cNvSpPr>
          <p:nvPr>
            <p:ph idx="1"/>
          </p:nvPr>
        </p:nvSpPr>
        <p:spPr>
          <a:xfrm>
            <a:off x="471805" y="1853566"/>
            <a:ext cx="5915025" cy="3084194"/>
          </a:xfrm>
          <a:prstGeom prst="roundRect">
            <a:avLst>
              <a:gd name="adj" fmla="val 8952"/>
            </a:avLst>
          </a:prstGeom>
          <a:solidFill>
            <a:srgbClr val="E4E5A9">
              <a:alpha val="50196"/>
            </a:srgbClr>
          </a:solidFill>
          <a:ln>
            <a:noFill/>
            <a:prstDash val="dash"/>
          </a:ln>
        </p:spPr>
        <p:txBody>
          <a:bodyPr>
            <a:noAutofit/>
          </a:bodyPr>
          <a:lstStyle/>
          <a:p>
            <a:pPr marL="0" indent="0">
              <a:lnSpc>
                <a:spcPct val="150000"/>
              </a:lnSpc>
              <a:buNone/>
            </a:pPr>
            <a:r>
              <a:rPr lang="zh-CN" altLang="en-US" sz="1600" b="0" dirty="0">
                <a:solidFill>
                  <a:srgbClr val="8C8F2C"/>
                </a:solidFill>
              </a:rPr>
              <a:t>      </a:t>
            </a:r>
            <a:r>
              <a:rPr lang="zh-CN" altLang="en-US" sz="1600" b="0" dirty="0">
                <a:solidFill>
                  <a:srgbClr val="636521"/>
                </a:solidFill>
              </a:rPr>
              <a:t> 坚持以习近平新时代中国特色社会主义思想为指导，深入贯彻落实党的二十大精神，全面落实习近平总书记对安徽作出的系列重要讲话指示批示，沫河口镇统筹划定落实耕地和永久基本农田、生态保护红线、城镇开发边界</a:t>
            </a:r>
            <a:r>
              <a:rPr lang="zh-CN" altLang="en-US" sz="1800" dirty="0">
                <a:solidFill>
                  <a:srgbClr val="636521"/>
                </a:solidFill>
              </a:rPr>
              <a:t>三条控制线</a:t>
            </a:r>
            <a:r>
              <a:rPr lang="zh-CN" altLang="en-US" sz="1600" b="0" dirty="0">
                <a:solidFill>
                  <a:srgbClr val="636521"/>
                </a:solidFill>
              </a:rPr>
              <a:t>，优化国土空间</a:t>
            </a:r>
            <a:r>
              <a:rPr lang="zh-CN" altLang="en-US" sz="1800" dirty="0">
                <a:solidFill>
                  <a:srgbClr val="636521"/>
                </a:solidFill>
              </a:rPr>
              <a:t>总体格局</a:t>
            </a:r>
            <a:r>
              <a:rPr lang="zh-CN" altLang="en-US" sz="1600" b="0" dirty="0">
                <a:solidFill>
                  <a:srgbClr val="636521"/>
                </a:solidFill>
              </a:rPr>
              <a:t>，实施资源</a:t>
            </a:r>
            <a:r>
              <a:rPr lang="zh-CN" altLang="en-US" sz="1800" dirty="0">
                <a:solidFill>
                  <a:srgbClr val="636521"/>
                </a:solidFill>
              </a:rPr>
              <a:t>整体保护和高效集约利用</a:t>
            </a:r>
            <a:r>
              <a:rPr lang="zh-CN" altLang="en-US" sz="1600" b="0" dirty="0">
                <a:solidFill>
                  <a:srgbClr val="636521"/>
                </a:solidFill>
              </a:rPr>
              <a:t>，推进</a:t>
            </a:r>
            <a:r>
              <a:rPr lang="zh-CN" altLang="en-US" sz="1800" dirty="0">
                <a:solidFill>
                  <a:srgbClr val="636521"/>
                </a:solidFill>
              </a:rPr>
              <a:t>全域综合整治和生态修复</a:t>
            </a:r>
            <a:r>
              <a:rPr lang="zh-CN" altLang="en-US" sz="1600" b="0" dirty="0">
                <a:solidFill>
                  <a:srgbClr val="636521"/>
                </a:solidFill>
              </a:rPr>
              <a:t>，加强全域城乡公共服务设施和公用设施的</a:t>
            </a:r>
            <a:r>
              <a:rPr lang="zh-CN" altLang="en-US" sz="1800" dirty="0">
                <a:solidFill>
                  <a:srgbClr val="636521"/>
                </a:solidFill>
              </a:rPr>
              <a:t>优质均衡布局</a:t>
            </a:r>
            <a:r>
              <a:rPr lang="zh-CN" altLang="en-US" sz="1600" b="0" dirty="0">
                <a:solidFill>
                  <a:srgbClr val="636521"/>
                </a:solidFill>
              </a:rPr>
              <a:t>，全力创造</a:t>
            </a:r>
            <a:r>
              <a:rPr lang="zh-CN" altLang="en-US" sz="1800" dirty="0">
                <a:solidFill>
                  <a:srgbClr val="636521"/>
                </a:solidFill>
              </a:rPr>
              <a:t>高品质生活</a:t>
            </a:r>
            <a:r>
              <a:rPr lang="zh-CN" altLang="en-US" sz="1600" b="0" dirty="0">
                <a:solidFill>
                  <a:srgbClr val="636521"/>
                </a:solidFill>
              </a:rPr>
              <a:t>。</a:t>
            </a:r>
            <a:endParaRPr lang="zh-CN" altLang="en-US" sz="1600" b="0" dirty="0">
              <a:solidFill>
                <a:srgbClr val="636521"/>
              </a:solidFill>
            </a:endParaRPr>
          </a:p>
        </p:txBody>
      </p:sp>
      <p:sp>
        <p:nvSpPr>
          <p:cNvPr id="7" name="燕尾形 6"/>
          <p:cNvSpPr/>
          <p:nvPr/>
        </p:nvSpPr>
        <p:spPr>
          <a:xfrm rot="10800000">
            <a:off x="5913120" y="241078"/>
            <a:ext cx="1176528" cy="576419"/>
          </a:xfrm>
          <a:prstGeom prst="chevron">
            <a:avLst>
              <a:gd name="adj" fmla="val 29518"/>
            </a:avLst>
          </a:prstGeom>
          <a:solidFill>
            <a:srgbClr val="8C8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12" name="标题 1"/>
          <p:cNvSpPr txBox="1"/>
          <p:nvPr/>
        </p:nvSpPr>
        <p:spPr>
          <a:xfrm>
            <a:off x="471485" y="5223818"/>
            <a:ext cx="5915025" cy="975720"/>
          </a:xfrm>
          <a:prstGeom prst="rect">
            <a:avLst/>
          </a:prstGeom>
        </p:spPr>
        <p:txBody>
          <a:bodyPr vert="horz" lIns="91440" tIns="45720" rIns="91440" bIns="45720" rtlCol="0" anchor="ctr">
            <a:noAutofit/>
          </a:bodyPr>
          <a:lstStyle>
            <a:lvl1pPr algn="l" defTabSz="1625600" rtl="0" eaLnBrk="1" latinLnBrk="0" hangingPunct="1">
              <a:lnSpc>
                <a:spcPct val="90000"/>
              </a:lnSpc>
              <a:spcBef>
                <a:spcPct val="0"/>
              </a:spcBef>
              <a:buNone/>
              <a:defRPr sz="28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altLang="zh-CN" dirty="0">
                <a:solidFill>
                  <a:srgbClr val="636521"/>
                </a:solidFill>
              </a:rPr>
              <a:t>1.2 </a:t>
            </a:r>
            <a:r>
              <a:rPr lang="zh-CN" altLang="en-US" dirty="0">
                <a:solidFill>
                  <a:srgbClr val="636521"/>
                </a:solidFill>
              </a:rPr>
              <a:t>规划原则</a:t>
            </a:r>
            <a:endParaRPr lang="zh-CN" altLang="en-US" dirty="0">
              <a:solidFill>
                <a:srgbClr val="636521"/>
              </a:solidFill>
            </a:endParaRPr>
          </a:p>
        </p:txBody>
      </p:sp>
      <p:sp>
        <p:nvSpPr>
          <p:cNvPr id="17" name="矩形 16"/>
          <p:cNvSpPr/>
          <p:nvPr/>
        </p:nvSpPr>
        <p:spPr>
          <a:xfrm>
            <a:off x="471486" y="6413608"/>
            <a:ext cx="5915025" cy="547580"/>
          </a:xfrm>
          <a:prstGeom prst="rect">
            <a:avLst/>
          </a:prstGeom>
          <a:solidFill>
            <a:srgbClr val="8C8F2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坚守底线思维，优化国土空间格局</a:t>
            </a:r>
            <a:endParaRPr lang="zh-CN" altLang="zh-CN"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8" name="矩形 17"/>
          <p:cNvSpPr/>
          <p:nvPr/>
        </p:nvSpPr>
        <p:spPr>
          <a:xfrm>
            <a:off x="471485" y="7116495"/>
            <a:ext cx="5915025" cy="547580"/>
          </a:xfrm>
          <a:prstGeom prst="rect">
            <a:avLst/>
          </a:prstGeom>
          <a:solidFill>
            <a:srgbClr val="8C8F2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落实国家战略和区域责任，提高规划编制工作站位</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9" name="矩形 18"/>
          <p:cNvSpPr/>
          <p:nvPr/>
        </p:nvSpPr>
        <p:spPr>
          <a:xfrm>
            <a:off x="471485" y="7870221"/>
            <a:ext cx="5915025" cy="547580"/>
          </a:xfrm>
          <a:prstGeom prst="rect">
            <a:avLst/>
          </a:prstGeom>
          <a:solidFill>
            <a:srgbClr val="8C8F2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采取问题导向、目标导向和结果导向相结合</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20" name="矩形 19"/>
          <p:cNvSpPr/>
          <p:nvPr/>
        </p:nvSpPr>
        <p:spPr>
          <a:xfrm>
            <a:off x="471485" y="8611681"/>
            <a:ext cx="5915025" cy="547580"/>
          </a:xfrm>
          <a:prstGeom prst="rect">
            <a:avLst/>
          </a:prstGeom>
          <a:solidFill>
            <a:srgbClr val="8C8F2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近远结合，统筹整体和局部，兼顾战略性和实施性</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5" name="文本框 1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63652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d05b49961c4c006aa8ed77161bd25a"/>
          <p:cNvPicPr>
            <a:picLocks noChangeAspect="1"/>
          </p:cNvPicPr>
          <p:nvPr/>
        </p:nvPicPr>
        <p:blipFill>
          <a:blip r:embed="rId1"/>
          <a:srcRect l="1255" r="1043"/>
          <a:stretch>
            <a:fillRect/>
          </a:stretch>
        </p:blipFill>
        <p:spPr>
          <a:xfrm>
            <a:off x="471170" y="5130800"/>
            <a:ext cx="5915025" cy="4124325"/>
          </a:xfrm>
          <a:prstGeom prst="rect">
            <a:avLst/>
          </a:prstGeom>
        </p:spPr>
      </p:pic>
      <p:sp>
        <p:nvSpPr>
          <p:cNvPr id="2" name="标题 1"/>
          <p:cNvSpPr>
            <a:spLocks noGrp="1"/>
          </p:cNvSpPr>
          <p:nvPr>
            <p:ph type="title"/>
          </p:nvPr>
        </p:nvSpPr>
        <p:spPr>
          <a:xfrm>
            <a:off x="471487" y="753098"/>
            <a:ext cx="5915025" cy="975720"/>
          </a:xfrm>
        </p:spPr>
        <p:txBody>
          <a:bodyPr/>
          <a:lstStyle/>
          <a:p>
            <a:r>
              <a:rPr lang="en-US" altLang="zh-CN" dirty="0">
                <a:solidFill>
                  <a:srgbClr val="636521"/>
                </a:solidFill>
              </a:rPr>
              <a:t>1.3 </a:t>
            </a:r>
            <a:r>
              <a:rPr lang="zh-CN" altLang="en-US" dirty="0">
                <a:solidFill>
                  <a:srgbClr val="636521"/>
                </a:solidFill>
              </a:rPr>
              <a:t>规划范围与期限</a:t>
            </a:r>
            <a:endParaRPr lang="zh-CN" altLang="en-US" dirty="0">
              <a:solidFill>
                <a:srgbClr val="636521"/>
              </a:solidFill>
            </a:endParaRPr>
          </a:p>
        </p:txBody>
      </p:sp>
      <p:sp>
        <p:nvSpPr>
          <p:cNvPr id="3" name="内容占位符 2"/>
          <p:cNvSpPr>
            <a:spLocks noGrp="1"/>
          </p:cNvSpPr>
          <p:nvPr>
            <p:ph idx="1"/>
          </p:nvPr>
        </p:nvSpPr>
        <p:spPr>
          <a:xfrm>
            <a:off x="471805" y="1564640"/>
            <a:ext cx="5915025" cy="2967603"/>
          </a:xfrm>
        </p:spPr>
        <p:txBody>
          <a:bodyPr>
            <a:normAutofit/>
          </a:bodyPr>
          <a:lstStyle/>
          <a:p>
            <a:pPr marL="0" indent="0" fontAlgn="auto">
              <a:lnSpc>
                <a:spcPct val="150000"/>
              </a:lnSpc>
              <a:spcBef>
                <a:spcPts val="300"/>
              </a:spcBef>
              <a:buNone/>
            </a:pPr>
            <a:r>
              <a:rPr lang="zh-CN" altLang="en-US" sz="1600" dirty="0">
                <a:solidFill>
                  <a:srgbClr val="636521"/>
                </a:solidFill>
                <a:sym typeface="+mn-ea"/>
              </a:rPr>
              <a:t>规划范围：</a:t>
            </a:r>
            <a:r>
              <a:rPr sz="1200" b="0" dirty="0" err="1">
                <a:solidFill>
                  <a:srgbClr val="636521"/>
                </a:solidFill>
              </a:rPr>
              <a:t>包括</a:t>
            </a:r>
            <a:r>
              <a:rPr lang="zh-CN" altLang="en-US" sz="1400" dirty="0">
                <a:solidFill>
                  <a:srgbClr val="636521"/>
                </a:solidFill>
              </a:rPr>
              <a:t>镇域</a:t>
            </a:r>
            <a:r>
              <a:rPr sz="1200" b="0" dirty="0">
                <a:solidFill>
                  <a:srgbClr val="636521"/>
                </a:solidFill>
              </a:rPr>
              <a:t>和</a:t>
            </a:r>
            <a:r>
              <a:rPr lang="zh-CN" altLang="en-US" sz="1400" dirty="0">
                <a:solidFill>
                  <a:srgbClr val="636521"/>
                </a:solidFill>
              </a:rPr>
              <a:t>镇政府驻地</a:t>
            </a:r>
            <a:r>
              <a:rPr sz="1200" b="0" dirty="0" err="1">
                <a:solidFill>
                  <a:srgbClr val="636521"/>
                </a:solidFill>
              </a:rPr>
              <a:t>两个层次</a:t>
            </a:r>
            <a:r>
              <a:rPr lang="zh-CN" sz="1200" b="0" dirty="0" err="1">
                <a:solidFill>
                  <a:srgbClr val="636521"/>
                </a:solidFill>
              </a:rPr>
              <a:t>。</a:t>
            </a:r>
            <a:endParaRPr sz="1200" b="0" dirty="0">
              <a:solidFill>
                <a:srgbClr val="636521"/>
              </a:solidFill>
            </a:endParaRPr>
          </a:p>
          <a:p>
            <a:pPr marL="0" indent="0" fontAlgn="auto">
              <a:lnSpc>
                <a:spcPct val="150000"/>
              </a:lnSpc>
              <a:spcBef>
                <a:spcPts val="300"/>
              </a:spcBef>
              <a:buNone/>
            </a:pPr>
            <a:r>
              <a:rPr lang="zh-CN" altLang="en-US" sz="1400" dirty="0">
                <a:solidFill>
                  <a:srgbClr val="636521"/>
                </a:solidFill>
              </a:rPr>
              <a:t>镇域</a:t>
            </a:r>
            <a:r>
              <a:rPr lang="zh-CN" sz="1200" b="0" dirty="0">
                <a:solidFill>
                  <a:srgbClr val="636521"/>
                </a:solidFill>
              </a:rPr>
              <a:t>：</a:t>
            </a:r>
            <a:r>
              <a:rPr lang="zh-CN" altLang="en-US" sz="1200" b="0" dirty="0">
                <a:solidFill>
                  <a:srgbClr val="636521"/>
                </a:solidFill>
              </a:rPr>
              <a:t>沫河口镇行政区划管辖范围，国土面积</a:t>
            </a:r>
            <a:r>
              <a:rPr lang="en-US" altLang="zh-CN" sz="1200" b="0" dirty="0">
                <a:solidFill>
                  <a:srgbClr val="636521"/>
                </a:solidFill>
              </a:rPr>
              <a:t>16643.14</a:t>
            </a:r>
            <a:r>
              <a:rPr lang="zh-CN" altLang="en-US" sz="1200" b="0" dirty="0">
                <a:solidFill>
                  <a:srgbClr val="636521"/>
                </a:solidFill>
              </a:rPr>
              <a:t>公顷。</a:t>
            </a:r>
            <a:endParaRPr lang="en-US" altLang="zh-CN" sz="1200" b="0" dirty="0">
              <a:solidFill>
                <a:srgbClr val="636521"/>
              </a:solidFill>
            </a:endParaRPr>
          </a:p>
          <a:p>
            <a:pPr marL="0" indent="0" fontAlgn="auto">
              <a:lnSpc>
                <a:spcPct val="150000"/>
              </a:lnSpc>
              <a:spcBef>
                <a:spcPts val="300"/>
              </a:spcBef>
              <a:buNone/>
            </a:pPr>
            <a:r>
              <a:rPr lang="zh-CN" altLang="en-US" sz="1400" dirty="0">
                <a:solidFill>
                  <a:srgbClr val="636521"/>
                </a:solidFill>
              </a:rPr>
              <a:t>镇政府驻地</a:t>
            </a:r>
            <a:r>
              <a:rPr lang="zh-CN" sz="1200" b="0" dirty="0">
                <a:solidFill>
                  <a:srgbClr val="636521"/>
                </a:solidFill>
              </a:rPr>
              <a:t>：</a:t>
            </a:r>
            <a:r>
              <a:rPr lang="zh-CN" altLang="en-US" sz="1200" b="0" dirty="0">
                <a:solidFill>
                  <a:srgbClr val="636521"/>
                </a:solidFill>
              </a:rPr>
              <a:t>北起新蚌五路、西至韩沫路、东至金潭路和南至南环路的辖区边界，国土面积</a:t>
            </a:r>
            <a:r>
              <a:rPr lang="en-US" altLang="zh-CN" sz="1200" b="0" dirty="0">
                <a:solidFill>
                  <a:srgbClr val="636521"/>
                </a:solidFill>
              </a:rPr>
              <a:t>1296.36</a:t>
            </a:r>
            <a:r>
              <a:rPr lang="zh-CN" altLang="en-US" sz="1200" b="0" dirty="0">
                <a:solidFill>
                  <a:srgbClr val="636521"/>
                </a:solidFill>
              </a:rPr>
              <a:t>公顷。远期考虑服务全镇的部分重要公共服设施的扩建需要，利用城镇开发边界外的村庄建设用地，镇政府驻地实际涉及范围东扩至大柏村、西至蚌五高速、南扩至淮河大堤、北至国道</a:t>
            </a:r>
            <a:r>
              <a:rPr lang="en-US" altLang="zh-CN" sz="1200" b="0" dirty="0">
                <a:solidFill>
                  <a:srgbClr val="636521"/>
                </a:solidFill>
              </a:rPr>
              <a:t>G329</a:t>
            </a:r>
            <a:r>
              <a:rPr lang="zh-CN" altLang="en-US" sz="1200" b="0" dirty="0">
                <a:solidFill>
                  <a:srgbClr val="636521"/>
                </a:solidFill>
              </a:rPr>
              <a:t>。</a:t>
            </a:r>
            <a:endParaRPr lang="en-US" altLang="zh-CN" sz="1200" b="0" dirty="0">
              <a:solidFill>
                <a:srgbClr val="636521"/>
              </a:solidFill>
            </a:endParaRPr>
          </a:p>
          <a:p>
            <a:pPr marL="0" indent="0" fontAlgn="auto">
              <a:lnSpc>
                <a:spcPct val="150000"/>
              </a:lnSpc>
              <a:spcBef>
                <a:spcPts val="300"/>
              </a:spcBef>
              <a:buNone/>
            </a:pPr>
            <a:r>
              <a:rPr sz="1600" dirty="0" err="1">
                <a:solidFill>
                  <a:srgbClr val="636521"/>
                </a:solidFill>
              </a:rPr>
              <a:t>规划期限</a:t>
            </a:r>
            <a:r>
              <a:rPr lang="zh-CN" sz="1600" dirty="0">
                <a:solidFill>
                  <a:srgbClr val="636521"/>
                </a:solidFill>
              </a:rPr>
              <a:t>：</a:t>
            </a:r>
            <a:r>
              <a:rPr sz="1200" b="0" dirty="0">
                <a:solidFill>
                  <a:srgbClr val="636521"/>
                </a:solidFill>
              </a:rPr>
              <a:t>基期年为20</a:t>
            </a:r>
            <a:r>
              <a:rPr lang="en-US" sz="1200" b="0" dirty="0">
                <a:solidFill>
                  <a:srgbClr val="636521"/>
                </a:solidFill>
              </a:rPr>
              <a:t>21</a:t>
            </a:r>
            <a:r>
              <a:rPr sz="1200" b="0" dirty="0">
                <a:solidFill>
                  <a:srgbClr val="636521"/>
                </a:solidFill>
              </a:rPr>
              <a:t>年，近期目标年为2025年，远期目标年为2035年，远景展望到2050年</a:t>
            </a:r>
            <a:r>
              <a:rPr lang="zh-CN" sz="1200" b="0" dirty="0">
                <a:solidFill>
                  <a:srgbClr val="636521"/>
                </a:solidFill>
              </a:rPr>
              <a:t>。</a:t>
            </a:r>
            <a:endParaRPr lang="zh-CN" sz="1200" b="0" dirty="0">
              <a:solidFill>
                <a:srgbClr val="636521"/>
              </a:solidFill>
            </a:endParaRPr>
          </a:p>
        </p:txBody>
      </p:sp>
      <p:sp>
        <p:nvSpPr>
          <p:cNvPr id="7" name="燕尾形 6"/>
          <p:cNvSpPr/>
          <p:nvPr/>
        </p:nvSpPr>
        <p:spPr>
          <a:xfrm rot="10800000">
            <a:off x="5913120" y="241078"/>
            <a:ext cx="1176528" cy="576419"/>
          </a:xfrm>
          <a:prstGeom prst="chevron">
            <a:avLst>
              <a:gd name="adj" fmla="val 29518"/>
            </a:avLst>
          </a:prstGeom>
          <a:solidFill>
            <a:srgbClr val="8C8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14" name="内容占位符 2"/>
          <p:cNvSpPr txBox="1"/>
          <p:nvPr>
            <p:custDataLst>
              <p:tags r:id="rId2"/>
            </p:custDataLst>
          </p:nvPr>
        </p:nvSpPr>
        <p:spPr>
          <a:xfrm>
            <a:off x="3875876" y="8824849"/>
            <a:ext cx="2510705"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636521"/>
                </a:solidFill>
                <a:sym typeface="+mn-ea"/>
              </a:rPr>
              <a:t>规划范围图</a:t>
            </a:r>
            <a:endParaRPr lang="zh-CN" altLang="en-US" sz="1400" dirty="0">
              <a:solidFill>
                <a:srgbClr val="636521"/>
              </a:solidFill>
              <a:sym typeface="+mn-ea"/>
            </a:endParaRPr>
          </a:p>
        </p:txBody>
      </p:sp>
      <p:sp>
        <p:nvSpPr>
          <p:cNvPr id="9" name="文本框 8"/>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63652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63652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076172"/>
            <a:ext cx="6858000" cy="48291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6135370"/>
            <a:ext cx="2784475" cy="1212215"/>
          </a:xfrm>
        </p:spPr>
        <p:txBody>
          <a:bodyPr/>
          <a:lstStyle/>
          <a:p>
            <a:pPr marL="0" indent="0" fontAlgn="auto">
              <a:lnSpc>
                <a:spcPct val="100000"/>
              </a:lnSpc>
            </a:pPr>
            <a:r>
              <a:rPr lang="en-US" altLang="zh-CN" dirty="0">
                <a:solidFill>
                  <a:schemeClr val="bg1"/>
                </a:solidFill>
              </a:rPr>
              <a:t>02</a:t>
            </a:r>
            <a:endParaRPr lang="zh-CN" altLang="en-US" dirty="0">
              <a:solidFill>
                <a:schemeClr val="bg1"/>
              </a:solidFill>
            </a:endParaRPr>
          </a:p>
        </p:txBody>
      </p:sp>
      <p:sp>
        <p:nvSpPr>
          <p:cNvPr id="18" name="文本占位符 17"/>
          <p:cNvSpPr>
            <a:spLocks noGrp="1"/>
          </p:cNvSpPr>
          <p:nvPr>
            <p:ph type="body" sz="half" idx="13"/>
          </p:nvPr>
        </p:nvSpPr>
        <p:spPr>
          <a:xfrm>
            <a:off x="472440" y="7517765"/>
            <a:ext cx="5915025" cy="479425"/>
          </a:xfrm>
        </p:spPr>
        <p:txBody>
          <a:bodyPr>
            <a:normAutofit/>
          </a:bodyPr>
          <a:lstStyle/>
          <a:p>
            <a:r>
              <a:rPr lang="zh-CN" altLang="en-US" sz="2400" dirty="0">
                <a:solidFill>
                  <a:schemeClr val="tx2">
                    <a:lumMod val="50000"/>
                  </a:schemeClr>
                </a:solidFill>
                <a:sym typeface="+mn-ea"/>
              </a:rPr>
              <a:t>目标与策略</a:t>
            </a:r>
            <a:endParaRPr lang="zh-CN" altLang="en-US" sz="2400" dirty="0">
              <a:solidFill>
                <a:schemeClr val="tx2">
                  <a:lumMod val="50000"/>
                </a:schemeClr>
              </a:solidFill>
            </a:endParaRPr>
          </a:p>
        </p:txBody>
      </p:sp>
      <p:sp>
        <p:nvSpPr>
          <p:cNvPr id="19" name="内容占位符 18"/>
          <p:cNvSpPr>
            <a:spLocks noGrp="1"/>
          </p:cNvSpPr>
          <p:nvPr>
            <p:ph idx="1"/>
          </p:nvPr>
        </p:nvSpPr>
        <p:spPr>
          <a:xfrm>
            <a:off x="3429456" y="6263774"/>
            <a:ext cx="2745382" cy="2453977"/>
          </a:xfrm>
        </p:spPr>
        <p:txBody>
          <a:bodyPr>
            <a:noAutofit/>
          </a:bodyPr>
          <a:lstStyle/>
          <a:p>
            <a:pPr>
              <a:lnSpc>
                <a:spcPts val="1600"/>
              </a:lnSpc>
            </a:pPr>
            <a:r>
              <a:rPr lang="en-US" altLang="zh-CN" sz="1600" dirty="0">
                <a:solidFill>
                  <a:schemeClr val="bg1"/>
                </a:solidFill>
              </a:rPr>
              <a:t>2.1 </a:t>
            </a:r>
            <a:r>
              <a:rPr lang="zh-CN" altLang="en-US" sz="1600" dirty="0">
                <a:solidFill>
                  <a:schemeClr val="bg1"/>
                </a:solidFill>
              </a:rPr>
              <a:t>规划定位</a:t>
            </a:r>
            <a:endParaRPr lang="en-US" altLang="zh-CN" sz="1600" dirty="0">
              <a:solidFill>
                <a:schemeClr val="bg1"/>
              </a:solidFill>
            </a:endParaRPr>
          </a:p>
          <a:p>
            <a:pPr>
              <a:lnSpc>
                <a:spcPts val="1600"/>
              </a:lnSpc>
            </a:pPr>
            <a:r>
              <a:rPr lang="en-US" altLang="zh-CN" sz="1600" dirty="0">
                <a:solidFill>
                  <a:schemeClr val="bg1"/>
                </a:solidFill>
              </a:rPr>
              <a:t>2.2 </a:t>
            </a:r>
            <a:r>
              <a:rPr lang="zh-CN" altLang="en-US" sz="1600" dirty="0">
                <a:solidFill>
                  <a:schemeClr val="bg1"/>
                </a:solidFill>
              </a:rPr>
              <a:t>国土空间开发保护策略</a:t>
            </a:r>
            <a:endParaRPr lang="en-US" altLang="zh-CN" sz="1600" dirty="0">
              <a:solidFill>
                <a:schemeClr val="bg1"/>
              </a:solidFill>
            </a:endParaRPr>
          </a:p>
          <a:p>
            <a:pPr>
              <a:lnSpc>
                <a:spcPts val="1600"/>
              </a:lnSpc>
            </a:pPr>
            <a:endParaRPr lang="zh-CN" altLang="en-US" sz="1600" dirty="0">
              <a:solidFill>
                <a:schemeClr val="bg1"/>
              </a:solidFill>
            </a:endParaRPr>
          </a:p>
        </p:txBody>
      </p:sp>
      <p:sp>
        <p:nvSpPr>
          <p:cNvPr id="12" name="矩形 11"/>
          <p:cNvSpPr/>
          <p:nvPr/>
        </p:nvSpPr>
        <p:spPr>
          <a:xfrm>
            <a:off x="-32515" y="613596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重庆九龙坡区巴福镇医疗大健康产业园-重庆工业园区_重庆园区招商网"/>
          <p:cNvPicPr>
            <a:picLocks noChangeAspect="1" noChangeArrowheads="1"/>
          </p:cNvPicPr>
          <p:nvPr/>
        </p:nvPicPr>
        <p:blipFill rotWithShape="1">
          <a:blip r:embed="rId1">
            <a:extLst>
              <a:ext uri="{28A0092B-C50C-407E-A947-70E740481C1C}">
                <a14:useLocalDpi xmlns:a14="http://schemas.microsoft.com/office/drawing/2010/main" val="0"/>
              </a:ext>
            </a:extLst>
          </a:blip>
          <a:srcRect l="23815" t="17926" r="21317" b="12631"/>
          <a:stretch>
            <a:fillRect/>
          </a:stretch>
        </p:blipFill>
        <p:spPr bwMode="auto">
          <a:xfrm>
            <a:off x="-30481" y="-15241"/>
            <a:ext cx="6888481" cy="50914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燕尾形 16"/>
          <p:cNvSpPr/>
          <p:nvPr/>
        </p:nvSpPr>
        <p:spPr>
          <a:xfrm rot="10800000">
            <a:off x="5913120" y="241078"/>
            <a:ext cx="1176528" cy="576419"/>
          </a:xfrm>
          <a:prstGeom prst="chevron">
            <a:avLst>
              <a:gd name="adj" fmla="val 29518"/>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35318"/>
            <a:ext cx="5915025" cy="975720"/>
          </a:xfrm>
        </p:spPr>
        <p:txBody>
          <a:bodyPr/>
          <a:lstStyle/>
          <a:p>
            <a:r>
              <a:rPr lang="en-US" altLang="zh-CN" dirty="0">
                <a:solidFill>
                  <a:srgbClr val="2F5597"/>
                </a:solidFill>
              </a:rPr>
              <a:t>2.1 </a:t>
            </a:r>
            <a:r>
              <a:rPr lang="zh-CN" altLang="en-US" dirty="0">
                <a:solidFill>
                  <a:srgbClr val="2F5597"/>
                </a:solidFill>
              </a:rPr>
              <a:t>规划定位</a:t>
            </a:r>
            <a:endParaRPr lang="zh-CN" altLang="en-US" dirty="0">
              <a:solidFill>
                <a:srgbClr val="2F5597"/>
              </a:solidFill>
            </a:endParaRPr>
          </a:p>
        </p:txBody>
      </p:sp>
      <p:sp>
        <p:nvSpPr>
          <p:cNvPr id="3" name="内容占位符 2"/>
          <p:cNvSpPr>
            <a:spLocks noGrp="1"/>
          </p:cNvSpPr>
          <p:nvPr>
            <p:ph idx="1"/>
          </p:nvPr>
        </p:nvSpPr>
        <p:spPr>
          <a:xfrm>
            <a:off x="974090" y="1585595"/>
            <a:ext cx="5652770" cy="1985645"/>
          </a:xfrm>
        </p:spPr>
        <p:txBody>
          <a:bodyPr>
            <a:noAutofit/>
          </a:bodyPr>
          <a:lstStyle/>
          <a:p>
            <a:pPr marL="0" indent="0" algn="l" fontAlgn="auto">
              <a:lnSpc>
                <a:spcPct val="150000"/>
              </a:lnSpc>
              <a:spcBef>
                <a:spcPts val="0"/>
              </a:spcBef>
              <a:buNone/>
            </a:pPr>
            <a:r>
              <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国家级农业产业强镇</a:t>
            </a:r>
            <a:endPar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国家级化学原料药生产基地及新材料生产基地</a:t>
            </a:r>
            <a:endPar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长三角地区重要的新型精细化工产业基地</a:t>
            </a:r>
            <a:endPar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蚌埠市淮畔北岸宜居宜业的产业重镇</a:t>
            </a:r>
            <a:endParaRPr lang="zh-CN" altLang="en-US" sz="19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p:txBody>
      </p:sp>
      <p:sp>
        <p:nvSpPr>
          <p:cNvPr id="4" name="内容占位符 2"/>
          <p:cNvSpPr txBox="1"/>
          <p:nvPr/>
        </p:nvSpPr>
        <p:spPr>
          <a:xfrm>
            <a:off x="343535" y="4238625"/>
            <a:ext cx="1261110" cy="520700"/>
          </a:xfrm>
          <a:prstGeom prst="roundRect">
            <a:avLst/>
          </a:prstGeom>
          <a:solidFill>
            <a:srgbClr val="F2F2F2"/>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2025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grpSp>
        <p:nvGrpSpPr>
          <p:cNvPr id="19" name="组合 18"/>
          <p:cNvGrpSpPr/>
          <p:nvPr/>
        </p:nvGrpSpPr>
        <p:grpSpPr>
          <a:xfrm>
            <a:off x="1868805" y="3471545"/>
            <a:ext cx="4587875" cy="1950720"/>
            <a:chOff x="3195" y="4350"/>
            <a:chExt cx="6748" cy="3240"/>
          </a:xfrm>
        </p:grpSpPr>
        <p:sp>
          <p:nvSpPr>
            <p:cNvPr id="15" name="矩形 14"/>
            <p:cNvSpPr/>
            <p:nvPr/>
          </p:nvSpPr>
          <p:spPr>
            <a:xfrm>
              <a:off x="3195" y="4517"/>
              <a:ext cx="6735" cy="30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6" name="内容占位符 2"/>
            <p:cNvSpPr txBox="1"/>
            <p:nvPr/>
          </p:nvSpPr>
          <p:spPr>
            <a:xfrm>
              <a:off x="3195" y="4350"/>
              <a:ext cx="6748" cy="3240"/>
            </a:xfrm>
            <a:prstGeom prst="rect">
              <a:avLst/>
            </a:prstGeom>
            <a:effectLst>
              <a:glow rad="12700">
                <a:schemeClr val="accent1">
                  <a:alpha val="40000"/>
                </a:schemeClr>
              </a:glow>
              <a:reflection stA="45000" endPos="3000" dist="50800" dir="5400000" sy="-100000" algn="bl" rotWithShape="0"/>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综合经济实力跃上新台阶，</a:t>
              </a:r>
              <a:r>
                <a:rPr lang="zh-CN" altLang="en-US" sz="2000" dirty="0">
                  <a:solidFill>
                    <a:srgbClr val="056295"/>
                  </a:solidFill>
                </a:rPr>
                <a:t>国土空间开发保护格局不断优化。</a:t>
              </a:r>
              <a:r>
                <a:rPr lang="zh-CN" altLang="en-US" sz="1400" b="0" dirty="0">
                  <a:solidFill>
                    <a:srgbClr val="056295"/>
                  </a:solidFill>
                </a:rPr>
                <a:t>绿色转型成效显著，城乡人居环境显著提升；区域交通网络基本成熟，主动融入长三角、积极联动淮河生态经济带、深度对接淮上城区、共建蚌埠都市区取得积极进展，国土空间治理体系基本建立</a:t>
              </a:r>
              <a:endParaRPr lang="zh-CN" altLang="en-US" sz="1400" b="0" dirty="0">
                <a:solidFill>
                  <a:srgbClr val="056295"/>
                </a:solidFill>
              </a:endParaRPr>
            </a:p>
          </p:txBody>
        </p:sp>
      </p:grpSp>
      <p:sp>
        <p:nvSpPr>
          <p:cNvPr id="7" name="内容占位符 2"/>
          <p:cNvSpPr txBox="1"/>
          <p:nvPr/>
        </p:nvSpPr>
        <p:spPr>
          <a:xfrm>
            <a:off x="343535" y="8075295"/>
            <a:ext cx="1261745" cy="481330"/>
          </a:xfrm>
          <a:prstGeom prst="roundRect">
            <a:avLst/>
          </a:prstGeom>
          <a:solidFill>
            <a:srgbClr val="589BD3"/>
          </a:solidFill>
        </p:spPr>
        <p:txBody>
          <a:bodyPr vert="horz" lIns="91440" tIns="45720" rIns="91440" bIns="45720" rtlCol="0" anchor="ctr" anchorCtr="0">
            <a:noAutofit/>
          </a:bodyPr>
          <a:lstStyle>
            <a:defPPr>
              <a:defRPr lang="zh-CN"/>
            </a:defPPr>
            <a:lvl1pPr indent="0" defTabSz="1625600" fontAlgn="auto">
              <a:lnSpc>
                <a:spcPts val="2800"/>
              </a:lnSpc>
              <a:spcBef>
                <a:spcPts val="0"/>
              </a:spcBef>
              <a:buFont typeface="Arial" panose="020B0604020202020204" pitchFamily="34" charset="0"/>
              <a:buNone/>
              <a:defRPr sz="2000" b="1">
                <a:solidFill>
                  <a:srgbClr val="056DA7"/>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r>
              <a:rPr lang="en-US" altLang="zh-CN" dirty="0">
                <a:solidFill>
                  <a:srgbClr val="056295"/>
                </a:solidFill>
              </a:rPr>
              <a:t> 2050</a:t>
            </a:r>
            <a:r>
              <a:rPr lang="zh-CN" altLang="en-US" dirty="0">
                <a:solidFill>
                  <a:srgbClr val="056295"/>
                </a:solidFill>
              </a:rPr>
              <a:t>年</a:t>
            </a:r>
            <a:endParaRPr lang="zh-CN" altLang="zh-CN" dirty="0">
              <a:solidFill>
                <a:srgbClr val="056295"/>
              </a:solidFill>
            </a:endParaRPr>
          </a:p>
        </p:txBody>
      </p:sp>
      <p:grpSp>
        <p:nvGrpSpPr>
          <p:cNvPr id="20" name="组合 19"/>
          <p:cNvGrpSpPr/>
          <p:nvPr/>
        </p:nvGrpSpPr>
        <p:grpSpPr>
          <a:xfrm>
            <a:off x="1858645" y="7546975"/>
            <a:ext cx="4597352" cy="1536065"/>
            <a:chOff x="3195" y="11905"/>
            <a:chExt cx="6735" cy="2419"/>
          </a:xfrm>
        </p:grpSpPr>
        <p:sp>
          <p:nvSpPr>
            <p:cNvPr id="12" name="矩形 11"/>
            <p:cNvSpPr/>
            <p:nvPr/>
          </p:nvSpPr>
          <p:spPr>
            <a:xfrm>
              <a:off x="3195" y="11905"/>
              <a:ext cx="6735" cy="2413"/>
            </a:xfrm>
            <a:prstGeom prst="rect">
              <a:avLst/>
            </a:prstGeom>
            <a:solidFill>
              <a:srgbClr val="9EA5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8" name="内容占位符 2"/>
            <p:cNvSpPr txBox="1"/>
            <p:nvPr/>
          </p:nvSpPr>
          <p:spPr>
            <a:xfrm>
              <a:off x="3210" y="11907"/>
              <a:ext cx="6708" cy="2417"/>
            </a:xfrm>
            <a:prstGeom prst="rect">
              <a:avLst/>
            </a:prstGeom>
            <a:solidFill>
              <a:srgbClr val="0E90D8">
                <a:alpha val="49020"/>
              </a:srgbClr>
            </a:solidFill>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ts val="2800"/>
                </a:lnSpc>
                <a:spcBef>
                  <a:spcPts val="0"/>
                </a:spcBef>
                <a:buNone/>
              </a:pPr>
              <a:r>
                <a:rPr lang="zh-CN" altLang="zh-CN" sz="2000" dirty="0">
                  <a:solidFill>
                    <a:srgbClr val="056295"/>
                  </a:solidFill>
                </a:rPr>
                <a:t>农业空间</a:t>
              </a:r>
              <a:r>
                <a:rPr lang="zh-CN" altLang="zh-CN" sz="1400" b="0" dirty="0">
                  <a:solidFill>
                    <a:srgbClr val="056295"/>
                  </a:solidFill>
                </a:rPr>
                <a:t>绿色高产、</a:t>
              </a:r>
              <a:r>
                <a:rPr lang="zh-CN" altLang="zh-CN" sz="2000" dirty="0">
                  <a:solidFill>
                    <a:srgbClr val="056295"/>
                  </a:solidFill>
                </a:rPr>
                <a:t>生态空间</a:t>
              </a:r>
              <a:r>
                <a:rPr lang="zh-CN" altLang="en-US" sz="1400" b="0" dirty="0">
                  <a:solidFill>
                    <a:srgbClr val="056295"/>
                  </a:solidFill>
                </a:rPr>
                <a:t>水清岸绿</a:t>
              </a:r>
              <a:r>
                <a:rPr lang="zh-CN" altLang="zh-CN" sz="1400" b="0" dirty="0">
                  <a:solidFill>
                    <a:srgbClr val="056295"/>
                  </a:solidFill>
                </a:rPr>
                <a:t>、</a:t>
              </a:r>
              <a:endParaRPr lang="zh-CN" altLang="zh-CN" sz="1400" b="0" dirty="0">
                <a:solidFill>
                  <a:srgbClr val="056295"/>
                </a:solidFill>
              </a:endParaRPr>
            </a:p>
            <a:p>
              <a:pPr marL="0" indent="0" fontAlgn="auto">
                <a:lnSpc>
                  <a:spcPts val="2800"/>
                </a:lnSpc>
                <a:spcBef>
                  <a:spcPts val="0"/>
                </a:spcBef>
                <a:buNone/>
              </a:pPr>
              <a:r>
                <a:rPr lang="zh-CN" altLang="zh-CN" sz="2000" dirty="0">
                  <a:solidFill>
                    <a:srgbClr val="056295"/>
                  </a:solidFill>
                </a:rPr>
                <a:t>城乡空间</a:t>
              </a:r>
              <a:r>
                <a:rPr lang="zh-CN" altLang="zh-CN" sz="1400" b="0" dirty="0">
                  <a:solidFill>
                    <a:srgbClr val="056295"/>
                  </a:solidFill>
                </a:rPr>
                <a:t>高效宜居，</a:t>
              </a:r>
              <a:r>
                <a:rPr lang="zh-CN" altLang="zh-CN" sz="2000" dirty="0">
                  <a:solidFill>
                    <a:srgbClr val="056295"/>
                  </a:solidFill>
                </a:rPr>
                <a:t>空间魅力</a:t>
              </a:r>
              <a:r>
                <a:rPr lang="zh-CN" altLang="zh-CN" sz="1400" b="0" dirty="0">
                  <a:solidFill>
                    <a:srgbClr val="056295"/>
                  </a:solidFill>
                </a:rPr>
                <a:t>彰显特色；</a:t>
              </a:r>
              <a:endParaRPr lang="zh-CN" altLang="zh-CN" sz="1400" b="0" dirty="0">
                <a:solidFill>
                  <a:srgbClr val="056295"/>
                </a:solidFill>
              </a:endParaRPr>
            </a:p>
            <a:p>
              <a:pPr marL="0" indent="0" fontAlgn="auto">
                <a:lnSpc>
                  <a:spcPts val="2800"/>
                </a:lnSpc>
                <a:spcBef>
                  <a:spcPts val="0"/>
                </a:spcBef>
                <a:buNone/>
              </a:pPr>
              <a:r>
                <a:rPr lang="zh-CN" altLang="zh-CN" sz="1400" b="0" dirty="0">
                  <a:solidFill>
                    <a:srgbClr val="056295"/>
                  </a:solidFill>
                </a:rPr>
                <a:t>重大功能布局完善有序，形成安全、高效、宜居、魅力、和谐的国土空间格局</a:t>
              </a:r>
              <a:endParaRPr lang="zh-CN" altLang="zh-CN" sz="1400" b="0" dirty="0">
                <a:solidFill>
                  <a:srgbClr val="056295"/>
                </a:solidFill>
              </a:endParaRPr>
            </a:p>
          </p:txBody>
        </p:sp>
      </p:grpSp>
      <p:sp>
        <p:nvSpPr>
          <p:cNvPr id="10" name="灯片编号占位符 9"/>
          <p:cNvSpPr>
            <a:spLocks noGrp="1"/>
          </p:cNvSpPr>
          <p:nvPr>
            <p:ph type="sldNum" sz="quarter" idx="12"/>
          </p:nvPr>
        </p:nvSpPr>
        <p:spPr/>
        <p:txBody>
          <a:bodyPr/>
          <a:lstStyle/>
          <a:p>
            <a:fld id="{8886FA7B-F871-4E12-A366-D771B5170A55}" type="slidenum">
              <a:rPr lang="zh-CN" altLang="en-US" smtClean="0"/>
            </a:fld>
            <a:endParaRPr lang="zh-CN" altLang="en-US"/>
          </a:p>
        </p:txBody>
      </p:sp>
      <p:grpSp>
        <p:nvGrpSpPr>
          <p:cNvPr id="14" name="组合 13"/>
          <p:cNvGrpSpPr/>
          <p:nvPr/>
        </p:nvGrpSpPr>
        <p:grpSpPr>
          <a:xfrm>
            <a:off x="1858645" y="5530438"/>
            <a:ext cx="4589145" cy="1901873"/>
            <a:chOff x="3025" y="8055"/>
            <a:chExt cx="6905" cy="3338"/>
          </a:xfrm>
          <a:solidFill>
            <a:srgbClr val="23A7F1">
              <a:alpha val="29020"/>
            </a:srgbClr>
          </a:solidFill>
        </p:grpSpPr>
        <p:sp>
          <p:nvSpPr>
            <p:cNvPr id="11" name="矩形 10"/>
            <p:cNvSpPr/>
            <p:nvPr/>
          </p:nvSpPr>
          <p:spPr>
            <a:xfrm>
              <a:off x="3025" y="8111"/>
              <a:ext cx="6905" cy="317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5" name="内容占位符 2"/>
            <p:cNvSpPr txBox="1"/>
            <p:nvPr/>
          </p:nvSpPr>
          <p:spPr>
            <a:xfrm>
              <a:off x="3040" y="8055"/>
              <a:ext cx="6890" cy="3338"/>
            </a:xfrm>
            <a:prstGeom prst="rect">
              <a:avLst/>
            </a:prstGeom>
            <a:solidFill>
              <a:srgbClr val="9FC5E5"/>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综合经济实力实质性跃升</a:t>
              </a:r>
              <a:r>
                <a:rPr lang="zh-CN" altLang="zh-CN" sz="1400" b="0" dirty="0">
                  <a:solidFill>
                    <a:srgbClr val="056295"/>
                  </a:solidFill>
                </a:rPr>
                <a:t>，</a:t>
              </a:r>
              <a:r>
                <a:rPr lang="zh-CN" altLang="en-US" sz="1400" b="0" dirty="0">
                  <a:solidFill>
                    <a:srgbClr val="056295"/>
                  </a:solidFill>
                </a:rPr>
                <a:t>基本实现“</a:t>
              </a:r>
              <a:r>
                <a:rPr lang="zh-CN" altLang="en-US" sz="2000" dirty="0">
                  <a:solidFill>
                    <a:srgbClr val="056295"/>
                  </a:solidFill>
                </a:rPr>
                <a:t>现代农业大镇、产城融合强镇、美丽水乡古镇</a:t>
              </a:r>
              <a:r>
                <a:rPr lang="zh-CN" altLang="en-US" sz="1400" b="0" dirty="0">
                  <a:solidFill>
                    <a:srgbClr val="056295"/>
                  </a:solidFill>
                </a:rPr>
                <a:t>”的发展愿景</a:t>
              </a:r>
              <a:r>
                <a:rPr lang="zh-CN" altLang="zh-CN" sz="1400" b="0" dirty="0">
                  <a:solidFill>
                    <a:srgbClr val="056295"/>
                  </a:solidFill>
                </a:rPr>
                <a:t>；</a:t>
              </a:r>
              <a:r>
                <a:rPr lang="zh-CN" altLang="en-US" sz="1400" b="0" dirty="0">
                  <a:solidFill>
                    <a:srgbClr val="056295"/>
                  </a:solidFill>
                </a:rPr>
                <a:t>可持续的国土空间格局和宜居环境成为城市重要竞争力，国土空间治理体系和治理能力现代化水平走在省内前列</a:t>
              </a:r>
              <a:endParaRPr lang="zh-CN" altLang="zh-CN" sz="1400" b="0" dirty="0">
                <a:solidFill>
                  <a:srgbClr val="056295"/>
                </a:solidFill>
              </a:endParaRPr>
            </a:p>
          </p:txBody>
        </p:sp>
      </p:grpSp>
      <p:cxnSp>
        <p:nvCxnSpPr>
          <p:cNvPr id="58" name="直接连接符 57"/>
          <p:cNvCxnSpPr>
            <a:stCxn id="4" idx="2"/>
            <a:endCxn id="7" idx="0"/>
          </p:cNvCxnSpPr>
          <p:nvPr/>
        </p:nvCxnSpPr>
        <p:spPr>
          <a:xfrm>
            <a:off x="974029" y="4759242"/>
            <a:ext cx="635" cy="3315970"/>
          </a:xfrm>
          <a:prstGeom prst="line">
            <a:avLst/>
          </a:prstGeom>
          <a:ln w="12700">
            <a:solidFill>
              <a:srgbClr val="056DA7"/>
            </a:solidFill>
            <a:prstDash val="sysDash"/>
          </a:ln>
        </p:spPr>
        <p:style>
          <a:lnRef idx="1">
            <a:schemeClr val="accent1"/>
          </a:lnRef>
          <a:fillRef idx="0">
            <a:schemeClr val="accent1"/>
          </a:fillRef>
          <a:effectRef idx="0">
            <a:schemeClr val="accent1"/>
          </a:effectRef>
          <a:fontRef idx="minor">
            <a:schemeClr val="tx1"/>
          </a:fontRef>
        </p:style>
      </p:cxnSp>
      <p:sp>
        <p:nvSpPr>
          <p:cNvPr id="45" name="内容占位符 2"/>
          <p:cNvSpPr txBox="1"/>
          <p:nvPr/>
        </p:nvSpPr>
        <p:spPr>
          <a:xfrm>
            <a:off x="343535" y="6207125"/>
            <a:ext cx="1261110" cy="520700"/>
          </a:xfrm>
          <a:prstGeom prst="roundRect">
            <a:avLst/>
          </a:prstGeom>
          <a:solidFill>
            <a:srgbClr val="9FC5E5"/>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2035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sp>
        <p:nvSpPr>
          <p:cNvPr id="25" name="文本框 2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F559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沫河口镇国土空间总体规划（</a:t>
            </a:r>
            <a:r>
              <a:rPr lang="en-US" altLang="zh-CN"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UNIT_TABLE_BEAUTIFY" val="smartTable{fdb8dc5d-b246-4fa7-bee6-971e31232c11}"/>
  <p:tag name="TABLE_ENDDRAG_ORIGIN_RECT" val="497*172"/>
  <p:tag name="TABLE_ENDDRAG_RECT" val="24*182*497*172"/>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PP_MARK_KEY" val="f90a49de-89d7-4867-b4d3-97238ae43849"/>
  <p:tag name="COMMONDATA" val="eyJoZGlkIjoiODJmMjBkMjE0ZWNmYzE5MTA5ZDJlOWI5YTJiOTcyZTQifQ=="/>
  <p:tag name="RESOURCE_RECORD_KEY" val="{&quot;70&quot;:[3313694]}"/>
  <p:tag name="commondata" val="eyJoZGlkIjoiYTI4OWQzMTNjYTVkY2IzNGU5MGM0ZWI5NmIwNWU0Ym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3DDA8">
            <a:alpha val="50000"/>
          </a:srgbClr>
        </a:solid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8869</Words>
  <Application>WPS 演示</Application>
  <PresentationFormat>A4 纸张(210x297 毫米)</PresentationFormat>
  <Paragraphs>696</Paragraphs>
  <Slides>35</Slides>
  <Notes>14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Arial</vt:lpstr>
      <vt:lpstr>宋体</vt:lpstr>
      <vt:lpstr>Wingdings</vt:lpstr>
      <vt:lpstr>微软雅黑</vt:lpstr>
      <vt:lpstr>Times New Roman</vt:lpstr>
      <vt:lpstr>Cambria</vt:lpstr>
      <vt:lpstr>隶书</vt:lpstr>
      <vt:lpstr>Wingdings</vt:lpstr>
      <vt:lpstr>等线 Light</vt:lpstr>
      <vt:lpstr>等线</vt:lpstr>
      <vt:lpstr>Arial Unicode MS</vt:lpstr>
      <vt:lpstr>Calibri</vt:lpstr>
      <vt:lpstr>Office 主题​​</vt:lpstr>
      <vt:lpstr>沫河口镇国土空间总体规划 </vt:lpstr>
      <vt:lpstr>草案公示公告 Draft Announcement</vt:lpstr>
      <vt:lpstr>前    言 PREFACE</vt:lpstr>
      <vt:lpstr>目    录 CONTENTS</vt:lpstr>
      <vt:lpstr>01</vt:lpstr>
      <vt:lpstr>1.1 指导思想</vt:lpstr>
      <vt:lpstr>1.3 规划范围与期限</vt:lpstr>
      <vt:lpstr>02</vt:lpstr>
      <vt:lpstr>2.1 规划定位</vt:lpstr>
      <vt:lpstr>2.2 国土空间开发保护策略</vt:lpstr>
      <vt:lpstr>03</vt:lpstr>
      <vt:lpstr>3.1 国土空间总体格局</vt:lpstr>
      <vt:lpstr>3.2 国土空间用途结构</vt:lpstr>
      <vt:lpstr>3.3 三条控制线</vt:lpstr>
      <vt:lpstr>3.4 国土空间用途结构</vt:lpstr>
      <vt:lpstr>04</vt:lpstr>
      <vt:lpstr>4.1 村庄分级分类</vt:lpstr>
      <vt:lpstr>05</vt:lpstr>
      <vt:lpstr>5.1   生态修复</vt:lpstr>
      <vt:lpstr>5.2   国土综合整治</vt:lpstr>
      <vt:lpstr>PowerPoint 演示文稿</vt:lpstr>
      <vt:lpstr>6.1 综合交通体系</vt:lpstr>
      <vt:lpstr>6.2 公共服务设施</vt:lpstr>
      <vt:lpstr>6.3 市政、水利、防灾</vt:lpstr>
      <vt:lpstr>07</vt:lpstr>
      <vt:lpstr>7.1 历史文化保护</vt:lpstr>
      <vt:lpstr>7.2 特色风貌塑造</vt:lpstr>
      <vt:lpstr>08</vt:lpstr>
      <vt:lpstr>8.1 优化城镇用地布局</vt:lpstr>
      <vt:lpstr>8.2 加大公共空间与绿地系统建设</vt:lpstr>
      <vt:lpstr>8.3 提升公共管理与公共服务设施配置</vt:lpstr>
      <vt:lpstr>8.4 完善交通设施建设</vt:lpstr>
      <vt:lpstr>09</vt:lpstr>
      <vt:lpstr>9.1 单元划分</vt:lpstr>
      <vt:lpstr>9.2 分期实施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怀远县国土空间总体规划 （2021-2035年）</dc:title>
  <dc:creator>lenovo</dc:creator>
  <cp:lastModifiedBy>Administrator</cp:lastModifiedBy>
  <cp:revision>564</cp:revision>
  <dcterms:created xsi:type="dcterms:W3CDTF">2023-02-02T03:44:00Z</dcterms:created>
  <dcterms:modified xsi:type="dcterms:W3CDTF">2024-01-12T08:03:51Z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6B3F664B5D0349D28069E50C2DFDB061_13</vt:lpwstr>
  </property>
  <property fmtid="{D5CDD505-2E9C-101B-9397-08002B2CF9AE}" pid="3" name="KSOProductBuildVer">
    <vt:lpwstr>2052-12.1.0.16120</vt:lpwstr>
  </property>
</Properties>
</file>