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colors2.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
  </p:notesMasterIdLst>
  <p:handoutMasterIdLst>
    <p:handoutMasterId r:id="rId40"/>
  </p:handoutMasterIdLst>
  <p:sldIdLst>
    <p:sldId id="256" r:id="rId3"/>
    <p:sldId id="468" r:id="rId4"/>
    <p:sldId id="401" r:id="rId5"/>
    <p:sldId id="404" r:id="rId6"/>
    <p:sldId id="342" r:id="rId7"/>
    <p:sldId id="258" r:id="rId8"/>
    <p:sldId id="341" r:id="rId9"/>
    <p:sldId id="260" r:id="rId10"/>
    <p:sldId id="308" r:id="rId11"/>
    <p:sldId id="309" r:id="rId12"/>
    <p:sldId id="513" r:id="rId13"/>
    <p:sldId id="469" r:id="rId14"/>
    <p:sldId id="311" r:id="rId15"/>
    <p:sldId id="310" r:id="rId17"/>
    <p:sldId id="512" r:id="rId18"/>
    <p:sldId id="514" r:id="rId19"/>
    <p:sldId id="536" r:id="rId20"/>
    <p:sldId id="537" r:id="rId21"/>
    <p:sldId id="268" r:id="rId22"/>
    <p:sldId id="517" r:id="rId23"/>
    <p:sldId id="539" r:id="rId24"/>
    <p:sldId id="518" r:id="rId25"/>
    <p:sldId id="520" r:id="rId26"/>
    <p:sldId id="522" r:id="rId27"/>
    <p:sldId id="524" r:id="rId28"/>
    <p:sldId id="526" r:id="rId29"/>
    <p:sldId id="529" r:id="rId30"/>
    <p:sldId id="530" r:id="rId31"/>
    <p:sldId id="540" r:id="rId32"/>
    <p:sldId id="541" r:id="rId33"/>
    <p:sldId id="542" r:id="rId34"/>
    <p:sldId id="543" r:id="rId35"/>
    <p:sldId id="544" r:id="rId36"/>
    <p:sldId id="545" r:id="rId37"/>
    <p:sldId id="546" r:id="rId38"/>
    <p:sldId id="547" r:id="rId39"/>
  </p:sldIdLst>
  <p:sldSz cx="6858000" cy="9906000" type="A4"/>
  <p:notesSz cx="6858000" cy="9144000"/>
  <p:custDataLst>
    <p:tags r:id="rId4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张捷" initials="张"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A6968"/>
    <a:srgbClr val="8C8F2C"/>
    <a:srgbClr val="524B19"/>
    <a:srgbClr val="E2F0D9"/>
    <a:srgbClr val="C5E0B4"/>
    <a:srgbClr val="75C4B2"/>
    <a:srgbClr val="056DA7"/>
    <a:srgbClr val="2D6558"/>
    <a:srgbClr val="496032"/>
    <a:srgbClr val="6B71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中度样式 1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956" autoAdjust="0"/>
    <p:restoredTop sz="96283" autoAdjust="0"/>
  </p:normalViewPr>
  <p:slideViewPr>
    <p:cSldViewPr snapToGrid="0">
      <p:cViewPr varScale="1">
        <p:scale>
          <a:sx n="61" d="100"/>
          <a:sy n="61" d="100"/>
        </p:scale>
        <p:origin x="2635" y="53"/>
      </p:cViewPr>
      <p:guideLst/>
    </p:cSldViewPr>
  </p:slideViewPr>
  <p:notesTextViewPr>
    <p:cViewPr>
      <p:scale>
        <a:sx n="400" d="100"/>
        <a:sy n="4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5" Type="http://schemas.openxmlformats.org/officeDocument/2006/relationships/tags" Target="tags/tag90.xml"/><Relationship Id="rId44" Type="http://schemas.openxmlformats.org/officeDocument/2006/relationships/commentAuthors" Target="commentAuthors.xml"/><Relationship Id="rId43" Type="http://schemas.openxmlformats.org/officeDocument/2006/relationships/tableStyles" Target="tableStyles.xml"/><Relationship Id="rId42" Type="http://schemas.openxmlformats.org/officeDocument/2006/relationships/viewProps" Target="viewProps.xml"/><Relationship Id="rId41" Type="http://schemas.openxmlformats.org/officeDocument/2006/relationships/presProps" Target="presProps.xml"/><Relationship Id="rId40" Type="http://schemas.openxmlformats.org/officeDocument/2006/relationships/handoutMaster" Target="handoutMasters/handoutMaster1.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notesMaster" Target="notesMasters/notesMaster1.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image" Target="../media/image7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image" Target="../media/image76.png"/></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3">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B861E4FC-4677-4E3F-8FCB-C29F1EC57C14}" type="doc">
      <dgm:prSet loTypeId="urn:microsoft.com/office/officeart/2008/layout/PictureStrips" loCatId="list" qsTypeId="urn:microsoft.com/office/officeart/2005/8/quickstyle/simple1#1" qsCatId="simple" csTypeId="urn:microsoft.com/office/officeart/2005/8/colors/accent1_2#1" csCatId="accent1" phldr="1"/>
      <dgm:spPr/>
      <dgm:t>
        <a:bodyPr/>
        <a:lstStyle/>
        <a:p>
          <a:endParaRPr lang="zh-CN" altLang="en-US"/>
        </a:p>
      </dgm:t>
    </dgm:pt>
    <dgm:pt modelId="{D072599E-62CB-4924-A724-20BFD0FA2B57}">
      <dgm:prSet phldrT="[文本]" phldr="0" custT="1"/>
      <dgm:spPr>
        <a:solidFill>
          <a:schemeClr val="accent6">
            <a:lumMod val="20000"/>
            <a:lumOff val="80000"/>
          </a:schemeClr>
        </a:solidFill>
        <a:ln w="9525">
          <a:solidFill>
            <a:schemeClr val="accent6">
              <a:lumMod val="75000"/>
            </a:schemeClr>
          </a:solidFill>
        </a:ln>
      </dgm:spPr>
      <dgm:t>
        <a:bodyPr vert="horz" wrap="square"/>
        <a:lstStyle/>
        <a:p>
          <a:pPr eaLnBrk="1" fontAlgn="auto" latinLnBrk="0" hangingPunct="1">
            <a:lnSpc>
              <a:spcPts val="3000"/>
            </a:lnSpc>
            <a:spcBef>
              <a:spcPct val="0"/>
            </a:spcBef>
            <a:spcAft>
              <a:spcPts val="0"/>
            </a:spcAft>
          </a:pPr>
          <a:r>
            <a:rPr lang="zh-CN" altLang="en-US" sz="2000" b="1" dirty="0">
              <a:solidFill>
                <a:schemeClr val="accent6">
                  <a:lumMod val="50000"/>
                </a:schemeClr>
              </a:solidFill>
              <a:latin typeface="微软雅黑" panose="020B0503020204020204" pitchFamily="34" charset="-122"/>
              <a:ea typeface="微软雅黑" panose="020B0503020204020204" pitchFamily="34" charset="-122"/>
            </a:rPr>
            <a:t>安全筑底，强化国土空间保护</a:t>
          </a:r>
          <a:endParaRPr lang="en-US" altLang="zh-CN" sz="2000" b="1" dirty="0">
            <a:solidFill>
              <a:schemeClr val="accent6">
                <a:lumMod val="50000"/>
              </a:schemeClr>
            </a:solidFill>
            <a:latin typeface="微软雅黑" panose="020B0503020204020204" pitchFamily="34" charset="-122"/>
            <a:ea typeface="微软雅黑" panose="020B0503020204020204" pitchFamily="34" charset="-122"/>
          </a:endParaRPr>
        </a:p>
        <a:p>
          <a:pPr eaLnBrk="1" fontAlgn="auto" latinLnBrk="0" hangingPunct="1">
            <a:lnSpc>
              <a:spcPts val="3000"/>
            </a:lnSpc>
            <a:spcBef>
              <a:spcPct val="0"/>
            </a:spcBef>
            <a:spcAft>
              <a:spcPts val="0"/>
            </a:spcAft>
          </a:pPr>
          <a:r>
            <a:rPr lang="zh-CN" altLang="en-US" sz="1600" b="1" dirty="0">
              <a:solidFill>
                <a:schemeClr val="accent6">
                  <a:lumMod val="75000"/>
                </a:schemeClr>
              </a:solidFill>
              <a:latin typeface="微软雅黑" panose="020B0503020204020204" pitchFamily="34" charset="-122"/>
              <a:ea typeface="微软雅黑" panose="020B0503020204020204" pitchFamily="34" charset="-122"/>
            </a:rPr>
            <a:t>将永久基本农田、生态保护红线、城镇开发边界三条控制线作为不可逾越的红线，有效应对粮食安全、生态安全、产业安全等方面的问题和挑战</a:t>
          </a:r>
          <a:endParaRPr lang="zh-CN" altLang="zh-CN" sz="1600" b="1" dirty="0">
            <a:solidFill>
              <a:schemeClr val="accent6">
                <a:lumMod val="75000"/>
              </a:schemeClr>
            </a:solidFill>
            <a:latin typeface="微软雅黑" panose="020B0503020204020204" pitchFamily="34" charset="-122"/>
            <a:ea typeface="微软雅黑" panose="020B0503020204020204" pitchFamily="34" charset="-122"/>
          </a:endParaRPr>
        </a:p>
      </dgm:t>
    </dgm:pt>
    <dgm:pt modelId="{D23E3F61-EC2D-490A-BF9C-74FB1C62508E}" cxnId="{B587F5A4-F599-424D-8D04-D495E198C5C5}" type="parTrans">
      <dgm:prSet/>
      <dgm:spPr/>
      <dgm:t>
        <a:bodyPr/>
        <a:lstStyle/>
        <a:p>
          <a:endParaRPr lang="zh-CN" altLang="en-US">
            <a:latin typeface="微软雅黑" panose="020B0503020204020204" pitchFamily="34" charset="-122"/>
            <a:ea typeface="微软雅黑" panose="020B0503020204020204" pitchFamily="34" charset="-122"/>
          </a:endParaRPr>
        </a:p>
      </dgm:t>
    </dgm:pt>
    <dgm:pt modelId="{FC002FB9-9F87-4725-B4D8-D272B395B11D}" cxnId="{B587F5A4-F599-424D-8D04-D495E198C5C5}" type="sibTrans">
      <dgm:prSet/>
      <dgm:spPr/>
      <dgm:t>
        <a:bodyPr/>
        <a:lstStyle/>
        <a:p>
          <a:endParaRPr lang="zh-CN" altLang="en-US">
            <a:latin typeface="微软雅黑" panose="020B0503020204020204" pitchFamily="34" charset="-122"/>
            <a:ea typeface="微软雅黑" panose="020B0503020204020204" pitchFamily="34" charset="-122"/>
          </a:endParaRPr>
        </a:p>
      </dgm:t>
    </dgm:pt>
    <dgm:pt modelId="{81AAC95A-6F88-4DFA-AB4F-F11EF182F785}">
      <dgm:prSet phldrT="[文本]" phldr="0" custT="1"/>
      <dgm:spPr>
        <a:solidFill>
          <a:srgbClr val="FFF7DF"/>
        </a:solidFill>
        <a:ln w="9525">
          <a:solidFill>
            <a:schemeClr val="accent4">
              <a:lumMod val="75000"/>
            </a:schemeClr>
          </a:solidFill>
        </a:ln>
      </dgm:spPr>
      <dgm:t>
        <a:bodyPr vert="horz" wrap="square"/>
        <a:lstStyle/>
        <a:p>
          <a:pPr eaLnBrk="1" fontAlgn="auto" latinLnBrk="0" hangingPunct="1">
            <a:lnSpc>
              <a:spcPts val="3000"/>
            </a:lnSpc>
            <a:spcBef>
              <a:spcPct val="0"/>
            </a:spcBef>
            <a:spcAft>
              <a:spcPts val="0"/>
            </a:spcAft>
          </a:pPr>
          <a:r>
            <a:rPr lang="zh-CN" altLang="en-US" sz="2000" b="1" dirty="0">
              <a:solidFill>
                <a:schemeClr val="accent4">
                  <a:lumMod val="50000"/>
                </a:schemeClr>
              </a:solidFill>
              <a:latin typeface="微软雅黑" panose="020B0503020204020204" pitchFamily="34" charset="-122"/>
              <a:ea typeface="微软雅黑" panose="020B0503020204020204" pitchFamily="34" charset="-122"/>
            </a:rPr>
            <a:t>生态筑底，强化自然资源要素空间保护</a:t>
          </a:r>
          <a:endParaRPr lang="en-US" altLang="zh-CN" sz="1800" b="1" dirty="0">
            <a:solidFill>
              <a:schemeClr val="accent4">
                <a:lumMod val="75000"/>
              </a:schemeClr>
            </a:solidFill>
            <a:latin typeface="微软雅黑" panose="020B0503020204020204" pitchFamily="34" charset="-122"/>
            <a:ea typeface="微软雅黑" panose="020B0503020204020204" pitchFamily="34" charset="-122"/>
          </a:endParaRPr>
        </a:p>
        <a:p>
          <a:pPr eaLnBrk="1" fontAlgn="auto" latinLnBrk="0" hangingPunct="1">
            <a:lnSpc>
              <a:spcPts val="3000"/>
            </a:lnSpc>
            <a:spcBef>
              <a:spcPct val="0"/>
            </a:spcBef>
            <a:spcAft>
              <a:spcPts val="0"/>
            </a:spcAft>
          </a:pPr>
          <a:r>
            <a:rPr lang="zh-CN" altLang="en-US" sz="1600" b="1" dirty="0">
              <a:solidFill>
                <a:schemeClr val="accent4">
                  <a:lumMod val="75000"/>
                </a:schemeClr>
              </a:solidFill>
              <a:latin typeface="微软雅黑" panose="020B0503020204020204" pitchFamily="34" charset="-122"/>
              <a:ea typeface="微软雅黑" panose="020B0503020204020204" pitchFamily="34" charset="-122"/>
            </a:rPr>
            <a:t>强化以水为核心的生态空间对城乡空间布局的约束和引导，为打造安徽三汊河国家湿地公园、北淝河水系生态风光带提供环境支撑</a:t>
          </a:r>
        </a:p>
      </dgm:t>
    </dgm:pt>
    <dgm:pt modelId="{D544050C-4CC8-4BFA-8CC2-62C797527418}" cxnId="{B7C7B86D-E3AE-462B-A584-A5F1ED08560D}" type="parTrans">
      <dgm:prSet/>
      <dgm:spPr/>
      <dgm:t>
        <a:bodyPr/>
        <a:lstStyle/>
        <a:p>
          <a:endParaRPr lang="zh-CN" altLang="en-US">
            <a:latin typeface="微软雅黑" panose="020B0503020204020204" pitchFamily="34" charset="-122"/>
            <a:ea typeface="微软雅黑" panose="020B0503020204020204" pitchFamily="34" charset="-122"/>
          </a:endParaRPr>
        </a:p>
      </dgm:t>
    </dgm:pt>
    <dgm:pt modelId="{2DAB3544-F375-4734-AC5A-E05FF70D764F}" cxnId="{B7C7B86D-E3AE-462B-A584-A5F1ED08560D}" type="sibTrans">
      <dgm:prSet/>
      <dgm:spPr/>
      <dgm:t>
        <a:bodyPr/>
        <a:lstStyle/>
        <a:p>
          <a:endParaRPr lang="zh-CN" altLang="en-US">
            <a:latin typeface="微软雅黑" panose="020B0503020204020204" pitchFamily="34" charset="-122"/>
            <a:ea typeface="微软雅黑" panose="020B0503020204020204" pitchFamily="34" charset="-122"/>
          </a:endParaRPr>
        </a:p>
      </dgm:t>
    </dgm:pt>
    <dgm:pt modelId="{D52C328A-2C72-420C-B254-D9C780A887F5}">
      <dgm:prSet phldrT="[文本]" phldr="0" custT="1"/>
      <dgm:spPr>
        <a:solidFill>
          <a:schemeClr val="accent2">
            <a:lumMod val="20000"/>
            <a:lumOff val="80000"/>
          </a:schemeClr>
        </a:solidFill>
        <a:ln w="9525">
          <a:solidFill>
            <a:schemeClr val="accent2">
              <a:lumMod val="75000"/>
            </a:schemeClr>
          </a:solidFill>
        </a:ln>
      </dgm:spPr>
      <dgm:t>
        <a:bodyPr vert="horz" wrap="square"/>
        <a:lstStyle/>
        <a:p>
          <a:pPr eaLnBrk="1" fontAlgn="auto" latinLnBrk="0" hangingPunct="1">
            <a:lnSpc>
              <a:spcPts val="3000"/>
            </a:lnSpc>
            <a:spcBef>
              <a:spcPct val="0"/>
            </a:spcBef>
            <a:spcAft>
              <a:spcPts val="0"/>
            </a:spcAft>
          </a:pPr>
          <a:r>
            <a:rPr lang="zh-CN" altLang="en-US" sz="2000" b="1" dirty="0">
              <a:solidFill>
                <a:schemeClr val="accent2">
                  <a:lumMod val="50000"/>
                </a:schemeClr>
              </a:solidFill>
              <a:latin typeface="微软雅黑" panose="020B0503020204020204" pitchFamily="34" charset="-122"/>
              <a:ea typeface="微软雅黑" panose="020B0503020204020204" pitchFamily="34" charset="-122"/>
            </a:rPr>
            <a:t>统筹布局，创新全域国土综合整治</a:t>
          </a:r>
          <a:endParaRPr lang="en-US" altLang="zh-CN" sz="1800" b="1" dirty="0">
            <a:solidFill>
              <a:schemeClr val="accent2">
                <a:lumMod val="75000"/>
              </a:schemeClr>
            </a:solidFill>
            <a:latin typeface="微软雅黑" panose="020B0503020204020204" pitchFamily="34" charset="-122"/>
            <a:ea typeface="微软雅黑" panose="020B0503020204020204" pitchFamily="34" charset="-122"/>
          </a:endParaRPr>
        </a:p>
        <a:p>
          <a:pPr eaLnBrk="1" fontAlgn="auto" latinLnBrk="0" hangingPunct="1">
            <a:lnSpc>
              <a:spcPts val="3000"/>
            </a:lnSpc>
            <a:spcBef>
              <a:spcPct val="0"/>
            </a:spcBef>
            <a:spcAft>
              <a:spcPts val="0"/>
            </a:spcAft>
          </a:pPr>
          <a:r>
            <a:rPr lang="zh-CN" altLang="en-US" sz="1600" b="1" dirty="0">
              <a:solidFill>
                <a:schemeClr val="accent2">
                  <a:lumMod val="75000"/>
                </a:schemeClr>
              </a:solidFill>
              <a:latin typeface="微软雅黑" panose="020B0503020204020204" pitchFamily="34" charset="-122"/>
              <a:ea typeface="微软雅黑" panose="020B0503020204020204" pitchFamily="34" charset="-122"/>
            </a:rPr>
            <a:t>对镇政府驻地进行低效用地更新、老街改造，对乡村地区进行村庄拆并，农用地综合</a:t>
          </a:r>
          <a:r>
            <a:rPr lang="zh-CN" altLang="en-US" sz="1600" b="1" dirty="0" smtClean="0">
              <a:solidFill>
                <a:schemeClr val="accent2">
                  <a:lumMod val="75000"/>
                </a:schemeClr>
              </a:solidFill>
              <a:latin typeface="微软雅黑" panose="020B0503020204020204" pitchFamily="34" charset="-122"/>
              <a:ea typeface="微软雅黑" panose="020B0503020204020204" pitchFamily="34" charset="-122"/>
            </a:rPr>
            <a:t>整治，</a:t>
          </a:r>
          <a:r>
            <a:rPr lang="zh-CN" altLang="zh-CN" sz="1600" b="1" dirty="0" smtClean="0">
              <a:solidFill>
                <a:schemeClr val="accent2">
                  <a:lumMod val="75000"/>
                </a:schemeClr>
              </a:solidFill>
              <a:latin typeface="微软雅黑" panose="020B0503020204020204" pitchFamily="34" charset="-122"/>
              <a:ea typeface="微软雅黑" panose="020B0503020204020204" pitchFamily="34" charset="-122"/>
            </a:rPr>
            <a:t>推动</a:t>
          </a:r>
          <a:r>
            <a:rPr lang="zh-CN" altLang="zh-CN" sz="1600" b="1" dirty="0">
              <a:solidFill>
                <a:schemeClr val="accent2">
                  <a:lumMod val="75000"/>
                </a:schemeClr>
              </a:solidFill>
              <a:latin typeface="微软雅黑" panose="020B0503020204020204" pitchFamily="34" charset="-122"/>
              <a:ea typeface="微软雅黑" panose="020B0503020204020204" pitchFamily="34" charset="-122"/>
            </a:rPr>
            <a:t>土地整治与多元要素跨界融合</a:t>
          </a:r>
          <a:endParaRPr lang="zh-CN" altLang="en-US" sz="1600" b="1" dirty="0">
            <a:solidFill>
              <a:schemeClr val="accent2">
                <a:lumMod val="75000"/>
              </a:schemeClr>
            </a:solidFill>
            <a:latin typeface="微软雅黑" panose="020B0503020204020204" pitchFamily="34" charset="-122"/>
            <a:ea typeface="微软雅黑" panose="020B0503020204020204" pitchFamily="34" charset="-122"/>
          </a:endParaRPr>
        </a:p>
      </dgm:t>
    </dgm:pt>
    <dgm:pt modelId="{8A5F614A-91F6-410B-BA84-1082BA004FFB}" cxnId="{45EEA166-C10F-4D25-97B1-97B9D99D5C15}" type="parTrans">
      <dgm:prSet/>
      <dgm:spPr/>
      <dgm:t>
        <a:bodyPr/>
        <a:lstStyle/>
        <a:p>
          <a:endParaRPr lang="zh-CN" altLang="en-US">
            <a:latin typeface="微软雅黑" panose="020B0503020204020204" pitchFamily="34" charset="-122"/>
            <a:ea typeface="微软雅黑" panose="020B0503020204020204" pitchFamily="34" charset="-122"/>
          </a:endParaRPr>
        </a:p>
      </dgm:t>
    </dgm:pt>
    <dgm:pt modelId="{17C02B51-D668-41AB-B179-6B6D5DD1046C}" cxnId="{45EEA166-C10F-4D25-97B1-97B9D99D5C15}" type="sibTrans">
      <dgm:prSet/>
      <dgm:spPr/>
      <dgm:t>
        <a:bodyPr/>
        <a:lstStyle/>
        <a:p>
          <a:endParaRPr lang="zh-CN" altLang="en-US">
            <a:latin typeface="微软雅黑" panose="020B0503020204020204" pitchFamily="34" charset="-122"/>
            <a:ea typeface="微软雅黑" panose="020B0503020204020204" pitchFamily="34" charset="-122"/>
          </a:endParaRPr>
        </a:p>
      </dgm:t>
    </dgm:pt>
    <dgm:pt modelId="{8129AA3C-CE26-4970-A769-43137778144B}" type="pres">
      <dgm:prSet presAssocID="{B861E4FC-4677-4E3F-8FCB-C29F1EC57C14}" presName="Name0" presStyleCnt="0">
        <dgm:presLayoutVars>
          <dgm:dir/>
          <dgm:resizeHandles val="exact"/>
        </dgm:presLayoutVars>
      </dgm:prSet>
      <dgm:spPr/>
      <dgm:t>
        <a:bodyPr/>
        <a:lstStyle/>
        <a:p>
          <a:endParaRPr lang="zh-CN" altLang="en-US"/>
        </a:p>
      </dgm:t>
    </dgm:pt>
    <dgm:pt modelId="{8825308B-90A3-4746-B9AA-134C55939D8F}" type="pres">
      <dgm:prSet presAssocID="{D072599E-62CB-4924-A724-20BFD0FA2B57}" presName="composite" presStyleCnt="0"/>
      <dgm:spPr/>
    </dgm:pt>
    <dgm:pt modelId="{C98FEB44-F57B-47E3-A776-E9BBF7E8D13F}" type="pres">
      <dgm:prSet presAssocID="{D072599E-62CB-4924-A724-20BFD0FA2B57}" presName="rect1" presStyleLbl="trAlignAcc1" presStyleIdx="0" presStyleCnt="3" custScaleY="102333" custLinFactNeighborY="-33215">
        <dgm:presLayoutVars>
          <dgm:bulletEnabled val="1"/>
        </dgm:presLayoutVars>
      </dgm:prSet>
      <dgm:spPr/>
      <dgm:t>
        <a:bodyPr/>
        <a:lstStyle/>
        <a:p>
          <a:endParaRPr lang="zh-CN" altLang="en-US"/>
        </a:p>
      </dgm:t>
    </dgm:pt>
    <dgm:pt modelId="{74C163B8-A228-443F-BF6F-36FC2DDA2E9D}" type="pres">
      <dgm:prSet presAssocID="{D072599E-62CB-4924-A724-20BFD0FA2B57}" presName="rect2" presStyleLbl="fgImgPlace1" presStyleIdx="0" presStyleCnt="3" custScaleX="108981" custScaleY="64084" custLinFactNeighborX="-103" custLinFactNeighborY="-45199"/>
      <dgm:spPr>
        <a:blipFill rotWithShape="1">
          <a:blip xmlns:r="http://schemas.openxmlformats.org/officeDocument/2006/relationships" r:embed="rId1"/>
          <a:stretch>
            <a:fillRect/>
          </a:stretch>
        </a:blipFill>
        <a:ln>
          <a:solidFill>
            <a:schemeClr val="bg1"/>
          </a:solidFill>
        </a:ln>
      </dgm:spPr>
    </dgm:pt>
    <dgm:pt modelId="{3423FF11-03B3-4EC4-8539-420CFB5968BB}" type="pres">
      <dgm:prSet presAssocID="{FC002FB9-9F87-4725-B4D8-D272B395B11D}" presName="sibTrans" presStyleCnt="0"/>
      <dgm:spPr/>
    </dgm:pt>
    <dgm:pt modelId="{69B5BB75-50DB-4E17-8D09-BB60DEA3BA00}" type="pres">
      <dgm:prSet presAssocID="{81AAC95A-6F88-4DFA-AB4F-F11EF182F785}" presName="composite" presStyleCnt="0"/>
      <dgm:spPr/>
    </dgm:pt>
    <dgm:pt modelId="{33EB1C8F-0F48-413C-B8AD-72B66F52F1A8}" type="pres">
      <dgm:prSet presAssocID="{81AAC95A-6F88-4DFA-AB4F-F11EF182F785}" presName="rect1" presStyleLbl="trAlignAcc1" presStyleIdx="1" presStyleCnt="3" custScaleY="106084" custLinFactNeighborY="-24284">
        <dgm:presLayoutVars>
          <dgm:bulletEnabled val="1"/>
        </dgm:presLayoutVars>
      </dgm:prSet>
      <dgm:spPr/>
      <dgm:t>
        <a:bodyPr/>
        <a:lstStyle/>
        <a:p>
          <a:endParaRPr lang="zh-CN" altLang="en-US"/>
        </a:p>
      </dgm:t>
    </dgm:pt>
    <dgm:pt modelId="{F58A752D-C001-47FC-86FF-357C30089DF9}" type="pres">
      <dgm:prSet presAssocID="{81AAC95A-6F88-4DFA-AB4F-F11EF182F785}" presName="rect2" presStyleLbl="fgImgPlace1" presStyleIdx="1" presStyleCnt="3" custScaleX="105820" custScaleY="64092" custLinFactNeighborX="-893" custLinFactNeighborY="-37966"/>
      <dgm:spPr>
        <a:blipFill rotWithShape="1">
          <a:blip xmlns:r="http://schemas.openxmlformats.org/officeDocument/2006/relationships" r:embed="rId2"/>
          <a:stretch>
            <a:fillRect/>
          </a:stretch>
        </a:blipFill>
        <a:ln>
          <a:solidFill>
            <a:schemeClr val="bg1"/>
          </a:solidFill>
        </a:ln>
      </dgm:spPr>
    </dgm:pt>
    <dgm:pt modelId="{72D4DFC3-4649-4F4B-9EE5-745E78BB887B}" type="pres">
      <dgm:prSet presAssocID="{2DAB3544-F375-4734-AC5A-E05FF70D764F}" presName="sibTrans" presStyleCnt="0"/>
      <dgm:spPr/>
    </dgm:pt>
    <dgm:pt modelId="{00F815F7-3603-4859-A6E6-B80820FE4C18}" type="pres">
      <dgm:prSet presAssocID="{D52C328A-2C72-420C-B254-D9C780A887F5}" presName="composite" presStyleCnt="0"/>
      <dgm:spPr/>
    </dgm:pt>
    <dgm:pt modelId="{01403EBD-9F61-4A60-AC8E-890145529C6F}" type="pres">
      <dgm:prSet presAssocID="{D52C328A-2C72-420C-B254-D9C780A887F5}" presName="rect1" presStyleLbl="trAlignAcc1" presStyleIdx="2" presStyleCnt="3" custScaleY="104733" custLinFactNeighborY="-12720">
        <dgm:presLayoutVars>
          <dgm:bulletEnabled val="1"/>
        </dgm:presLayoutVars>
      </dgm:prSet>
      <dgm:spPr/>
      <dgm:t>
        <a:bodyPr/>
        <a:lstStyle/>
        <a:p>
          <a:endParaRPr lang="zh-CN" altLang="en-US"/>
        </a:p>
      </dgm:t>
    </dgm:pt>
    <dgm:pt modelId="{6C7F6A7F-6378-4446-8035-D13E41F731AE}" type="pres">
      <dgm:prSet presAssocID="{D52C328A-2C72-420C-B254-D9C780A887F5}" presName="rect2" presStyleLbl="fgImgPlace1" presStyleIdx="2" presStyleCnt="3" custScaleX="105820" custScaleY="64092" custLinFactNeighborX="-893" custLinFactNeighborY="-26951"/>
      <dgm:spPr>
        <a:blipFill rotWithShape="1">
          <a:blip xmlns:r="http://schemas.openxmlformats.org/officeDocument/2006/relationships" r:embed="rId3"/>
          <a:stretch>
            <a:fillRect/>
          </a:stretch>
        </a:blipFill>
      </dgm:spPr>
    </dgm:pt>
  </dgm:ptLst>
  <dgm:cxnLst>
    <dgm:cxn modelId="{3C0C64FC-98B3-484A-8F65-E681FD7D2F25}" type="presOf" srcId="{D072599E-62CB-4924-A724-20BFD0FA2B57}" destId="{C98FEB44-F57B-47E3-A776-E9BBF7E8D13F}" srcOrd="0" destOrd="0" presId="urn:microsoft.com/office/officeart/2008/layout/PictureStrips"/>
    <dgm:cxn modelId="{A1A25E4F-46FA-4F6C-B6B4-F827E8693FAD}" type="presOf" srcId="{D52C328A-2C72-420C-B254-D9C780A887F5}" destId="{01403EBD-9F61-4A60-AC8E-890145529C6F}" srcOrd="0" destOrd="0" presId="urn:microsoft.com/office/officeart/2008/layout/PictureStrips"/>
    <dgm:cxn modelId="{45EEA166-C10F-4D25-97B1-97B9D99D5C15}" srcId="{B861E4FC-4677-4E3F-8FCB-C29F1EC57C14}" destId="{D52C328A-2C72-420C-B254-D9C780A887F5}" srcOrd="2" destOrd="0" parTransId="{8A5F614A-91F6-410B-BA84-1082BA004FFB}" sibTransId="{17C02B51-D668-41AB-B179-6B6D5DD1046C}"/>
    <dgm:cxn modelId="{B587F5A4-F599-424D-8D04-D495E198C5C5}" srcId="{B861E4FC-4677-4E3F-8FCB-C29F1EC57C14}" destId="{D072599E-62CB-4924-A724-20BFD0FA2B57}" srcOrd="0" destOrd="0" parTransId="{D23E3F61-EC2D-490A-BF9C-74FB1C62508E}" sibTransId="{FC002FB9-9F87-4725-B4D8-D272B395B11D}"/>
    <dgm:cxn modelId="{B7C7B86D-E3AE-462B-A584-A5F1ED08560D}" srcId="{B861E4FC-4677-4E3F-8FCB-C29F1EC57C14}" destId="{81AAC95A-6F88-4DFA-AB4F-F11EF182F785}" srcOrd="1" destOrd="0" parTransId="{D544050C-4CC8-4BFA-8CC2-62C797527418}" sibTransId="{2DAB3544-F375-4734-AC5A-E05FF70D764F}"/>
    <dgm:cxn modelId="{09AD5A39-AF4C-4AA6-BA10-F2F83BCADBB7}" type="presOf" srcId="{B861E4FC-4677-4E3F-8FCB-C29F1EC57C14}" destId="{8129AA3C-CE26-4970-A769-43137778144B}" srcOrd="0" destOrd="0" presId="urn:microsoft.com/office/officeart/2008/layout/PictureStrips"/>
    <dgm:cxn modelId="{29C11FF8-5B33-4A35-93FC-1EC0EDD2F0D9}" type="presOf" srcId="{81AAC95A-6F88-4DFA-AB4F-F11EF182F785}" destId="{33EB1C8F-0F48-413C-B8AD-72B66F52F1A8}" srcOrd="0" destOrd="0" presId="urn:microsoft.com/office/officeart/2008/layout/PictureStrips"/>
    <dgm:cxn modelId="{1A22D55F-7B1B-4B5A-8878-BE8FEED0478D}" type="presParOf" srcId="{8129AA3C-CE26-4970-A769-43137778144B}" destId="{8825308B-90A3-4746-B9AA-134C55939D8F}" srcOrd="0" destOrd="0" presId="urn:microsoft.com/office/officeart/2008/layout/PictureStrips"/>
    <dgm:cxn modelId="{E6A9DFC9-B25A-4D6A-8163-650AAFAF6519}" type="presParOf" srcId="{8825308B-90A3-4746-B9AA-134C55939D8F}" destId="{C98FEB44-F57B-47E3-A776-E9BBF7E8D13F}" srcOrd="0" destOrd="0" presId="urn:microsoft.com/office/officeart/2008/layout/PictureStrips"/>
    <dgm:cxn modelId="{D63B85C0-67B5-4B5D-AEDD-B1C1B95A37DD}" type="presParOf" srcId="{8825308B-90A3-4746-B9AA-134C55939D8F}" destId="{74C163B8-A228-443F-BF6F-36FC2DDA2E9D}" srcOrd="1" destOrd="0" presId="urn:microsoft.com/office/officeart/2008/layout/PictureStrips"/>
    <dgm:cxn modelId="{858F5832-60D0-4B10-B27F-3F5757F8D18C}" type="presParOf" srcId="{8129AA3C-CE26-4970-A769-43137778144B}" destId="{3423FF11-03B3-4EC4-8539-420CFB5968BB}" srcOrd="1" destOrd="0" presId="urn:microsoft.com/office/officeart/2008/layout/PictureStrips"/>
    <dgm:cxn modelId="{CA32F584-86FE-4767-ACB0-2C4B1A98C1D6}" type="presParOf" srcId="{8129AA3C-CE26-4970-A769-43137778144B}" destId="{69B5BB75-50DB-4E17-8D09-BB60DEA3BA00}" srcOrd="2" destOrd="0" presId="urn:microsoft.com/office/officeart/2008/layout/PictureStrips"/>
    <dgm:cxn modelId="{0CC5258D-6EFE-4B10-8F3A-04A3A36C8082}" type="presParOf" srcId="{69B5BB75-50DB-4E17-8D09-BB60DEA3BA00}" destId="{33EB1C8F-0F48-413C-B8AD-72B66F52F1A8}" srcOrd="0" destOrd="0" presId="urn:microsoft.com/office/officeart/2008/layout/PictureStrips"/>
    <dgm:cxn modelId="{2566316E-4EC4-44AD-989B-C1B1B636708E}" type="presParOf" srcId="{69B5BB75-50DB-4E17-8D09-BB60DEA3BA00}" destId="{F58A752D-C001-47FC-86FF-357C30089DF9}" srcOrd="1" destOrd="0" presId="urn:microsoft.com/office/officeart/2008/layout/PictureStrips"/>
    <dgm:cxn modelId="{69821FF5-6CCC-4332-A9EA-6893ADDC7C5B}" type="presParOf" srcId="{8129AA3C-CE26-4970-A769-43137778144B}" destId="{72D4DFC3-4649-4F4B-9EE5-745E78BB887B}" srcOrd="3" destOrd="0" presId="urn:microsoft.com/office/officeart/2008/layout/PictureStrips"/>
    <dgm:cxn modelId="{F76AEDDF-42C7-4066-AA93-ECB1ED5CA014}" type="presParOf" srcId="{8129AA3C-CE26-4970-A769-43137778144B}" destId="{00F815F7-3603-4859-A6E6-B80820FE4C18}" srcOrd="4" destOrd="0" presId="urn:microsoft.com/office/officeart/2008/layout/PictureStrips"/>
    <dgm:cxn modelId="{9777FB9A-F9D5-45A1-BF3B-2DA9DF5679C9}" type="presParOf" srcId="{00F815F7-3603-4859-A6E6-B80820FE4C18}" destId="{01403EBD-9F61-4A60-AC8E-890145529C6F}" srcOrd="0" destOrd="0" presId="urn:microsoft.com/office/officeart/2008/layout/PictureStrips"/>
    <dgm:cxn modelId="{00DE31C7-F4A8-458C-B784-8173C85CCABF}" type="presParOf" srcId="{00F815F7-3603-4859-A6E6-B80820FE4C18}" destId="{6C7F6A7F-6378-4446-8035-D13E41F731AE}" srcOrd="1" destOrd="0" presId="urn:microsoft.com/office/officeart/2008/layout/PictureStrips"/>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C591F81-C46E-4033-A5A2-AF0183344198}" type="doc">
      <dgm:prSet loTypeId="urn:microsoft.com/office/officeart/2005/8/layout/vList6" loCatId="process" qsTypeId="urn:microsoft.com/office/officeart/2005/8/quickstyle/simple1#3" qsCatId="simple" csTypeId="urn:microsoft.com/office/officeart/2005/8/colors/accent1_2#3" csCatId="accent1" phldr="1"/>
      <dgm:spPr/>
      <dgm:t>
        <a:bodyPr/>
        <a:lstStyle/>
        <a:p>
          <a:endParaRPr lang="zh-CN" altLang="en-US"/>
        </a:p>
      </dgm:t>
    </dgm:pt>
    <dgm:pt modelId="{0C4F5FB6-7C83-4702-9560-64FEE3B81B26}">
      <dgm:prSet phldrT="[文本]" phldr="0" custT="1"/>
      <dgm:spPr>
        <a:solidFill>
          <a:srgbClr val="3588B8"/>
        </a:solidFill>
      </dgm:spPr>
      <dgm:t>
        <a:bodyPr vert="horz" wrap="square"/>
        <a:lstStyle/>
        <a:p>
          <a:pPr>
            <a:lnSpc>
              <a:spcPts val="1400"/>
            </a:lnSpc>
            <a:spcBef>
              <a:spcPct val="0"/>
            </a:spcBef>
            <a:spcAft>
              <a:spcPct val="35000"/>
            </a:spcAft>
          </a:pPr>
          <a:r>
            <a:rPr lang="zh-CN" altLang="en-US" sz="1400" b="1" dirty="0">
              <a:latin typeface="微软雅黑" panose="020B0503020204020204" pitchFamily="34" charset="-122"/>
              <a:ea typeface="微软雅黑" panose="020B0503020204020204" pitchFamily="34" charset="-122"/>
            </a:rPr>
            <a:t>耕地</a:t>
          </a:r>
        </a:p>
        <a:p>
          <a:pPr>
            <a:lnSpc>
              <a:spcPts val="1400"/>
            </a:lnSpc>
            <a:spcBef>
              <a:spcPct val="0"/>
            </a:spcBef>
            <a:spcAft>
              <a:spcPct val="35000"/>
            </a:spcAft>
          </a:pPr>
          <a:r>
            <a:rPr lang="zh-CN" altLang="en-US" sz="1400" b="1" dirty="0">
              <a:latin typeface="微软雅黑" panose="020B0503020204020204" pitchFamily="34" charset="-122"/>
              <a:ea typeface="微软雅黑" panose="020B0503020204020204" pitchFamily="34" charset="-122"/>
            </a:rPr>
            <a:t>永久基本农田保护红线</a:t>
          </a:r>
          <a:endParaRPr lang="zh-CN" altLang="en-US" sz="1200" b="1" dirty="0">
            <a:latin typeface="微软雅黑" panose="020B0503020204020204" pitchFamily="34" charset="-122"/>
            <a:ea typeface="微软雅黑" panose="020B0503020204020204" pitchFamily="34" charset="-122"/>
          </a:endParaRPr>
        </a:p>
      </dgm:t>
    </dgm:pt>
    <dgm:pt modelId="{A1B5E8BE-73EF-4595-A14B-3C94BE86602A}" cxnId="{45283830-FE96-4C80-9E56-05B924BDBAC4}" type="parTrans">
      <dgm:prSet/>
      <dgm:spPr/>
      <dgm:t>
        <a:bodyPr/>
        <a:lstStyle/>
        <a:p>
          <a:endParaRPr lang="zh-CN" altLang="en-US"/>
        </a:p>
      </dgm:t>
    </dgm:pt>
    <dgm:pt modelId="{B3B79A74-737E-4ACB-B316-6251BA773D28}" cxnId="{45283830-FE96-4C80-9E56-05B924BDBAC4}" type="sibTrans">
      <dgm:prSet/>
      <dgm:spPr/>
      <dgm:t>
        <a:bodyPr/>
        <a:lstStyle/>
        <a:p>
          <a:endParaRPr lang="zh-CN" altLang="en-US"/>
        </a:p>
      </dgm:t>
    </dgm:pt>
    <dgm:pt modelId="{0BE9DE99-2C5D-4D12-A9AC-DFA2C869697E}">
      <dgm:prSet phldrT="[文本]" phldr="0" custT="1"/>
      <dgm:spPr/>
      <dgm:t>
        <a:bodyPr vert="horz" wrap="square"/>
        <a:lstStyle/>
        <a:p>
          <a:pPr>
            <a:lnSpc>
              <a:spcPct val="100000"/>
            </a:lnSpc>
            <a:spcBef>
              <a:spcPct val="0"/>
            </a:spcBef>
            <a:spcAft>
              <a:spcPct val="15000"/>
            </a:spcAft>
          </a:pPr>
          <a:r>
            <a:rPr lang="zh-CN" altLang="en-US" sz="900" dirty="0">
              <a:solidFill>
                <a:schemeClr val="tx1"/>
              </a:solidFill>
              <a:latin typeface="微软雅黑" panose="020B0503020204020204" pitchFamily="34" charset="-122"/>
              <a:ea typeface="微软雅黑" panose="020B0503020204020204" pitchFamily="34" charset="-122"/>
              <a:sym typeface="+mn-ea"/>
            </a:rPr>
            <a:t>现状耕地应划尽划、应保尽保，带位置落实耕保任务</a:t>
          </a:r>
        </a:p>
      </dgm:t>
    </dgm:pt>
    <dgm:pt modelId="{E8A98AE4-ED18-43AC-AAAE-52DB1DB80C82}" cxnId="{51E2F1DD-5921-4DD8-B602-8D84536EF245}" type="parTrans">
      <dgm:prSet/>
      <dgm:spPr/>
      <dgm:t>
        <a:bodyPr/>
        <a:lstStyle/>
        <a:p>
          <a:endParaRPr lang="zh-CN" altLang="en-US"/>
        </a:p>
      </dgm:t>
    </dgm:pt>
    <dgm:pt modelId="{3B7345FD-F8D6-4D5F-8617-D13D51D8B3E2}" cxnId="{51E2F1DD-5921-4DD8-B602-8D84536EF245}" type="sibTrans">
      <dgm:prSet/>
      <dgm:spPr/>
      <dgm:t>
        <a:bodyPr/>
        <a:lstStyle/>
        <a:p>
          <a:endParaRPr lang="zh-CN" altLang="en-US"/>
        </a:p>
      </dgm:t>
    </dgm:pt>
    <dgm:pt modelId="{D4AE4692-0336-4DE5-96A5-77E9B0E3CCE0}">
      <dgm:prSet phldr="0" custT="1"/>
      <dgm:spPr/>
      <dgm:t>
        <a:bodyPr vert="horz" wrap="square"/>
        <a:lstStyle/>
        <a:p>
          <a:pPr>
            <a:lnSpc>
              <a:spcPct val="100000"/>
            </a:lnSpc>
            <a:spcBef>
              <a:spcPct val="0"/>
            </a:spcBef>
            <a:spcAft>
              <a:spcPct val="15000"/>
            </a:spcAft>
          </a:pPr>
          <a:r>
            <a:rPr lang="zh-CN" altLang="en-US" sz="900" dirty="0">
              <a:solidFill>
                <a:schemeClr val="tx1"/>
              </a:solidFill>
              <a:latin typeface="微软雅黑" panose="020B0503020204020204" pitchFamily="34" charset="-122"/>
              <a:ea typeface="微软雅黑" panose="020B0503020204020204" pitchFamily="34" charset="-122"/>
              <a:sym typeface="+mn-ea"/>
            </a:rPr>
            <a:t>保障耕地数量不低于保护目标，确定耕地严格保护和重点恢复区域；严格规范永久基本农田上农业生产经营活动</a:t>
          </a:r>
        </a:p>
      </dgm:t>
    </dgm:pt>
    <dgm:pt modelId="{19843637-B51B-4C15-BFB6-FF06F5727383}" cxnId="{F130B926-C996-4F1A-94C9-2C4254871F99}" type="parTrans">
      <dgm:prSet/>
      <dgm:spPr/>
      <dgm:t>
        <a:bodyPr/>
        <a:lstStyle/>
        <a:p>
          <a:endParaRPr lang="zh-CN" altLang="en-US"/>
        </a:p>
      </dgm:t>
    </dgm:pt>
    <dgm:pt modelId="{711828D0-A85C-4AF3-BC42-883B44C15EBC}" cxnId="{F130B926-C996-4F1A-94C9-2C4254871F99}" type="sibTrans">
      <dgm:prSet/>
      <dgm:spPr/>
      <dgm:t>
        <a:bodyPr/>
        <a:lstStyle/>
        <a:p>
          <a:endParaRPr lang="zh-CN" altLang="en-US"/>
        </a:p>
      </dgm:t>
    </dgm:pt>
    <dgm:pt modelId="{AA8617FE-E36B-45A1-A107-3879BF82924E}">
      <dgm:prSet phldrT="[文本]" custT="1"/>
      <dgm:spPr>
        <a:solidFill>
          <a:srgbClr val="3588B8"/>
        </a:solidFill>
      </dgm:spPr>
      <dgm:t>
        <a:bodyPr/>
        <a:lstStyle/>
        <a:p>
          <a:r>
            <a:rPr lang="zh-CN" altLang="en-US" sz="1400" b="1" dirty="0">
              <a:latin typeface="微软雅黑" panose="020B0503020204020204" pitchFamily="34" charset="-122"/>
              <a:ea typeface="微软雅黑" panose="020B0503020204020204" pitchFamily="34" charset="-122"/>
            </a:rPr>
            <a:t>生态保护红线</a:t>
          </a:r>
        </a:p>
      </dgm:t>
    </dgm:pt>
    <dgm:pt modelId="{C7800C64-A59F-4BDA-BFDD-A8B0F558BE7F}" cxnId="{041803F0-0D17-436C-B761-65A3C419CB24}" type="parTrans">
      <dgm:prSet/>
      <dgm:spPr/>
      <dgm:t>
        <a:bodyPr/>
        <a:lstStyle/>
        <a:p>
          <a:endParaRPr lang="zh-CN" altLang="en-US"/>
        </a:p>
      </dgm:t>
    </dgm:pt>
    <dgm:pt modelId="{7175DBD7-1090-4C32-ACF3-D50403AD344C}" cxnId="{041803F0-0D17-436C-B761-65A3C419CB24}" type="sibTrans">
      <dgm:prSet/>
      <dgm:spPr/>
      <dgm:t>
        <a:bodyPr/>
        <a:lstStyle/>
        <a:p>
          <a:endParaRPr lang="zh-CN" altLang="en-US"/>
        </a:p>
      </dgm:t>
    </dgm:pt>
    <dgm:pt modelId="{FF315369-518C-4D27-8995-0B085338FB4C}">
      <dgm:prSet phldrT="[文本]" custT="1"/>
      <dgm:spPr/>
      <dgm:t>
        <a:bodyPr/>
        <a:lstStyle/>
        <a:p>
          <a:r>
            <a:rPr lang="zh-CN" altLang="en-US" sz="900" dirty="0">
              <a:latin typeface="微软雅黑" panose="020B0503020204020204" pitchFamily="34" charset="-122"/>
              <a:ea typeface="微软雅黑" panose="020B0503020204020204" pitchFamily="34" charset="-122"/>
            </a:rPr>
            <a:t>将生态功能极重要、生态环境极敏感脆弱的地区划入生态保护红线</a:t>
          </a:r>
          <a:endParaRPr lang="zh-CN" altLang="en-US" sz="900" dirty="0"/>
        </a:p>
      </dgm:t>
    </dgm:pt>
    <dgm:pt modelId="{17B86D7C-1C3D-4D96-A5DB-89D2A8C89D1A}" cxnId="{720E2ED9-34A5-4D3D-B791-5C8CE09549E2}" type="parTrans">
      <dgm:prSet/>
      <dgm:spPr/>
      <dgm:t>
        <a:bodyPr/>
        <a:lstStyle/>
        <a:p>
          <a:endParaRPr lang="zh-CN" altLang="en-US"/>
        </a:p>
      </dgm:t>
    </dgm:pt>
    <dgm:pt modelId="{5CBA25CB-5EF2-4E8D-B8A0-5452D25D16C8}" cxnId="{720E2ED9-34A5-4D3D-B791-5C8CE09549E2}" type="sibTrans">
      <dgm:prSet/>
      <dgm:spPr/>
      <dgm:t>
        <a:bodyPr/>
        <a:lstStyle/>
        <a:p>
          <a:endParaRPr lang="zh-CN" altLang="en-US"/>
        </a:p>
      </dgm:t>
    </dgm:pt>
    <dgm:pt modelId="{A22402E8-B780-4662-8A39-CB7006E765F5}">
      <dgm:prSet phldrT="[文本]" custT="1"/>
      <dgm:spPr/>
      <dgm:t>
        <a:bodyPr/>
        <a:lstStyle/>
        <a:p>
          <a:r>
            <a:rPr lang="zh-CN" altLang="en-US" sz="900" dirty="0">
              <a:latin typeface="微软雅黑" panose="020B0503020204020204" pitchFamily="34" charset="-122"/>
              <a:ea typeface="微软雅黑" panose="020B0503020204020204" pitchFamily="34" charset="-122"/>
            </a:rPr>
            <a:t>划定自然保护地</a:t>
          </a:r>
          <a:r>
            <a:rPr lang="en-US" altLang="en-US" sz="900" dirty="0">
              <a:latin typeface="微软雅黑" panose="020B0503020204020204" pitchFamily="34" charset="-122"/>
              <a:ea typeface="微软雅黑" panose="020B0503020204020204" pitchFamily="34" charset="-122"/>
            </a:rPr>
            <a:t>1</a:t>
          </a:r>
          <a:r>
            <a:rPr lang="zh-CN" altLang="en-US" sz="900" dirty="0">
              <a:latin typeface="微软雅黑" panose="020B0503020204020204" pitchFamily="34" charset="-122"/>
              <a:ea typeface="微软雅黑" panose="020B0503020204020204" pitchFamily="34" charset="-122"/>
            </a:rPr>
            <a:t>处，即安徽三汊河国家湿地公园</a:t>
          </a:r>
          <a:endParaRPr lang="zh-CN" altLang="en-US" sz="900" dirty="0"/>
        </a:p>
      </dgm:t>
    </dgm:pt>
    <dgm:pt modelId="{66454F13-F656-4DC6-B19C-B53583391075}" cxnId="{798B7132-903A-4D6F-838B-DA509574AB19}" type="parTrans">
      <dgm:prSet/>
      <dgm:spPr/>
      <dgm:t>
        <a:bodyPr/>
        <a:lstStyle/>
        <a:p>
          <a:endParaRPr lang="zh-CN" altLang="en-US"/>
        </a:p>
      </dgm:t>
    </dgm:pt>
    <dgm:pt modelId="{F0F480CB-B180-4A18-8248-1CD0E0F92985}" cxnId="{798B7132-903A-4D6F-838B-DA509574AB19}" type="sibTrans">
      <dgm:prSet/>
      <dgm:spPr/>
      <dgm:t>
        <a:bodyPr/>
        <a:lstStyle/>
        <a:p>
          <a:endParaRPr lang="zh-CN" altLang="en-US"/>
        </a:p>
      </dgm:t>
    </dgm:pt>
    <dgm:pt modelId="{AA65F3C5-EABE-467C-BC6D-C3CFBBC55A9A}">
      <dgm:prSet phldrT="[文本]" custT="1"/>
      <dgm:spPr>
        <a:solidFill>
          <a:srgbClr val="3588B8"/>
        </a:solidFill>
      </dgm:spPr>
      <dgm:t>
        <a:bodyPr/>
        <a:lstStyle/>
        <a:p>
          <a:r>
            <a:rPr lang="zh-CN" altLang="en-US" sz="1400" b="1" dirty="0">
              <a:latin typeface="微软雅黑" panose="020B0503020204020204" pitchFamily="34" charset="-122"/>
              <a:ea typeface="微软雅黑" panose="020B0503020204020204" pitchFamily="34" charset="-122"/>
            </a:rPr>
            <a:t>城镇开发边界</a:t>
          </a:r>
        </a:p>
      </dgm:t>
    </dgm:pt>
    <dgm:pt modelId="{DA8386A9-2EB4-48A8-8B8C-285A4D8E713D}" cxnId="{5F8EBB5A-118E-4923-A6CC-0EF76F10D95F}" type="parTrans">
      <dgm:prSet/>
      <dgm:spPr/>
      <dgm:t>
        <a:bodyPr/>
        <a:lstStyle/>
        <a:p>
          <a:endParaRPr lang="zh-CN" altLang="en-US"/>
        </a:p>
      </dgm:t>
    </dgm:pt>
    <dgm:pt modelId="{ECC94B24-4F4D-430E-8800-C41F238CA18D}" cxnId="{5F8EBB5A-118E-4923-A6CC-0EF76F10D95F}" type="sibTrans">
      <dgm:prSet/>
      <dgm:spPr/>
      <dgm:t>
        <a:bodyPr/>
        <a:lstStyle/>
        <a:p>
          <a:endParaRPr lang="zh-CN" altLang="en-US"/>
        </a:p>
      </dgm:t>
    </dgm:pt>
    <dgm:pt modelId="{3D90F434-4C45-4E45-9073-0683B8FBAD87}">
      <dgm:prSet phldrT="[文本]" custT="1"/>
      <dgm:spPr/>
      <dgm:t>
        <a:bodyPr/>
        <a:lstStyle/>
        <a:p>
          <a:r>
            <a:rPr lang="zh-CN" altLang="en-US" sz="900" dirty="0">
              <a:latin typeface="微软雅黑" panose="020B0503020204020204" pitchFamily="34" charset="-122"/>
              <a:ea typeface="微软雅黑" panose="020B0503020204020204" pitchFamily="34" charset="-122"/>
            </a:rPr>
            <a:t>将现状及规划的集中连片的城镇建设用地、各类非农产业园区、以及国家与省市重大建设项目用地纳入城镇开发边界</a:t>
          </a:r>
          <a:endParaRPr lang="zh-CN" altLang="en-US" sz="900" dirty="0"/>
        </a:p>
      </dgm:t>
    </dgm:pt>
    <dgm:pt modelId="{93CD31D7-F340-461E-B353-99AC22750764}" cxnId="{61AC3912-73DD-41CC-917C-8BF432653FBC}" type="parTrans">
      <dgm:prSet/>
      <dgm:spPr/>
      <dgm:t>
        <a:bodyPr/>
        <a:lstStyle/>
        <a:p>
          <a:endParaRPr lang="zh-CN" altLang="en-US"/>
        </a:p>
      </dgm:t>
    </dgm:pt>
    <dgm:pt modelId="{310C3C6A-C787-46A0-A1C4-62890B816727}" cxnId="{61AC3912-73DD-41CC-917C-8BF432653FBC}" type="sibTrans">
      <dgm:prSet/>
      <dgm:spPr/>
      <dgm:t>
        <a:bodyPr/>
        <a:lstStyle/>
        <a:p>
          <a:endParaRPr lang="zh-CN" altLang="en-US"/>
        </a:p>
      </dgm:t>
    </dgm:pt>
    <dgm:pt modelId="{AE083B1F-6F6E-477E-8541-6CB60800F4B9}" type="pres">
      <dgm:prSet presAssocID="{AC591F81-C46E-4033-A5A2-AF0183344198}" presName="Name0" presStyleCnt="0">
        <dgm:presLayoutVars>
          <dgm:dir/>
          <dgm:animLvl val="lvl"/>
          <dgm:resizeHandles/>
        </dgm:presLayoutVars>
      </dgm:prSet>
      <dgm:spPr/>
      <dgm:t>
        <a:bodyPr/>
        <a:lstStyle/>
        <a:p>
          <a:endParaRPr lang="zh-CN" altLang="en-US"/>
        </a:p>
      </dgm:t>
    </dgm:pt>
    <dgm:pt modelId="{C04AAA54-6D98-40EE-A20B-22BC3159A30A}" type="pres">
      <dgm:prSet presAssocID="{0C4F5FB6-7C83-4702-9560-64FEE3B81B26}" presName="linNode" presStyleCnt="0"/>
      <dgm:spPr/>
    </dgm:pt>
    <dgm:pt modelId="{A341CFCC-74C2-4143-8F3F-CF1256760544}" type="pres">
      <dgm:prSet presAssocID="{0C4F5FB6-7C83-4702-9560-64FEE3B81B26}" presName="parentShp" presStyleLbl="node1" presStyleIdx="0" presStyleCnt="3" custScaleX="85556" custScaleY="134121">
        <dgm:presLayoutVars>
          <dgm:bulletEnabled val="1"/>
        </dgm:presLayoutVars>
      </dgm:prSet>
      <dgm:spPr/>
      <dgm:t>
        <a:bodyPr/>
        <a:lstStyle/>
        <a:p>
          <a:endParaRPr lang="zh-CN" altLang="en-US"/>
        </a:p>
      </dgm:t>
    </dgm:pt>
    <dgm:pt modelId="{5BCE58C1-4806-428E-9877-0AC7F39C4B79}" type="pres">
      <dgm:prSet presAssocID="{0C4F5FB6-7C83-4702-9560-64FEE3B81B26}" presName="childShp" presStyleLbl="bgAccFollowNode1" presStyleIdx="0" presStyleCnt="3" custScaleY="177775">
        <dgm:presLayoutVars>
          <dgm:bulletEnabled val="1"/>
        </dgm:presLayoutVars>
      </dgm:prSet>
      <dgm:spPr/>
      <dgm:t>
        <a:bodyPr/>
        <a:lstStyle/>
        <a:p>
          <a:endParaRPr lang="zh-CN" altLang="en-US"/>
        </a:p>
      </dgm:t>
    </dgm:pt>
    <dgm:pt modelId="{D6CE0D27-4FD0-4980-9AD7-5E6D2C86A894}" type="pres">
      <dgm:prSet presAssocID="{B3B79A74-737E-4ACB-B316-6251BA773D28}" presName="spacing" presStyleCnt="0"/>
      <dgm:spPr/>
    </dgm:pt>
    <dgm:pt modelId="{F5966C8A-6CA0-41D7-9EA1-D807DBA75323}" type="pres">
      <dgm:prSet presAssocID="{AA8617FE-E36B-45A1-A107-3879BF82924E}" presName="linNode" presStyleCnt="0"/>
      <dgm:spPr/>
    </dgm:pt>
    <dgm:pt modelId="{B1F40CEF-5D83-4404-BA4D-A06B3E1CA019}" type="pres">
      <dgm:prSet presAssocID="{AA8617FE-E36B-45A1-A107-3879BF82924E}" presName="parentShp" presStyleLbl="node1" presStyleIdx="1" presStyleCnt="3" custScaleX="85556">
        <dgm:presLayoutVars>
          <dgm:bulletEnabled val="1"/>
        </dgm:presLayoutVars>
      </dgm:prSet>
      <dgm:spPr/>
      <dgm:t>
        <a:bodyPr/>
        <a:lstStyle/>
        <a:p>
          <a:endParaRPr lang="zh-CN" altLang="en-US"/>
        </a:p>
      </dgm:t>
    </dgm:pt>
    <dgm:pt modelId="{ECFB206A-7077-4765-9DD3-82AC61BD8497}" type="pres">
      <dgm:prSet presAssocID="{AA8617FE-E36B-45A1-A107-3879BF82924E}" presName="childShp" presStyleLbl="bgAccFollowNode1" presStyleIdx="1" presStyleCnt="3" custScaleY="114509">
        <dgm:presLayoutVars>
          <dgm:bulletEnabled val="1"/>
        </dgm:presLayoutVars>
      </dgm:prSet>
      <dgm:spPr/>
      <dgm:t>
        <a:bodyPr/>
        <a:lstStyle/>
        <a:p>
          <a:endParaRPr lang="zh-CN" altLang="en-US"/>
        </a:p>
      </dgm:t>
    </dgm:pt>
    <dgm:pt modelId="{8591936A-2434-4E06-BBED-DAFB96B18016}" type="pres">
      <dgm:prSet presAssocID="{7175DBD7-1090-4C32-ACF3-D50403AD344C}" presName="spacing" presStyleCnt="0"/>
      <dgm:spPr/>
    </dgm:pt>
    <dgm:pt modelId="{F212F134-12FE-4E52-8F3E-345E591027FA}" type="pres">
      <dgm:prSet presAssocID="{AA65F3C5-EABE-467C-BC6D-C3CFBBC55A9A}" presName="linNode" presStyleCnt="0"/>
      <dgm:spPr/>
    </dgm:pt>
    <dgm:pt modelId="{7BD38A00-D306-4D43-A761-4EB24B7DDC7C}" type="pres">
      <dgm:prSet presAssocID="{AA65F3C5-EABE-467C-BC6D-C3CFBBC55A9A}" presName="parentShp" presStyleLbl="node1" presStyleIdx="2" presStyleCnt="3" custScaleX="85556">
        <dgm:presLayoutVars>
          <dgm:bulletEnabled val="1"/>
        </dgm:presLayoutVars>
      </dgm:prSet>
      <dgm:spPr/>
      <dgm:t>
        <a:bodyPr/>
        <a:lstStyle/>
        <a:p>
          <a:endParaRPr lang="zh-CN" altLang="en-US"/>
        </a:p>
      </dgm:t>
    </dgm:pt>
    <dgm:pt modelId="{D33F2E90-F73A-4E32-995A-56744E26C951}" type="pres">
      <dgm:prSet presAssocID="{AA65F3C5-EABE-467C-BC6D-C3CFBBC55A9A}" presName="childShp" presStyleLbl="bgAccFollowNode1" presStyleIdx="2" presStyleCnt="3">
        <dgm:presLayoutVars>
          <dgm:bulletEnabled val="1"/>
        </dgm:presLayoutVars>
      </dgm:prSet>
      <dgm:spPr/>
      <dgm:t>
        <a:bodyPr/>
        <a:lstStyle/>
        <a:p>
          <a:endParaRPr lang="zh-CN" altLang="en-US"/>
        </a:p>
      </dgm:t>
    </dgm:pt>
  </dgm:ptLst>
  <dgm:cxnLst>
    <dgm:cxn modelId="{720E2ED9-34A5-4D3D-B791-5C8CE09549E2}" srcId="{AA8617FE-E36B-45A1-A107-3879BF82924E}" destId="{FF315369-518C-4D27-8995-0B085338FB4C}" srcOrd="0" destOrd="0" parTransId="{17B86D7C-1C3D-4D96-A5DB-89D2A8C89D1A}" sibTransId="{5CBA25CB-5EF2-4E8D-B8A0-5452D25D16C8}"/>
    <dgm:cxn modelId="{BDEA260C-25F9-420D-BDC2-14EB69894259}" type="presOf" srcId="{AA65F3C5-EABE-467C-BC6D-C3CFBBC55A9A}" destId="{7BD38A00-D306-4D43-A761-4EB24B7DDC7C}" srcOrd="0" destOrd="0" presId="urn:microsoft.com/office/officeart/2005/8/layout/vList6"/>
    <dgm:cxn modelId="{17C54D4C-63F4-4975-AF1A-EC7E4D40CA8A}" type="presOf" srcId="{FF315369-518C-4D27-8995-0B085338FB4C}" destId="{ECFB206A-7077-4765-9DD3-82AC61BD8497}" srcOrd="0" destOrd="0" presId="urn:microsoft.com/office/officeart/2005/8/layout/vList6"/>
    <dgm:cxn modelId="{EDDFD5F0-D8A2-47A7-AFD8-720C58316D23}" type="presOf" srcId="{0C4F5FB6-7C83-4702-9560-64FEE3B81B26}" destId="{A341CFCC-74C2-4143-8F3F-CF1256760544}" srcOrd="0" destOrd="0" presId="urn:microsoft.com/office/officeart/2005/8/layout/vList6"/>
    <dgm:cxn modelId="{798B7132-903A-4D6F-838B-DA509574AB19}" srcId="{AA8617FE-E36B-45A1-A107-3879BF82924E}" destId="{A22402E8-B780-4662-8A39-CB7006E765F5}" srcOrd="1" destOrd="0" parTransId="{66454F13-F656-4DC6-B19C-B53583391075}" sibTransId="{F0F480CB-B180-4A18-8248-1CD0E0F92985}"/>
    <dgm:cxn modelId="{6697C5BF-A555-4A51-89F9-0692F7F2AD72}" type="presOf" srcId="{3D90F434-4C45-4E45-9073-0683B8FBAD87}" destId="{D33F2E90-F73A-4E32-995A-56744E26C951}" srcOrd="0" destOrd="0" presId="urn:microsoft.com/office/officeart/2005/8/layout/vList6"/>
    <dgm:cxn modelId="{45283830-FE96-4C80-9E56-05B924BDBAC4}" srcId="{AC591F81-C46E-4033-A5A2-AF0183344198}" destId="{0C4F5FB6-7C83-4702-9560-64FEE3B81B26}" srcOrd="0" destOrd="0" parTransId="{A1B5E8BE-73EF-4595-A14B-3C94BE86602A}" sibTransId="{B3B79A74-737E-4ACB-B316-6251BA773D28}"/>
    <dgm:cxn modelId="{40EB8196-1338-479C-8BED-78017D836BB5}" type="presOf" srcId="{A22402E8-B780-4662-8A39-CB7006E765F5}" destId="{ECFB206A-7077-4765-9DD3-82AC61BD8497}" srcOrd="0" destOrd="1" presId="urn:microsoft.com/office/officeart/2005/8/layout/vList6"/>
    <dgm:cxn modelId="{A0404111-EA12-400E-B125-96449EC9D604}" type="presOf" srcId="{D4AE4692-0336-4DE5-96A5-77E9B0E3CCE0}" destId="{5BCE58C1-4806-428E-9877-0AC7F39C4B79}" srcOrd="0" destOrd="1" presId="urn:microsoft.com/office/officeart/2005/8/layout/vList6"/>
    <dgm:cxn modelId="{FE506C96-DC88-4F62-AE04-20880F9BA346}" type="presOf" srcId="{AC591F81-C46E-4033-A5A2-AF0183344198}" destId="{AE083B1F-6F6E-477E-8541-6CB60800F4B9}" srcOrd="0" destOrd="0" presId="urn:microsoft.com/office/officeart/2005/8/layout/vList6"/>
    <dgm:cxn modelId="{61AC3912-73DD-41CC-917C-8BF432653FBC}" srcId="{AA65F3C5-EABE-467C-BC6D-C3CFBBC55A9A}" destId="{3D90F434-4C45-4E45-9073-0683B8FBAD87}" srcOrd="0" destOrd="0" parTransId="{93CD31D7-F340-461E-B353-99AC22750764}" sibTransId="{310C3C6A-C787-46A0-A1C4-62890B816727}"/>
    <dgm:cxn modelId="{22BB5926-57C8-4FDF-81F1-F10D78231C86}" type="presOf" srcId="{0BE9DE99-2C5D-4D12-A9AC-DFA2C869697E}" destId="{5BCE58C1-4806-428E-9877-0AC7F39C4B79}" srcOrd="0" destOrd="0" presId="urn:microsoft.com/office/officeart/2005/8/layout/vList6"/>
    <dgm:cxn modelId="{51E2F1DD-5921-4DD8-B602-8D84536EF245}" srcId="{0C4F5FB6-7C83-4702-9560-64FEE3B81B26}" destId="{0BE9DE99-2C5D-4D12-A9AC-DFA2C869697E}" srcOrd="0" destOrd="0" parTransId="{E8A98AE4-ED18-43AC-AAAE-52DB1DB80C82}" sibTransId="{3B7345FD-F8D6-4D5F-8617-D13D51D8B3E2}"/>
    <dgm:cxn modelId="{F130B926-C996-4F1A-94C9-2C4254871F99}" srcId="{0C4F5FB6-7C83-4702-9560-64FEE3B81B26}" destId="{D4AE4692-0336-4DE5-96A5-77E9B0E3CCE0}" srcOrd="1" destOrd="0" parTransId="{19843637-B51B-4C15-BFB6-FF06F5727383}" sibTransId="{711828D0-A85C-4AF3-BC42-883B44C15EBC}"/>
    <dgm:cxn modelId="{041803F0-0D17-436C-B761-65A3C419CB24}" srcId="{AC591F81-C46E-4033-A5A2-AF0183344198}" destId="{AA8617FE-E36B-45A1-A107-3879BF82924E}" srcOrd="1" destOrd="0" parTransId="{C7800C64-A59F-4BDA-BFDD-A8B0F558BE7F}" sibTransId="{7175DBD7-1090-4C32-ACF3-D50403AD344C}"/>
    <dgm:cxn modelId="{5F8EBB5A-118E-4923-A6CC-0EF76F10D95F}" srcId="{AC591F81-C46E-4033-A5A2-AF0183344198}" destId="{AA65F3C5-EABE-467C-BC6D-C3CFBBC55A9A}" srcOrd="2" destOrd="0" parTransId="{DA8386A9-2EB4-48A8-8B8C-285A4D8E713D}" sibTransId="{ECC94B24-4F4D-430E-8800-C41F238CA18D}"/>
    <dgm:cxn modelId="{3A2A94A1-581E-4EA8-AA67-1DB881E8ADC8}" type="presOf" srcId="{AA8617FE-E36B-45A1-A107-3879BF82924E}" destId="{B1F40CEF-5D83-4404-BA4D-A06B3E1CA019}" srcOrd="0" destOrd="0" presId="urn:microsoft.com/office/officeart/2005/8/layout/vList6"/>
    <dgm:cxn modelId="{AEF45C29-F64A-4376-AC1E-1B18BBF648D3}" type="presParOf" srcId="{AE083B1F-6F6E-477E-8541-6CB60800F4B9}" destId="{C04AAA54-6D98-40EE-A20B-22BC3159A30A}" srcOrd="0" destOrd="0" presId="urn:microsoft.com/office/officeart/2005/8/layout/vList6"/>
    <dgm:cxn modelId="{E8FD7FF9-0DA0-45A0-B403-4C78D38F122D}" type="presParOf" srcId="{C04AAA54-6D98-40EE-A20B-22BC3159A30A}" destId="{A341CFCC-74C2-4143-8F3F-CF1256760544}" srcOrd="0" destOrd="0" presId="urn:microsoft.com/office/officeart/2005/8/layout/vList6"/>
    <dgm:cxn modelId="{93021EC6-DF82-4E53-A718-0F65FF57E0FD}" type="presParOf" srcId="{C04AAA54-6D98-40EE-A20B-22BC3159A30A}" destId="{5BCE58C1-4806-428E-9877-0AC7F39C4B79}" srcOrd="1" destOrd="0" presId="urn:microsoft.com/office/officeart/2005/8/layout/vList6"/>
    <dgm:cxn modelId="{52D360D0-590A-412A-8D88-57235801ADAD}" type="presParOf" srcId="{AE083B1F-6F6E-477E-8541-6CB60800F4B9}" destId="{D6CE0D27-4FD0-4980-9AD7-5E6D2C86A894}" srcOrd="1" destOrd="0" presId="urn:microsoft.com/office/officeart/2005/8/layout/vList6"/>
    <dgm:cxn modelId="{7F4B63A4-C8CD-467E-B669-6A114849CBD2}" type="presParOf" srcId="{AE083B1F-6F6E-477E-8541-6CB60800F4B9}" destId="{F5966C8A-6CA0-41D7-9EA1-D807DBA75323}" srcOrd="2" destOrd="0" presId="urn:microsoft.com/office/officeart/2005/8/layout/vList6"/>
    <dgm:cxn modelId="{677C692E-2200-4CDE-804D-CBC33FF47715}" type="presParOf" srcId="{F5966C8A-6CA0-41D7-9EA1-D807DBA75323}" destId="{B1F40CEF-5D83-4404-BA4D-A06B3E1CA019}" srcOrd="0" destOrd="0" presId="urn:microsoft.com/office/officeart/2005/8/layout/vList6"/>
    <dgm:cxn modelId="{94D96B0D-AA77-4FA6-BC4B-00D7904138A3}" type="presParOf" srcId="{F5966C8A-6CA0-41D7-9EA1-D807DBA75323}" destId="{ECFB206A-7077-4765-9DD3-82AC61BD8497}" srcOrd="1" destOrd="0" presId="urn:microsoft.com/office/officeart/2005/8/layout/vList6"/>
    <dgm:cxn modelId="{9ADFAD40-8344-4EAF-A73A-33145EFC29A9}" type="presParOf" srcId="{AE083B1F-6F6E-477E-8541-6CB60800F4B9}" destId="{8591936A-2434-4E06-BBED-DAFB96B18016}" srcOrd="3" destOrd="0" presId="urn:microsoft.com/office/officeart/2005/8/layout/vList6"/>
    <dgm:cxn modelId="{6D45571C-0CBB-4E06-9DBD-386BC5886130}" type="presParOf" srcId="{AE083B1F-6F6E-477E-8541-6CB60800F4B9}" destId="{F212F134-12FE-4E52-8F3E-345E591027FA}" srcOrd="4" destOrd="0" presId="urn:microsoft.com/office/officeart/2005/8/layout/vList6"/>
    <dgm:cxn modelId="{2B523DCA-68C3-42DC-9167-20C696D20BD7}" type="presParOf" srcId="{F212F134-12FE-4E52-8F3E-345E591027FA}" destId="{7BD38A00-D306-4D43-A761-4EB24B7DDC7C}" srcOrd="0" destOrd="0" presId="urn:microsoft.com/office/officeart/2005/8/layout/vList6"/>
    <dgm:cxn modelId="{C9AAD616-50B5-4245-9A09-BF09D2418D10}" type="presParOf" srcId="{F212F134-12FE-4E52-8F3E-345E591027FA}" destId="{D33F2E90-F73A-4E32-995A-56744E26C951}" srcOrd="1" destOrd="0" presId="urn:microsoft.com/office/officeart/2005/8/layout/vList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8FEB44-F57B-47E3-A776-E9BBF7E8D13F}">
      <dsp:nvSpPr>
        <dsp:cNvPr id="0" name=""/>
        <dsp:cNvSpPr/>
      </dsp:nvSpPr>
      <dsp:spPr bwMode="white">
        <a:xfrm>
          <a:off x="290789" y="494459"/>
          <a:ext cx="5622970" cy="1798173"/>
        </a:xfrm>
        <a:prstGeom prst="rect">
          <a:avLst/>
        </a:prstGeom>
        <a:solidFill>
          <a:schemeClr val="accent6">
            <a:lumMod val="20000"/>
            <a:lumOff val="80000"/>
          </a:schemeClr>
        </a:solidFill>
        <a:ln w="9525" cap="flat" cmpd="sng" algn="ctr">
          <a:solidFill>
            <a:schemeClr val="accent6">
              <a:lumMod val="7500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90195" tIns="76200" rIns="76200" bIns="76200" numCol="1" spcCol="1270" anchor="ctr" anchorCtr="0">
          <a:noAutofit/>
        </a:bodyPr>
        <a:lstStyle/>
        <a:p>
          <a:pPr lvl="0" algn="l" defTabSz="889000" eaLnBrk="1" fontAlgn="auto" latinLnBrk="0" hangingPunct="1">
            <a:lnSpc>
              <a:spcPts val="3000"/>
            </a:lnSpc>
            <a:spcBef>
              <a:spcPct val="0"/>
            </a:spcBef>
            <a:spcAft>
              <a:spcPts val="0"/>
            </a:spcAft>
          </a:pPr>
          <a:r>
            <a:rPr lang="zh-CN" altLang="en-US" sz="2000" b="1" kern="1200" dirty="0">
              <a:solidFill>
                <a:schemeClr val="accent6">
                  <a:lumMod val="50000"/>
                </a:schemeClr>
              </a:solidFill>
              <a:latin typeface="微软雅黑" panose="020B0503020204020204" pitchFamily="34" charset="-122"/>
              <a:ea typeface="微软雅黑" panose="020B0503020204020204" pitchFamily="34" charset="-122"/>
            </a:rPr>
            <a:t>安全筑底，强化国土空间保护</a:t>
          </a:r>
          <a:endParaRPr lang="en-US" altLang="zh-CN" sz="2000" b="1" kern="1200" dirty="0">
            <a:solidFill>
              <a:schemeClr val="accent6">
                <a:lumMod val="50000"/>
              </a:schemeClr>
            </a:solidFill>
            <a:latin typeface="微软雅黑" panose="020B0503020204020204" pitchFamily="34" charset="-122"/>
            <a:ea typeface="微软雅黑" panose="020B0503020204020204" pitchFamily="34" charset="-122"/>
          </a:endParaRPr>
        </a:p>
        <a:p>
          <a:pPr lvl="0" algn="l" defTabSz="889000" eaLnBrk="1" fontAlgn="auto" latinLnBrk="0" hangingPunct="1">
            <a:lnSpc>
              <a:spcPts val="3000"/>
            </a:lnSpc>
            <a:spcBef>
              <a:spcPct val="0"/>
            </a:spcBef>
            <a:spcAft>
              <a:spcPts val="0"/>
            </a:spcAft>
          </a:pPr>
          <a:r>
            <a:rPr lang="zh-CN" altLang="en-US" sz="1600" b="1" kern="1200" dirty="0">
              <a:solidFill>
                <a:schemeClr val="accent6">
                  <a:lumMod val="75000"/>
                </a:schemeClr>
              </a:solidFill>
              <a:latin typeface="微软雅黑" panose="020B0503020204020204" pitchFamily="34" charset="-122"/>
              <a:ea typeface="微软雅黑" panose="020B0503020204020204" pitchFamily="34" charset="-122"/>
            </a:rPr>
            <a:t>将永久基本农田、生态保护红线、城镇开发边界三条控制线作为不可逾越的红线，有效应对粮食安全、生态安全、产业安全等方面的问题和挑战</a:t>
          </a:r>
          <a:endParaRPr lang="zh-CN" altLang="zh-CN" sz="1600" b="1" kern="1200" dirty="0">
            <a:solidFill>
              <a:schemeClr val="accent6">
                <a:lumMod val="75000"/>
              </a:schemeClr>
            </a:solidFill>
            <a:latin typeface="微软雅黑" panose="020B0503020204020204" pitchFamily="34" charset="-122"/>
            <a:ea typeface="微软雅黑" panose="020B0503020204020204" pitchFamily="34" charset="-122"/>
          </a:endParaRPr>
        </a:p>
      </dsp:txBody>
      <dsp:txXfrm>
        <a:off x="290789" y="494459"/>
        <a:ext cx="5622970" cy="1798173"/>
      </dsp:txXfrm>
    </dsp:sp>
    <dsp:sp modelId="{74C163B8-A228-443F-BF6F-36FC2DDA2E9D}">
      <dsp:nvSpPr>
        <dsp:cNvPr id="0" name=""/>
        <dsp:cNvSpPr/>
      </dsp:nvSpPr>
      <dsp:spPr>
        <a:xfrm>
          <a:off x="0" y="342182"/>
          <a:ext cx="1340493" cy="1182373"/>
        </a:xfrm>
        <a:prstGeom prst="rect">
          <a:avLst/>
        </a:prstGeom>
        <a:blipFill rotWithShape="1">
          <a:blip xmlns:r="http://schemas.openxmlformats.org/officeDocument/2006/relationships" r:embed="rId1"/>
          <a:stretch>
            <a:fillRect/>
          </a:stretch>
        </a:blip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sp>
    <dsp:sp modelId="{33EB1C8F-0F48-413C-B8AD-72B66F52F1A8}">
      <dsp:nvSpPr>
        <dsp:cNvPr id="0" name=""/>
        <dsp:cNvSpPr/>
      </dsp:nvSpPr>
      <dsp:spPr bwMode="white">
        <a:xfrm>
          <a:off x="281069" y="2650666"/>
          <a:ext cx="5622970" cy="1864085"/>
        </a:xfrm>
        <a:prstGeom prst="rect">
          <a:avLst/>
        </a:prstGeom>
        <a:solidFill>
          <a:srgbClr val="FFF7DF"/>
        </a:solidFill>
        <a:ln w="9525" cap="flat" cmpd="sng" algn="ctr">
          <a:solidFill>
            <a:schemeClr val="accent4">
              <a:lumMod val="7500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90195" tIns="76200" rIns="76200" bIns="76200" numCol="1" spcCol="1270" anchor="ctr" anchorCtr="0">
          <a:noAutofit/>
        </a:bodyPr>
        <a:lstStyle/>
        <a:p>
          <a:pPr lvl="0" algn="l" defTabSz="889000" eaLnBrk="1" fontAlgn="auto" latinLnBrk="0" hangingPunct="1">
            <a:lnSpc>
              <a:spcPts val="3000"/>
            </a:lnSpc>
            <a:spcBef>
              <a:spcPct val="0"/>
            </a:spcBef>
            <a:spcAft>
              <a:spcPts val="0"/>
            </a:spcAft>
          </a:pPr>
          <a:r>
            <a:rPr lang="zh-CN" altLang="en-US" sz="2000" b="1" kern="1200" dirty="0">
              <a:solidFill>
                <a:schemeClr val="accent4">
                  <a:lumMod val="50000"/>
                </a:schemeClr>
              </a:solidFill>
              <a:latin typeface="微软雅黑" panose="020B0503020204020204" pitchFamily="34" charset="-122"/>
              <a:ea typeface="微软雅黑" panose="020B0503020204020204" pitchFamily="34" charset="-122"/>
            </a:rPr>
            <a:t>生态筑底，强化自然资源要素空间保护</a:t>
          </a:r>
          <a:endParaRPr lang="en-US" altLang="zh-CN" sz="1800" b="1" kern="1200" dirty="0">
            <a:solidFill>
              <a:schemeClr val="accent4">
                <a:lumMod val="75000"/>
              </a:schemeClr>
            </a:solidFill>
            <a:latin typeface="微软雅黑" panose="020B0503020204020204" pitchFamily="34" charset="-122"/>
            <a:ea typeface="微软雅黑" panose="020B0503020204020204" pitchFamily="34" charset="-122"/>
          </a:endParaRPr>
        </a:p>
        <a:p>
          <a:pPr lvl="0" algn="l" defTabSz="889000" eaLnBrk="1" fontAlgn="auto" latinLnBrk="0" hangingPunct="1">
            <a:lnSpc>
              <a:spcPts val="3000"/>
            </a:lnSpc>
            <a:spcBef>
              <a:spcPct val="0"/>
            </a:spcBef>
            <a:spcAft>
              <a:spcPts val="0"/>
            </a:spcAft>
          </a:pPr>
          <a:r>
            <a:rPr lang="zh-CN" altLang="en-US" sz="1600" b="1" kern="1200" dirty="0">
              <a:solidFill>
                <a:schemeClr val="accent4">
                  <a:lumMod val="75000"/>
                </a:schemeClr>
              </a:solidFill>
              <a:latin typeface="微软雅黑" panose="020B0503020204020204" pitchFamily="34" charset="-122"/>
              <a:ea typeface="微软雅黑" panose="020B0503020204020204" pitchFamily="34" charset="-122"/>
            </a:rPr>
            <a:t>强化以水为核心的生态空间对城乡空间布局的约束和引导，为打造安徽三汊河国家湿地公园、北淝河水系生态风光带提供环境支撑</a:t>
          </a:r>
        </a:p>
      </dsp:txBody>
      <dsp:txXfrm>
        <a:off x="281069" y="2650666"/>
        <a:ext cx="5622970" cy="1864085"/>
      </dsp:txXfrm>
    </dsp:sp>
    <dsp:sp modelId="{F58A752D-C001-47FC-86FF-357C30089DF9}">
      <dsp:nvSpPr>
        <dsp:cNvPr id="0" name=""/>
        <dsp:cNvSpPr/>
      </dsp:nvSpPr>
      <dsp:spPr>
        <a:xfrm>
          <a:off x="0" y="2507789"/>
          <a:ext cx="1301612" cy="1182521"/>
        </a:xfrm>
        <a:prstGeom prst="rect">
          <a:avLst/>
        </a:prstGeom>
        <a:blipFill rotWithShape="1">
          <a:blip xmlns:r="http://schemas.openxmlformats.org/officeDocument/2006/relationships" r:embed="rId2"/>
          <a:stretch>
            <a:fillRect/>
          </a:stretch>
        </a:blip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sp>
    <dsp:sp modelId="{01403EBD-9F61-4A60-AC8E-890145529C6F}">
      <dsp:nvSpPr>
        <dsp:cNvPr id="0" name=""/>
        <dsp:cNvSpPr/>
      </dsp:nvSpPr>
      <dsp:spPr bwMode="white">
        <a:xfrm>
          <a:off x="281069" y="4919050"/>
          <a:ext cx="5622970" cy="1840345"/>
        </a:xfrm>
        <a:prstGeom prst="rect">
          <a:avLst/>
        </a:prstGeom>
        <a:solidFill>
          <a:schemeClr val="accent2">
            <a:lumMod val="20000"/>
            <a:lumOff val="80000"/>
          </a:schemeClr>
        </a:solidFill>
        <a:ln w="9525" cap="flat" cmpd="sng" algn="ctr">
          <a:solidFill>
            <a:schemeClr val="accent2">
              <a:lumMod val="7500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90195" tIns="76200" rIns="76200" bIns="76200" numCol="1" spcCol="1270" anchor="ctr" anchorCtr="0">
          <a:noAutofit/>
        </a:bodyPr>
        <a:lstStyle/>
        <a:p>
          <a:pPr lvl="0" algn="l" defTabSz="889000" eaLnBrk="1" fontAlgn="auto" latinLnBrk="0" hangingPunct="1">
            <a:lnSpc>
              <a:spcPts val="3000"/>
            </a:lnSpc>
            <a:spcBef>
              <a:spcPct val="0"/>
            </a:spcBef>
            <a:spcAft>
              <a:spcPts val="0"/>
            </a:spcAft>
          </a:pPr>
          <a:r>
            <a:rPr lang="zh-CN" altLang="en-US" sz="2000" b="1" kern="1200" dirty="0">
              <a:solidFill>
                <a:schemeClr val="accent2">
                  <a:lumMod val="50000"/>
                </a:schemeClr>
              </a:solidFill>
              <a:latin typeface="微软雅黑" panose="020B0503020204020204" pitchFamily="34" charset="-122"/>
              <a:ea typeface="微软雅黑" panose="020B0503020204020204" pitchFamily="34" charset="-122"/>
            </a:rPr>
            <a:t>统筹布局，创新全域国土综合整治</a:t>
          </a:r>
          <a:endParaRPr lang="en-US" altLang="zh-CN" sz="1800" b="1" kern="1200" dirty="0">
            <a:solidFill>
              <a:schemeClr val="accent2">
                <a:lumMod val="75000"/>
              </a:schemeClr>
            </a:solidFill>
            <a:latin typeface="微软雅黑" panose="020B0503020204020204" pitchFamily="34" charset="-122"/>
            <a:ea typeface="微软雅黑" panose="020B0503020204020204" pitchFamily="34" charset="-122"/>
          </a:endParaRPr>
        </a:p>
        <a:p>
          <a:pPr lvl="0" algn="l" defTabSz="889000" eaLnBrk="1" fontAlgn="auto" latinLnBrk="0" hangingPunct="1">
            <a:lnSpc>
              <a:spcPts val="3000"/>
            </a:lnSpc>
            <a:spcBef>
              <a:spcPct val="0"/>
            </a:spcBef>
            <a:spcAft>
              <a:spcPts val="0"/>
            </a:spcAft>
          </a:pPr>
          <a:r>
            <a:rPr lang="zh-CN" altLang="en-US" sz="1600" b="1" kern="1200" dirty="0">
              <a:solidFill>
                <a:schemeClr val="accent2">
                  <a:lumMod val="75000"/>
                </a:schemeClr>
              </a:solidFill>
              <a:latin typeface="微软雅黑" panose="020B0503020204020204" pitchFamily="34" charset="-122"/>
              <a:ea typeface="微软雅黑" panose="020B0503020204020204" pitchFamily="34" charset="-122"/>
            </a:rPr>
            <a:t>对镇政府驻地进行低效用地更新、老街改造，对乡村地区进行村庄拆并，农用地综合</a:t>
          </a:r>
          <a:r>
            <a:rPr lang="zh-CN" altLang="en-US" sz="1600" b="1" kern="1200" dirty="0" smtClean="0">
              <a:solidFill>
                <a:schemeClr val="accent2">
                  <a:lumMod val="75000"/>
                </a:schemeClr>
              </a:solidFill>
              <a:latin typeface="微软雅黑" panose="020B0503020204020204" pitchFamily="34" charset="-122"/>
              <a:ea typeface="微软雅黑" panose="020B0503020204020204" pitchFamily="34" charset="-122"/>
            </a:rPr>
            <a:t>整治，</a:t>
          </a:r>
          <a:r>
            <a:rPr lang="zh-CN" altLang="zh-CN" sz="1600" b="1" kern="1200" dirty="0" smtClean="0">
              <a:solidFill>
                <a:schemeClr val="accent2">
                  <a:lumMod val="75000"/>
                </a:schemeClr>
              </a:solidFill>
              <a:latin typeface="微软雅黑" panose="020B0503020204020204" pitchFamily="34" charset="-122"/>
              <a:ea typeface="微软雅黑" panose="020B0503020204020204" pitchFamily="34" charset="-122"/>
            </a:rPr>
            <a:t>推动</a:t>
          </a:r>
          <a:r>
            <a:rPr lang="zh-CN" altLang="zh-CN" sz="1600" b="1" kern="1200" dirty="0">
              <a:solidFill>
                <a:schemeClr val="accent2">
                  <a:lumMod val="75000"/>
                </a:schemeClr>
              </a:solidFill>
              <a:latin typeface="微软雅黑" panose="020B0503020204020204" pitchFamily="34" charset="-122"/>
              <a:ea typeface="微软雅黑" panose="020B0503020204020204" pitchFamily="34" charset="-122"/>
            </a:rPr>
            <a:t>土地整治与多元要素跨界融合</a:t>
          </a:r>
          <a:endParaRPr lang="zh-CN" altLang="en-US" sz="1600" b="1" kern="1200" dirty="0">
            <a:solidFill>
              <a:schemeClr val="accent2">
                <a:lumMod val="75000"/>
              </a:schemeClr>
            </a:solidFill>
            <a:latin typeface="微软雅黑" panose="020B0503020204020204" pitchFamily="34" charset="-122"/>
            <a:ea typeface="微软雅黑" panose="020B0503020204020204" pitchFamily="34" charset="-122"/>
          </a:endParaRPr>
        </a:p>
      </dsp:txBody>
      <dsp:txXfrm>
        <a:off x="281069" y="4919050"/>
        <a:ext cx="5622970" cy="1840345"/>
      </dsp:txXfrm>
    </dsp:sp>
    <dsp:sp modelId="{6C7F6A7F-6378-4446-8035-D13E41F731AE}">
      <dsp:nvSpPr>
        <dsp:cNvPr id="0" name=""/>
        <dsp:cNvSpPr/>
      </dsp:nvSpPr>
      <dsp:spPr>
        <a:xfrm>
          <a:off x="0" y="4764334"/>
          <a:ext cx="1301612" cy="1182521"/>
        </a:xfrm>
        <a:prstGeom prst="rect">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CE58C1-4806-428E-9877-0AC7F39C4B79}">
      <dsp:nvSpPr>
        <dsp:cNvPr id="0" name=""/>
        <dsp:cNvSpPr/>
      </dsp:nvSpPr>
      <dsp:spPr bwMode="white">
        <a:xfrm>
          <a:off x="2244678" y="472"/>
          <a:ext cx="3624339" cy="825127"/>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 tIns="5715" rIns="5715" bIns="5715" numCol="1" spcCol="1270" anchor="t" anchorCtr="0">
          <a:noAutofit/>
        </a:bodyPr>
        <a:lstStyle/>
        <a:p>
          <a:pPr marL="57150" lvl="1" indent="-57150" algn="l" defTabSz="400050">
            <a:lnSpc>
              <a:spcPct val="100000"/>
            </a:lnSpc>
            <a:spcBef>
              <a:spcPct val="0"/>
            </a:spcBef>
            <a:spcAft>
              <a:spcPct val="15000"/>
            </a:spcAft>
            <a:buChar char="••"/>
          </a:pPr>
          <a:r>
            <a:rPr lang="zh-CN" altLang="en-US" sz="900" kern="1200" dirty="0">
              <a:solidFill>
                <a:schemeClr val="tx1"/>
              </a:solidFill>
              <a:latin typeface="微软雅黑" panose="020B0503020204020204" pitchFamily="34" charset="-122"/>
              <a:ea typeface="微软雅黑" panose="020B0503020204020204" pitchFamily="34" charset="-122"/>
              <a:sym typeface="+mn-ea"/>
            </a:rPr>
            <a:t>现状耕地应划尽划、应保尽保，带位置落实耕保任务</a:t>
          </a:r>
        </a:p>
        <a:p>
          <a:pPr marL="57150" lvl="1" indent="-57150" algn="l" defTabSz="400050">
            <a:lnSpc>
              <a:spcPct val="100000"/>
            </a:lnSpc>
            <a:spcBef>
              <a:spcPct val="0"/>
            </a:spcBef>
            <a:spcAft>
              <a:spcPct val="15000"/>
            </a:spcAft>
            <a:buChar char="••"/>
          </a:pPr>
          <a:r>
            <a:rPr lang="zh-CN" altLang="en-US" sz="900" kern="1200" dirty="0">
              <a:solidFill>
                <a:schemeClr val="tx1"/>
              </a:solidFill>
              <a:latin typeface="微软雅黑" panose="020B0503020204020204" pitchFamily="34" charset="-122"/>
              <a:ea typeface="微软雅黑" panose="020B0503020204020204" pitchFamily="34" charset="-122"/>
              <a:sym typeface="+mn-ea"/>
            </a:rPr>
            <a:t>保障耕地数量不低于保护目标，确定耕地严格保护和重点恢复区域；严格规范永久基本农田上农业生产经营活动</a:t>
          </a:r>
        </a:p>
      </dsp:txBody>
      <dsp:txXfrm>
        <a:off x="2244678" y="103613"/>
        <a:ext cx="3314916" cy="618845"/>
      </dsp:txXfrm>
    </dsp:sp>
    <dsp:sp modelId="{A341CFCC-74C2-4143-8F3F-CF1256760544}">
      <dsp:nvSpPr>
        <dsp:cNvPr id="0" name=""/>
        <dsp:cNvSpPr/>
      </dsp:nvSpPr>
      <dsp:spPr bwMode="white">
        <a:xfrm>
          <a:off x="177452" y="101780"/>
          <a:ext cx="2067226" cy="622511"/>
        </a:xfrm>
        <a:prstGeom prst="roundRect">
          <a:avLst/>
        </a:prstGeom>
        <a:solidFill>
          <a:srgbClr val="3588B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lvl="0" algn="ctr" defTabSz="622300">
            <a:lnSpc>
              <a:spcPts val="1400"/>
            </a:lnSpc>
            <a:spcBef>
              <a:spcPct val="0"/>
            </a:spcBef>
            <a:spcAft>
              <a:spcPct val="35000"/>
            </a:spcAft>
          </a:pPr>
          <a:r>
            <a:rPr lang="zh-CN" altLang="en-US" sz="1400" b="1" kern="1200" dirty="0">
              <a:latin typeface="微软雅黑" panose="020B0503020204020204" pitchFamily="34" charset="-122"/>
              <a:ea typeface="微软雅黑" panose="020B0503020204020204" pitchFamily="34" charset="-122"/>
            </a:rPr>
            <a:t>耕地</a:t>
          </a:r>
        </a:p>
        <a:p>
          <a:pPr lvl="0" algn="ctr" defTabSz="622300">
            <a:lnSpc>
              <a:spcPts val="1400"/>
            </a:lnSpc>
            <a:spcBef>
              <a:spcPct val="0"/>
            </a:spcBef>
            <a:spcAft>
              <a:spcPct val="35000"/>
            </a:spcAft>
          </a:pPr>
          <a:r>
            <a:rPr lang="zh-CN" altLang="en-US" sz="1400" b="1" kern="1200" dirty="0">
              <a:latin typeface="微软雅黑" panose="020B0503020204020204" pitchFamily="34" charset="-122"/>
              <a:ea typeface="微软雅黑" panose="020B0503020204020204" pitchFamily="34" charset="-122"/>
            </a:rPr>
            <a:t>永久基本农田保护红线</a:t>
          </a:r>
          <a:endParaRPr lang="zh-CN" altLang="en-US" sz="1200" b="1" kern="1200" dirty="0">
            <a:latin typeface="微软雅黑" panose="020B0503020204020204" pitchFamily="34" charset="-122"/>
            <a:ea typeface="微软雅黑" panose="020B0503020204020204" pitchFamily="34" charset="-122"/>
          </a:endParaRPr>
        </a:p>
      </dsp:txBody>
      <dsp:txXfrm>
        <a:off x="207840" y="132168"/>
        <a:ext cx="2006450" cy="561735"/>
      </dsp:txXfrm>
    </dsp:sp>
    <dsp:sp modelId="{ECFB206A-7077-4765-9DD3-82AC61BD8497}">
      <dsp:nvSpPr>
        <dsp:cNvPr id="0" name=""/>
        <dsp:cNvSpPr/>
      </dsp:nvSpPr>
      <dsp:spPr bwMode="white">
        <a:xfrm>
          <a:off x="2244678" y="872013"/>
          <a:ext cx="3624339" cy="531483"/>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 tIns="5715" rIns="5715" bIns="5715" numCol="1" spcCol="1270" anchor="t" anchorCtr="0">
          <a:noAutofit/>
        </a:bodyPr>
        <a:lstStyle/>
        <a:p>
          <a:pPr marL="57150" lvl="1" indent="-57150" algn="l" defTabSz="400050">
            <a:lnSpc>
              <a:spcPct val="90000"/>
            </a:lnSpc>
            <a:spcBef>
              <a:spcPct val="0"/>
            </a:spcBef>
            <a:spcAft>
              <a:spcPct val="15000"/>
            </a:spcAft>
            <a:buChar char="••"/>
          </a:pPr>
          <a:r>
            <a:rPr lang="zh-CN" altLang="en-US" sz="900" kern="1200" dirty="0">
              <a:latin typeface="微软雅黑" panose="020B0503020204020204" pitchFamily="34" charset="-122"/>
              <a:ea typeface="微软雅黑" panose="020B0503020204020204" pitchFamily="34" charset="-122"/>
            </a:rPr>
            <a:t>将生态功能极重要、生态环境极敏感脆弱的地区划入生态保护红线</a:t>
          </a:r>
          <a:endParaRPr lang="zh-CN" altLang="en-US" sz="900" kern="1200" dirty="0"/>
        </a:p>
        <a:p>
          <a:pPr marL="57150" lvl="1" indent="-57150" algn="l" defTabSz="400050">
            <a:lnSpc>
              <a:spcPct val="90000"/>
            </a:lnSpc>
            <a:spcBef>
              <a:spcPct val="0"/>
            </a:spcBef>
            <a:spcAft>
              <a:spcPct val="15000"/>
            </a:spcAft>
            <a:buChar char="••"/>
          </a:pPr>
          <a:r>
            <a:rPr lang="zh-CN" altLang="en-US" sz="900" kern="1200" dirty="0">
              <a:latin typeface="微软雅黑" panose="020B0503020204020204" pitchFamily="34" charset="-122"/>
              <a:ea typeface="微软雅黑" panose="020B0503020204020204" pitchFamily="34" charset="-122"/>
            </a:rPr>
            <a:t>划定自然保护地</a:t>
          </a:r>
          <a:r>
            <a:rPr lang="en-US" altLang="en-US" sz="900" kern="1200" dirty="0">
              <a:latin typeface="微软雅黑" panose="020B0503020204020204" pitchFamily="34" charset="-122"/>
              <a:ea typeface="微软雅黑" panose="020B0503020204020204" pitchFamily="34" charset="-122"/>
            </a:rPr>
            <a:t>1</a:t>
          </a:r>
          <a:r>
            <a:rPr lang="zh-CN" altLang="en-US" sz="900" kern="1200" dirty="0">
              <a:latin typeface="微软雅黑" panose="020B0503020204020204" pitchFamily="34" charset="-122"/>
              <a:ea typeface="微软雅黑" panose="020B0503020204020204" pitchFamily="34" charset="-122"/>
            </a:rPr>
            <a:t>处，即安徽三汊河国家湿地公园</a:t>
          </a:r>
          <a:endParaRPr lang="zh-CN" altLang="en-US" sz="900" kern="1200" dirty="0"/>
        </a:p>
      </dsp:txBody>
      <dsp:txXfrm>
        <a:off x="2244678" y="938448"/>
        <a:ext cx="3425033" cy="398613"/>
      </dsp:txXfrm>
    </dsp:sp>
    <dsp:sp modelId="{B1F40CEF-5D83-4404-BA4D-A06B3E1CA019}">
      <dsp:nvSpPr>
        <dsp:cNvPr id="0" name=""/>
        <dsp:cNvSpPr/>
      </dsp:nvSpPr>
      <dsp:spPr bwMode="white">
        <a:xfrm>
          <a:off x="177452" y="905684"/>
          <a:ext cx="2067226" cy="464141"/>
        </a:xfrm>
        <a:prstGeom prst="roundRect">
          <a:avLst/>
        </a:prstGeom>
        <a:solidFill>
          <a:srgbClr val="3588B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zh-CN" altLang="en-US" sz="1400" b="1" kern="1200" dirty="0">
              <a:latin typeface="微软雅黑" panose="020B0503020204020204" pitchFamily="34" charset="-122"/>
              <a:ea typeface="微软雅黑" panose="020B0503020204020204" pitchFamily="34" charset="-122"/>
            </a:rPr>
            <a:t>生态保护红线</a:t>
          </a:r>
        </a:p>
      </dsp:txBody>
      <dsp:txXfrm>
        <a:off x="200109" y="928341"/>
        <a:ext cx="2021912" cy="418827"/>
      </dsp:txXfrm>
    </dsp:sp>
    <dsp:sp modelId="{D33F2E90-F73A-4E32-995A-56744E26C951}">
      <dsp:nvSpPr>
        <dsp:cNvPr id="0" name=""/>
        <dsp:cNvSpPr/>
      </dsp:nvSpPr>
      <dsp:spPr bwMode="white">
        <a:xfrm>
          <a:off x="2243917" y="1449911"/>
          <a:ext cx="3627882" cy="464141"/>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 tIns="5715" rIns="5715" bIns="5715" numCol="1" spcCol="1270" anchor="t" anchorCtr="0">
          <a:noAutofit/>
        </a:bodyPr>
        <a:lstStyle/>
        <a:p>
          <a:pPr marL="57150" lvl="1" indent="-57150" algn="l" defTabSz="400050">
            <a:lnSpc>
              <a:spcPct val="90000"/>
            </a:lnSpc>
            <a:spcBef>
              <a:spcPct val="0"/>
            </a:spcBef>
            <a:spcAft>
              <a:spcPct val="15000"/>
            </a:spcAft>
            <a:buChar char="••"/>
          </a:pPr>
          <a:r>
            <a:rPr lang="zh-CN" altLang="en-US" sz="900" kern="1200" dirty="0">
              <a:latin typeface="微软雅黑" panose="020B0503020204020204" pitchFamily="34" charset="-122"/>
              <a:ea typeface="微软雅黑" panose="020B0503020204020204" pitchFamily="34" charset="-122"/>
            </a:rPr>
            <a:t>将现状及规划的集中连片的城镇建设用地、各类非农产业园区、以及国家与省市重大建设项目用地纳入城镇开发边界</a:t>
          </a:r>
          <a:endParaRPr lang="zh-CN" altLang="en-US" sz="900" kern="1200" dirty="0"/>
        </a:p>
      </dsp:txBody>
      <dsp:txXfrm>
        <a:off x="2243917" y="1507929"/>
        <a:ext cx="3453829" cy="348105"/>
      </dsp:txXfrm>
    </dsp:sp>
    <dsp:sp modelId="{7BD38A00-D306-4D43-A761-4EB24B7DDC7C}">
      <dsp:nvSpPr>
        <dsp:cNvPr id="0" name=""/>
        <dsp:cNvSpPr/>
      </dsp:nvSpPr>
      <dsp:spPr bwMode="white">
        <a:xfrm>
          <a:off x="174670" y="1449911"/>
          <a:ext cx="2069247" cy="464141"/>
        </a:xfrm>
        <a:prstGeom prst="roundRect">
          <a:avLst/>
        </a:prstGeom>
        <a:solidFill>
          <a:srgbClr val="3588B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zh-CN" altLang="en-US" sz="1400" b="1" kern="1200" dirty="0">
              <a:latin typeface="微软雅黑" panose="020B0503020204020204" pitchFamily="34" charset="-122"/>
              <a:ea typeface="微软雅黑" panose="020B0503020204020204" pitchFamily="34" charset="-122"/>
            </a:rPr>
            <a:t>城镇开发边界</a:t>
          </a:r>
        </a:p>
      </dsp:txBody>
      <dsp:txXfrm>
        <a:off x="197327" y="1472568"/>
        <a:ext cx="2023933" cy="418827"/>
      </dsp:txXfrm>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type="rightArrow" r:blip="" rot="180"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C4657C-C85F-49F3-B780-FBA7DEF97BD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AFDCC7-E510-40BC-8876-0953841EFF98}"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2AFDCC7-E510-40BC-8876-0953841EFF98}"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2AFDCC7-E510-40BC-8876-0953841EFF98}"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2AFDCC7-E510-40BC-8876-0953841EFF98}"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2AFDCC7-E510-40BC-8876-0953841EFF98}"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57250" y="1621191"/>
            <a:ext cx="5143500" cy="3448755"/>
          </a:xfrm>
        </p:spPr>
        <p:txBody>
          <a:bodyPr anchor="b"/>
          <a:lstStyle>
            <a:lvl1pPr algn="ctr">
              <a:defRPr sz="3200"/>
            </a:lvl1pPr>
          </a:lstStyle>
          <a:p>
            <a:r>
              <a:rPr lang="zh-CN" altLang="en-US" dirty="0"/>
              <a:t>单击此处编辑母版标题样式</a:t>
            </a:r>
            <a:endParaRPr lang="zh-CN" altLang="en-US" dirty="0"/>
          </a:p>
        </p:txBody>
      </p:sp>
      <p:sp>
        <p:nvSpPr>
          <p:cNvPr id="3" name="副标题 2"/>
          <p:cNvSpPr>
            <a:spLocks noGrp="1"/>
          </p:cNvSpPr>
          <p:nvPr>
            <p:ph type="subTitle" idx="1" hasCustomPrompt="1"/>
          </p:nvPr>
        </p:nvSpPr>
        <p:spPr>
          <a:xfrm>
            <a:off x="857250" y="5202944"/>
            <a:ext cx="5143500" cy="2391656"/>
          </a:xfrm>
        </p:spPr>
        <p:txBody>
          <a:bodyPr>
            <a:normAutofit/>
          </a:bodyPr>
          <a:lstStyle>
            <a:lvl1pPr marL="0" indent="0" algn="ctr">
              <a:buNone/>
              <a:defRPr sz="2000"/>
            </a:lvl1pPr>
            <a:lvl2pPr marL="812800" indent="0" algn="ctr">
              <a:buNone/>
              <a:defRPr sz="3555"/>
            </a:lvl2pPr>
            <a:lvl3pPr marL="1625600" indent="0" algn="ctr">
              <a:buNone/>
              <a:defRPr sz="3200"/>
            </a:lvl3pPr>
            <a:lvl4pPr marL="2438400" indent="0" algn="ctr">
              <a:buNone/>
              <a:defRPr sz="2845"/>
            </a:lvl4pPr>
            <a:lvl5pPr marL="3251200" indent="0" algn="ctr">
              <a:buNone/>
              <a:defRPr sz="2845"/>
            </a:lvl5pPr>
            <a:lvl6pPr marL="4064000" indent="0" algn="ctr">
              <a:buNone/>
              <a:defRPr sz="2845"/>
            </a:lvl6pPr>
            <a:lvl7pPr marL="4876800" indent="0" algn="ctr">
              <a:buNone/>
              <a:defRPr sz="2845"/>
            </a:lvl7pPr>
            <a:lvl8pPr marL="5689600" indent="0" algn="ctr">
              <a:buNone/>
              <a:defRPr sz="2845"/>
            </a:lvl8pPr>
            <a:lvl9pPr marL="6502400" indent="0" algn="ctr">
              <a:buNone/>
              <a:defRPr sz="2845"/>
            </a:lvl9pPr>
          </a:lstStyle>
          <a:p>
            <a:r>
              <a:rPr lang="zh-CN" altLang="en-US" dirty="0"/>
              <a:t>单击以编辑母版副标题样式</a:t>
            </a:r>
            <a:endParaRPr lang="zh-CN" altLang="en-US" dirty="0"/>
          </a:p>
        </p:txBody>
      </p:sp>
      <p:sp>
        <p:nvSpPr>
          <p:cNvPr id="4" name="日期占位符 3"/>
          <p:cNvSpPr>
            <a:spLocks noGrp="1"/>
          </p:cNvSpPr>
          <p:nvPr>
            <p:ph type="dt" sz="half" idx="10"/>
          </p:nvPr>
        </p:nvSpPr>
        <p:spPr/>
        <p:txBody>
          <a:bodyPr/>
          <a:lstStyle/>
          <a:p>
            <a:fld id="{F03CE2B8-D064-4D4A-8B3F-A73606A023C5}"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886FA7B-F871-4E12-A366-D771B5170A55}"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472382" y="660400"/>
            <a:ext cx="2211883" cy="2311400"/>
          </a:xfrm>
        </p:spPr>
        <p:txBody>
          <a:bodyPr anchor="b"/>
          <a:lstStyle>
            <a:lvl1pPr>
              <a:defRPr sz="3200"/>
            </a:lvl1pPr>
          </a:lstStyle>
          <a:p>
            <a:r>
              <a:rPr lang="zh-CN" altLang="en-US" dirty="0"/>
              <a:t>单击此处编辑母版标题样式</a:t>
            </a:r>
            <a:endParaRPr lang="zh-CN" altLang="en-US" dirty="0"/>
          </a:p>
        </p:txBody>
      </p:sp>
      <p:sp>
        <p:nvSpPr>
          <p:cNvPr id="3" name="图片占位符 2"/>
          <p:cNvSpPr>
            <a:spLocks noGrp="1"/>
          </p:cNvSpPr>
          <p:nvPr>
            <p:ph type="pic" idx="1"/>
          </p:nvPr>
        </p:nvSpPr>
        <p:spPr>
          <a:xfrm>
            <a:off x="2915544" y="1426281"/>
            <a:ext cx="3471863" cy="7039680"/>
          </a:xfrm>
        </p:spPr>
        <p:txBody>
          <a:bodyPr>
            <a:normAutofit/>
          </a:bodyPr>
          <a:lstStyle>
            <a:lvl1pPr marL="0" indent="0">
              <a:buNone/>
              <a:defRPr sz="4800"/>
            </a:lvl1pPr>
            <a:lvl2pPr marL="812800" indent="0">
              <a:buNone/>
              <a:defRPr sz="4980"/>
            </a:lvl2pPr>
            <a:lvl3pPr marL="1625600" indent="0">
              <a:buNone/>
              <a:defRPr sz="4265"/>
            </a:lvl3pPr>
            <a:lvl4pPr marL="2438400" indent="0">
              <a:buNone/>
              <a:defRPr sz="3555"/>
            </a:lvl4pPr>
            <a:lvl5pPr marL="3251200" indent="0">
              <a:buNone/>
              <a:defRPr sz="3555"/>
            </a:lvl5pPr>
            <a:lvl6pPr marL="4064000" indent="0">
              <a:buNone/>
              <a:defRPr sz="3555"/>
            </a:lvl6pPr>
            <a:lvl7pPr marL="4876800" indent="0">
              <a:buNone/>
              <a:defRPr sz="3555"/>
            </a:lvl7pPr>
            <a:lvl8pPr marL="5689600" indent="0">
              <a:buNone/>
              <a:defRPr sz="3555"/>
            </a:lvl8pPr>
            <a:lvl9pPr marL="6502400" indent="0">
              <a:buNone/>
              <a:defRPr sz="3555"/>
            </a:lvl9pPr>
          </a:lstStyle>
          <a:p>
            <a:endParaRPr lang="zh-CN" altLang="en-US"/>
          </a:p>
        </p:txBody>
      </p:sp>
      <p:sp>
        <p:nvSpPr>
          <p:cNvPr id="4" name="文本占位符 3"/>
          <p:cNvSpPr>
            <a:spLocks noGrp="1"/>
          </p:cNvSpPr>
          <p:nvPr>
            <p:ph type="body" sz="half" idx="2" hasCustomPrompt="1"/>
          </p:nvPr>
        </p:nvSpPr>
        <p:spPr>
          <a:xfrm>
            <a:off x="472382" y="2971800"/>
            <a:ext cx="2211883" cy="5505627"/>
          </a:xfrm>
        </p:spPr>
        <p:txBody>
          <a:bodyPr>
            <a:normAutofit/>
          </a:bodyPr>
          <a:lstStyle>
            <a:lvl1pPr marL="0" indent="0">
              <a:buNone/>
              <a:defRPr sz="2400"/>
            </a:lvl1pPr>
            <a:lvl2pPr marL="812800" indent="0">
              <a:buNone/>
              <a:defRPr sz="2490"/>
            </a:lvl2pPr>
            <a:lvl3pPr marL="1625600" indent="0">
              <a:buNone/>
              <a:defRPr sz="2135"/>
            </a:lvl3pPr>
            <a:lvl4pPr marL="2438400" indent="0">
              <a:buNone/>
              <a:defRPr sz="1780"/>
            </a:lvl4pPr>
            <a:lvl5pPr marL="3251200" indent="0">
              <a:buNone/>
              <a:defRPr sz="1780"/>
            </a:lvl5pPr>
            <a:lvl6pPr marL="4064000" indent="0">
              <a:buNone/>
              <a:defRPr sz="1780"/>
            </a:lvl6pPr>
            <a:lvl7pPr marL="4876800" indent="0">
              <a:buNone/>
              <a:defRPr sz="1780"/>
            </a:lvl7pPr>
            <a:lvl8pPr marL="5689600" indent="0">
              <a:buNone/>
              <a:defRPr sz="1780"/>
            </a:lvl8pPr>
            <a:lvl9pPr marL="6502400" indent="0">
              <a:buNone/>
              <a:defRPr sz="178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3CD0F7EE-F102-4147-850F-697AB36A29E3}" type="datetime1">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886FA7B-F871-4E12-A366-D771B5170A55}"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EFEECAEE-91AC-4350-BEF8-F08971AF7FE2}"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886FA7B-F871-4E12-A366-D771B5170A55}"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4907756" y="527403"/>
            <a:ext cx="1478756" cy="8394877"/>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471487" y="527403"/>
            <a:ext cx="4350544" cy="8394877"/>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E2E50E3-BA0B-4F61-80A8-DE4B880D37B2}"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886FA7B-F871-4E12-A366-D771B5170A55}"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11" name="图片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858000" cy="9906000"/>
          </a:xfrm>
          <a:prstGeom prst="rect">
            <a:avLst/>
          </a:prstGeom>
        </p:spPr>
      </p:pic>
      <p:sp>
        <p:nvSpPr>
          <p:cNvPr id="12" name="矩形 11"/>
          <p:cNvSpPr/>
          <p:nvPr userDrawn="1"/>
        </p:nvSpPr>
        <p:spPr>
          <a:xfrm>
            <a:off x="0" y="0"/>
            <a:ext cx="6858000" cy="9906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471487" y="788658"/>
            <a:ext cx="5915025" cy="975720"/>
          </a:xfrm>
        </p:spPr>
        <p:txBody>
          <a:bodyPr/>
          <a:lstStyle>
            <a:lvl1pPr>
              <a:defRPr sz="2800"/>
            </a:lvl1pPr>
          </a:lstStyle>
          <a:p>
            <a:r>
              <a:rPr lang="zh-CN" altLang="en-US" dirty="0"/>
              <a:t>单击此处编辑母版标题样式</a:t>
            </a:r>
            <a:endParaRPr lang="zh-CN" altLang="en-US" dirty="0"/>
          </a:p>
        </p:txBody>
      </p:sp>
      <p:sp>
        <p:nvSpPr>
          <p:cNvPr id="3" name="内容占位符 2"/>
          <p:cNvSpPr>
            <a:spLocks noGrp="1"/>
          </p:cNvSpPr>
          <p:nvPr>
            <p:ph idx="1" hasCustomPrompt="1"/>
          </p:nvPr>
        </p:nvSpPr>
        <p:spPr>
          <a:xfrm>
            <a:off x="471489" y="1853852"/>
            <a:ext cx="5915025" cy="7068428"/>
          </a:xfrm>
        </p:spPr>
        <p:txBody>
          <a:bodyPr>
            <a:normAutofit/>
          </a:bodyPr>
          <a:lstStyle>
            <a:lvl1pPr>
              <a:lnSpc>
                <a:spcPct val="100000"/>
              </a:lnSpc>
              <a:defRPr sz="2400"/>
            </a:lvl1pPr>
            <a:lvl2pPr>
              <a:lnSpc>
                <a:spcPct val="100000"/>
              </a:lnSpc>
              <a:defRPr sz="2000"/>
            </a:lvl2pPr>
            <a:lvl3pPr>
              <a:lnSpc>
                <a:spcPct val="100000"/>
              </a:lnSpc>
              <a:defRPr sz="2000"/>
            </a:lvl3pPr>
            <a:lvl4pPr>
              <a:lnSpc>
                <a:spcPct val="100000"/>
              </a:lnSpc>
              <a:defRPr sz="2000"/>
            </a:lvl4pPr>
            <a:lvl5pPr>
              <a:lnSpc>
                <a:spcPct val="100000"/>
              </a:lnSpc>
              <a:defRPr sz="2000"/>
            </a:lvl5p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94110458-323C-428F-B0F2-24BEE77B7897}"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a:xfrm>
            <a:off x="5083867" y="273781"/>
            <a:ext cx="1543050" cy="527403"/>
          </a:xfrm>
        </p:spPr>
        <p:txBody>
          <a:bodyPr/>
          <a:lstStyle>
            <a:lvl1pPr>
              <a:defRPr sz="2800" b="1">
                <a:solidFill>
                  <a:schemeClr val="bg1"/>
                </a:solidFill>
                <a:latin typeface="微软雅黑" panose="020B0503020204020204" pitchFamily="34" charset="-122"/>
                <a:ea typeface="微软雅黑" panose="020B0503020204020204" pitchFamily="34" charset="-122"/>
              </a:defRPr>
            </a:lvl1pPr>
          </a:lstStyle>
          <a:p>
            <a:fld id="{8886FA7B-F871-4E12-A366-D771B5170A55}"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pic>
        <p:nvPicPr>
          <p:cNvPr id="10" name="图片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858000" cy="9906000"/>
          </a:xfrm>
          <a:prstGeom prst="rect">
            <a:avLst/>
          </a:prstGeom>
        </p:spPr>
      </p:pic>
      <p:sp>
        <p:nvSpPr>
          <p:cNvPr id="11" name="矩形 10"/>
          <p:cNvSpPr/>
          <p:nvPr userDrawn="1"/>
        </p:nvSpPr>
        <p:spPr>
          <a:xfrm>
            <a:off x="0" y="0"/>
            <a:ext cx="6858000" cy="9906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471487" y="788658"/>
            <a:ext cx="5915025" cy="975720"/>
          </a:xfrm>
        </p:spPr>
        <p:txBody>
          <a:bodyPr/>
          <a:lstStyle>
            <a:lvl1pPr>
              <a:defRPr sz="2800"/>
            </a:lvl1pPr>
          </a:lstStyle>
          <a:p>
            <a:r>
              <a:rPr lang="zh-CN" altLang="en-US" dirty="0"/>
              <a:t>单击此处编辑母版标题样式</a:t>
            </a:r>
            <a:endParaRPr lang="zh-CN" altLang="en-US" dirty="0"/>
          </a:p>
        </p:txBody>
      </p:sp>
      <p:sp>
        <p:nvSpPr>
          <p:cNvPr id="3" name="内容占位符 2"/>
          <p:cNvSpPr>
            <a:spLocks noGrp="1"/>
          </p:cNvSpPr>
          <p:nvPr>
            <p:ph idx="1" hasCustomPrompt="1"/>
          </p:nvPr>
        </p:nvSpPr>
        <p:spPr>
          <a:xfrm>
            <a:off x="471489" y="1853852"/>
            <a:ext cx="5915025" cy="7068428"/>
          </a:xfrm>
        </p:spPr>
        <p:txBody>
          <a:bodyPr>
            <a:normAutofit/>
          </a:bodyPr>
          <a:lstStyle>
            <a:lvl1pPr>
              <a:lnSpc>
                <a:spcPct val="100000"/>
              </a:lnSpc>
              <a:defRPr sz="2400"/>
            </a:lvl1pPr>
            <a:lvl2pPr>
              <a:lnSpc>
                <a:spcPct val="100000"/>
              </a:lnSpc>
              <a:defRPr sz="2000"/>
            </a:lvl2pPr>
            <a:lvl3pPr>
              <a:lnSpc>
                <a:spcPct val="100000"/>
              </a:lnSpc>
              <a:defRPr sz="2000"/>
            </a:lvl3pPr>
            <a:lvl4pPr>
              <a:lnSpc>
                <a:spcPct val="100000"/>
              </a:lnSpc>
              <a:defRPr sz="2000"/>
            </a:lvl4pPr>
            <a:lvl5pPr>
              <a:lnSpc>
                <a:spcPct val="100000"/>
              </a:lnSpc>
              <a:defRPr sz="2000"/>
            </a:lvl5p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94110458-323C-428F-B0F2-24BEE77B7897}"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a:xfrm>
            <a:off x="5083867" y="273781"/>
            <a:ext cx="1543050" cy="527403"/>
          </a:xfrm>
        </p:spPr>
        <p:txBody>
          <a:bodyPr/>
          <a:lstStyle>
            <a:lvl1pPr>
              <a:defRPr sz="2800" b="1">
                <a:solidFill>
                  <a:schemeClr val="bg1"/>
                </a:solidFill>
                <a:latin typeface="微软雅黑" panose="020B0503020204020204" pitchFamily="34" charset="-122"/>
                <a:ea typeface="微软雅黑" panose="020B0503020204020204" pitchFamily="34" charset="-122"/>
              </a:defRPr>
            </a:lvl1pPr>
          </a:lstStyle>
          <a:p>
            <a:fld id="{8886FA7B-F871-4E12-A366-D771B5170A55}"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467917" y="2469622"/>
            <a:ext cx="5915025" cy="4120620"/>
          </a:xfrm>
        </p:spPr>
        <p:txBody>
          <a:bodyPr anchor="b"/>
          <a:lstStyle>
            <a:lvl1pPr>
              <a:defRPr sz="36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467917" y="6629225"/>
            <a:ext cx="5915025" cy="2166937"/>
          </a:xfrm>
        </p:spPr>
        <p:txBody>
          <a:bodyPr>
            <a:normAutofit/>
          </a:bodyPr>
          <a:lstStyle>
            <a:lvl1pPr marL="0" indent="0">
              <a:buNone/>
              <a:defRPr sz="3200">
                <a:solidFill>
                  <a:schemeClr val="tx1">
                    <a:tint val="75000"/>
                  </a:schemeClr>
                </a:solidFill>
              </a:defRPr>
            </a:lvl1pPr>
            <a:lvl2pPr marL="812800" indent="0">
              <a:buNone/>
              <a:defRPr sz="3555">
                <a:solidFill>
                  <a:schemeClr val="tx1">
                    <a:tint val="75000"/>
                  </a:schemeClr>
                </a:solidFill>
              </a:defRPr>
            </a:lvl2pPr>
            <a:lvl3pPr marL="1625600" indent="0">
              <a:buNone/>
              <a:defRPr sz="3200">
                <a:solidFill>
                  <a:schemeClr val="tx1">
                    <a:tint val="75000"/>
                  </a:schemeClr>
                </a:solidFill>
              </a:defRPr>
            </a:lvl3pPr>
            <a:lvl4pPr marL="2438400" indent="0">
              <a:buNone/>
              <a:defRPr sz="2845">
                <a:solidFill>
                  <a:schemeClr val="tx1">
                    <a:tint val="75000"/>
                  </a:schemeClr>
                </a:solidFill>
              </a:defRPr>
            </a:lvl4pPr>
            <a:lvl5pPr marL="3251200" indent="0">
              <a:buNone/>
              <a:defRPr sz="2845">
                <a:solidFill>
                  <a:schemeClr val="tx1">
                    <a:tint val="75000"/>
                  </a:schemeClr>
                </a:solidFill>
              </a:defRPr>
            </a:lvl5pPr>
            <a:lvl6pPr marL="4064000" indent="0">
              <a:buNone/>
              <a:defRPr sz="2845">
                <a:solidFill>
                  <a:schemeClr val="tx1">
                    <a:tint val="75000"/>
                  </a:schemeClr>
                </a:solidFill>
              </a:defRPr>
            </a:lvl6pPr>
            <a:lvl7pPr marL="4876800" indent="0">
              <a:buNone/>
              <a:defRPr sz="2845">
                <a:solidFill>
                  <a:schemeClr val="tx1">
                    <a:tint val="75000"/>
                  </a:schemeClr>
                </a:solidFill>
              </a:defRPr>
            </a:lvl7pPr>
            <a:lvl8pPr marL="5689600" indent="0">
              <a:buNone/>
              <a:defRPr sz="2845">
                <a:solidFill>
                  <a:schemeClr val="tx1">
                    <a:tint val="75000"/>
                  </a:schemeClr>
                </a:solidFill>
              </a:defRPr>
            </a:lvl8pPr>
            <a:lvl9pPr marL="6502400" indent="0">
              <a:buNone/>
              <a:defRPr sz="2845">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A46B1B2E-8B8F-47F5-AF70-E28E8A0B9710}"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886FA7B-F871-4E12-A366-D771B5170A55}"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471488" y="2637014"/>
            <a:ext cx="2914650" cy="6285266"/>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3471863" y="2637014"/>
            <a:ext cx="2914650" cy="6285266"/>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CEB1CD4D-575A-4AF4-8A2D-8BAF2F61C156}" type="datetime1">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886FA7B-F871-4E12-A366-D771B5170A55}"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72382" y="527403"/>
            <a:ext cx="5915025" cy="1914702"/>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472381" y="2428346"/>
            <a:ext cx="2901255" cy="1190095"/>
          </a:xfrm>
        </p:spPr>
        <p:txBody>
          <a:bodyPr anchor="b">
            <a:normAutofit/>
          </a:bodyPr>
          <a:lstStyle>
            <a:lvl1pPr marL="0" indent="0">
              <a:buNone/>
              <a:defRPr sz="2400" b="1"/>
            </a:lvl1pPr>
            <a:lvl2pPr marL="812800" indent="0">
              <a:buNone/>
              <a:defRPr sz="3555" b="1"/>
            </a:lvl2pPr>
            <a:lvl3pPr marL="1625600" indent="0">
              <a:buNone/>
              <a:defRPr sz="3200" b="1"/>
            </a:lvl3pPr>
            <a:lvl4pPr marL="2438400" indent="0">
              <a:buNone/>
              <a:defRPr sz="2845" b="1"/>
            </a:lvl4pPr>
            <a:lvl5pPr marL="3251200" indent="0">
              <a:buNone/>
              <a:defRPr sz="2845" b="1"/>
            </a:lvl5pPr>
            <a:lvl6pPr marL="4064000" indent="0">
              <a:buNone/>
              <a:defRPr sz="2845" b="1"/>
            </a:lvl6pPr>
            <a:lvl7pPr marL="4876800" indent="0">
              <a:buNone/>
              <a:defRPr sz="2845" b="1"/>
            </a:lvl7pPr>
            <a:lvl8pPr marL="5689600" indent="0">
              <a:buNone/>
              <a:defRPr sz="2845" b="1"/>
            </a:lvl8pPr>
            <a:lvl9pPr marL="6502400" indent="0">
              <a:buNone/>
              <a:defRPr sz="2845" b="1"/>
            </a:lvl9pPr>
          </a:lstStyle>
          <a:p>
            <a:pPr lvl="0"/>
            <a:r>
              <a:rPr lang="zh-CN" altLang="en-US" dirty="0"/>
              <a:t>编辑母版文本样式</a:t>
            </a:r>
            <a:endParaRPr lang="zh-CN" altLang="en-US" dirty="0"/>
          </a:p>
        </p:txBody>
      </p:sp>
      <p:sp>
        <p:nvSpPr>
          <p:cNvPr id="4" name="内容占位符 3"/>
          <p:cNvSpPr>
            <a:spLocks noGrp="1"/>
          </p:cNvSpPr>
          <p:nvPr>
            <p:ph sz="half" idx="2" hasCustomPrompt="1"/>
          </p:nvPr>
        </p:nvSpPr>
        <p:spPr>
          <a:xfrm>
            <a:off x="472381" y="3618442"/>
            <a:ext cx="2901255" cy="5322183"/>
          </a:xfrm>
        </p:spPr>
        <p:txBody>
          <a:bodyPr>
            <a:normAutofit/>
          </a:bodyPr>
          <a:lstStyle>
            <a:lvl1pPr>
              <a:defRPr sz="2000"/>
            </a:lvl1pPr>
            <a:lvl2pPr>
              <a:defRPr sz="1800"/>
            </a:lvl2pPr>
            <a:lvl3pPr>
              <a:defRPr sz="1800"/>
            </a:lvl3pPr>
            <a:lvl4pPr>
              <a:defRPr sz="1800"/>
            </a:lvl4pPr>
            <a:lvl5pPr>
              <a:defRPr sz="1800"/>
            </a:lvl5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3471864" y="2428346"/>
            <a:ext cx="2915543" cy="1190095"/>
          </a:xfrm>
        </p:spPr>
        <p:txBody>
          <a:bodyPr anchor="b">
            <a:normAutofit/>
          </a:bodyPr>
          <a:lstStyle>
            <a:lvl1pPr marL="0" indent="0">
              <a:buNone/>
              <a:defRPr sz="2400" b="1"/>
            </a:lvl1pPr>
            <a:lvl2pPr marL="812800" indent="0">
              <a:buNone/>
              <a:defRPr sz="3555" b="1"/>
            </a:lvl2pPr>
            <a:lvl3pPr marL="1625600" indent="0">
              <a:buNone/>
              <a:defRPr sz="3200" b="1"/>
            </a:lvl3pPr>
            <a:lvl4pPr marL="2438400" indent="0">
              <a:buNone/>
              <a:defRPr sz="2845" b="1"/>
            </a:lvl4pPr>
            <a:lvl5pPr marL="3251200" indent="0">
              <a:buNone/>
              <a:defRPr sz="2845" b="1"/>
            </a:lvl5pPr>
            <a:lvl6pPr marL="4064000" indent="0">
              <a:buNone/>
              <a:defRPr sz="2845" b="1"/>
            </a:lvl6pPr>
            <a:lvl7pPr marL="4876800" indent="0">
              <a:buNone/>
              <a:defRPr sz="2845" b="1"/>
            </a:lvl7pPr>
            <a:lvl8pPr marL="5689600" indent="0">
              <a:buNone/>
              <a:defRPr sz="2845" b="1"/>
            </a:lvl8pPr>
            <a:lvl9pPr marL="6502400" indent="0">
              <a:buNone/>
              <a:defRPr sz="2845"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3471864" y="3618442"/>
            <a:ext cx="2915543" cy="5322183"/>
          </a:xfrm>
        </p:spPr>
        <p:txBody>
          <a:bodyPr>
            <a:normAutofit/>
          </a:bodyPr>
          <a:lstStyle>
            <a:lvl1pPr>
              <a:defRPr sz="2000"/>
            </a:lvl1pPr>
            <a:lvl2pPr>
              <a:defRPr sz="1800"/>
            </a:lvl2pPr>
            <a:lvl3pPr>
              <a:defRPr sz="1800"/>
            </a:lvl3pPr>
            <a:lvl4pPr>
              <a:defRPr sz="1800"/>
            </a:lvl4pPr>
            <a:lvl5pPr>
              <a:defRPr sz="1800"/>
            </a:lvl5p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nvPr>
        </p:nvSpPr>
        <p:spPr/>
        <p:txBody>
          <a:bodyPr/>
          <a:lstStyle/>
          <a:p>
            <a:fld id="{AB657FC6-9A27-4493-8D5A-94F46101C75F}" type="datetime1">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886FA7B-F871-4E12-A366-D771B5170A55}"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FD630B3B-F29D-4874-A05C-ACCA1BB988B2}" type="datetime1">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886FA7B-F871-4E12-A366-D771B5170A55}"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41B2620-709D-4B91-8180-EE353603F383}" type="datetime1">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886FA7B-F871-4E12-A366-D771B5170A55}"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72382" y="660400"/>
            <a:ext cx="2784385" cy="1431447"/>
          </a:xfrm>
        </p:spPr>
        <p:txBody>
          <a:bodyPr anchor="b"/>
          <a:lstStyle>
            <a:lvl1pPr>
              <a:defRPr sz="7200"/>
            </a:lvl1pPr>
          </a:lstStyle>
          <a:p>
            <a:r>
              <a:rPr lang="zh-CN" altLang="en-US" dirty="0"/>
              <a:t>单击此处编辑母版标题样式</a:t>
            </a:r>
            <a:endParaRPr lang="zh-CN" altLang="en-US" dirty="0"/>
          </a:p>
        </p:txBody>
      </p:sp>
      <p:sp>
        <p:nvSpPr>
          <p:cNvPr id="3" name="内容占位符 2"/>
          <p:cNvSpPr>
            <a:spLocks noGrp="1"/>
          </p:cNvSpPr>
          <p:nvPr>
            <p:ph idx="1" hasCustomPrompt="1"/>
          </p:nvPr>
        </p:nvSpPr>
        <p:spPr>
          <a:xfrm>
            <a:off x="471488" y="4829182"/>
            <a:ext cx="5915025" cy="1954059"/>
          </a:xfrm>
        </p:spPr>
        <p:txBody>
          <a:bodyPr>
            <a:normAutofit/>
          </a:bodyPr>
          <a:lstStyle>
            <a:lvl1pPr marL="0" indent="0">
              <a:buFontTx/>
              <a:buNone/>
              <a:defRPr sz="1800"/>
            </a:lvl1pPr>
            <a:lvl2pPr marL="812800" indent="0">
              <a:buNone/>
              <a:defRPr sz="2800"/>
            </a:lvl2pPr>
            <a:lvl3pPr>
              <a:defRPr sz="2000"/>
            </a:lvl3pPr>
            <a:lvl4pPr>
              <a:defRPr sz="1600"/>
            </a:lvl4pPr>
            <a:lvl5pPr>
              <a:defRPr sz="1600"/>
            </a:lvl5pPr>
            <a:lvl6pPr>
              <a:defRPr sz="3555"/>
            </a:lvl6pPr>
            <a:lvl7pPr>
              <a:defRPr sz="3555"/>
            </a:lvl7pPr>
            <a:lvl8pPr>
              <a:defRPr sz="3555"/>
            </a:lvl8pPr>
            <a:lvl9pPr>
              <a:defRPr sz="3555"/>
            </a:lvl9pPr>
          </a:lstStyle>
          <a:p>
            <a:pPr lvl="0"/>
            <a:r>
              <a:rPr lang="zh-CN" altLang="en-US" dirty="0"/>
              <a:t>编辑母版文本样式</a:t>
            </a:r>
            <a:endParaRPr lang="zh-CN" altLang="en-US" dirty="0"/>
          </a:p>
        </p:txBody>
      </p:sp>
      <p:sp>
        <p:nvSpPr>
          <p:cNvPr id="4" name="文本占位符 3"/>
          <p:cNvSpPr>
            <a:spLocks noGrp="1"/>
          </p:cNvSpPr>
          <p:nvPr>
            <p:ph type="body" sz="half" idx="2" hasCustomPrompt="1"/>
          </p:nvPr>
        </p:nvSpPr>
        <p:spPr>
          <a:xfrm>
            <a:off x="472382" y="2395603"/>
            <a:ext cx="2784385" cy="560540"/>
          </a:xfrm>
        </p:spPr>
        <p:txBody>
          <a:bodyPr>
            <a:normAutofit/>
          </a:bodyPr>
          <a:lstStyle>
            <a:lvl1pPr marL="0" marR="0" indent="0" algn="l" defTabSz="1625600" rtl="0" eaLnBrk="1" fontAlgn="auto" latinLnBrk="0" hangingPunct="1">
              <a:lnSpc>
                <a:spcPct val="90000"/>
              </a:lnSpc>
              <a:spcBef>
                <a:spcPts val="1780"/>
              </a:spcBef>
              <a:spcAft>
                <a:spcPts val="0"/>
              </a:spcAft>
              <a:buClrTx/>
              <a:buSzTx/>
              <a:buFont typeface="Arial" panose="020B0604020202020204" pitchFamily="34" charset="0"/>
              <a:buNone/>
              <a:defRPr sz="2400"/>
            </a:lvl1pPr>
            <a:lvl2pPr marL="812800" indent="0">
              <a:buNone/>
              <a:defRPr sz="2490"/>
            </a:lvl2pPr>
            <a:lvl3pPr marL="1625600" indent="0">
              <a:buNone/>
              <a:defRPr sz="2135"/>
            </a:lvl3pPr>
            <a:lvl4pPr marL="2438400" indent="0">
              <a:buNone/>
              <a:defRPr sz="1780"/>
            </a:lvl4pPr>
            <a:lvl5pPr marL="3251200" indent="0">
              <a:buNone/>
              <a:defRPr sz="1780"/>
            </a:lvl5pPr>
            <a:lvl6pPr marL="4064000" indent="0">
              <a:buNone/>
              <a:defRPr sz="1780"/>
            </a:lvl6pPr>
            <a:lvl7pPr marL="4876800" indent="0">
              <a:buNone/>
              <a:defRPr sz="1780"/>
            </a:lvl7pPr>
            <a:lvl8pPr marL="5689600" indent="0">
              <a:buNone/>
              <a:defRPr sz="1780"/>
            </a:lvl8pPr>
            <a:lvl9pPr marL="6502400" indent="0">
              <a:buNone/>
              <a:defRPr sz="1780"/>
            </a:lvl9pPr>
          </a:lstStyle>
          <a:p>
            <a:pPr lvl="0"/>
            <a:r>
              <a:rPr lang="zh-CN" altLang="en-US" dirty="0"/>
              <a:t>编辑母版文本样式</a:t>
            </a:r>
            <a:endParaRPr lang="en-US" altLang="zh-CN" dirty="0"/>
          </a:p>
        </p:txBody>
      </p:sp>
      <p:sp>
        <p:nvSpPr>
          <p:cNvPr id="5" name="日期占位符 4"/>
          <p:cNvSpPr>
            <a:spLocks noGrp="1"/>
          </p:cNvSpPr>
          <p:nvPr>
            <p:ph type="dt" sz="half" idx="10"/>
          </p:nvPr>
        </p:nvSpPr>
        <p:spPr/>
        <p:txBody>
          <a:bodyPr/>
          <a:lstStyle/>
          <a:p>
            <a:fld id="{45A3044E-DB1F-41A0-899F-E21D15F2AAD5}" type="datetime1">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886FA7B-F871-4E12-A366-D771B5170A55}" type="slidenum">
              <a:rPr lang="zh-CN" altLang="en-US" smtClean="0"/>
            </a:fld>
            <a:endParaRPr lang="zh-CN" altLang="en-US"/>
          </a:p>
        </p:txBody>
      </p:sp>
      <p:sp>
        <p:nvSpPr>
          <p:cNvPr id="8" name="文本占位符 3"/>
          <p:cNvSpPr>
            <a:spLocks noGrp="1"/>
          </p:cNvSpPr>
          <p:nvPr>
            <p:ph type="body" sz="half" idx="13" hasCustomPrompt="1"/>
          </p:nvPr>
        </p:nvSpPr>
        <p:spPr>
          <a:xfrm>
            <a:off x="471488" y="2984325"/>
            <a:ext cx="5915025" cy="585593"/>
          </a:xfrm>
        </p:spPr>
        <p:txBody>
          <a:bodyPr>
            <a:normAutofit/>
          </a:bodyPr>
          <a:lstStyle>
            <a:lvl1pPr marL="0" marR="0" indent="0" algn="l" defTabSz="1625600" rtl="0" eaLnBrk="1" fontAlgn="auto" latinLnBrk="0" hangingPunct="1">
              <a:lnSpc>
                <a:spcPct val="90000"/>
              </a:lnSpc>
              <a:spcBef>
                <a:spcPts val="1780"/>
              </a:spcBef>
              <a:spcAft>
                <a:spcPts val="0"/>
              </a:spcAft>
              <a:buClrTx/>
              <a:buSzTx/>
              <a:buFont typeface="Arial" panose="020B0604020202020204" pitchFamily="34" charset="0"/>
              <a:buNone/>
              <a:defRPr sz="2000"/>
            </a:lvl1pPr>
            <a:lvl2pPr marL="812800" indent="0">
              <a:buNone/>
              <a:defRPr sz="2490"/>
            </a:lvl2pPr>
            <a:lvl3pPr marL="1625600" indent="0">
              <a:buNone/>
              <a:defRPr sz="2135"/>
            </a:lvl3pPr>
            <a:lvl4pPr marL="2438400" indent="0">
              <a:buNone/>
              <a:defRPr sz="1780"/>
            </a:lvl4pPr>
            <a:lvl5pPr marL="3251200" indent="0">
              <a:buNone/>
              <a:defRPr sz="1780"/>
            </a:lvl5pPr>
            <a:lvl6pPr marL="4064000" indent="0">
              <a:buNone/>
              <a:defRPr sz="1780"/>
            </a:lvl6pPr>
            <a:lvl7pPr marL="4876800" indent="0">
              <a:buNone/>
              <a:defRPr sz="1780"/>
            </a:lvl7pPr>
            <a:lvl8pPr marL="5689600" indent="0">
              <a:buNone/>
              <a:defRPr sz="1780"/>
            </a:lvl8pPr>
            <a:lvl9pPr marL="6502400" indent="0">
              <a:buNone/>
              <a:defRPr sz="1780"/>
            </a:lvl9pPr>
          </a:lstStyle>
          <a:p>
            <a:pPr lvl="0"/>
            <a:r>
              <a:rPr lang="zh-CN" altLang="en-US" dirty="0"/>
              <a:t>编辑母版文本样式</a:t>
            </a:r>
            <a:endParaRPr lang="en-US" altLang="zh-CN"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71489" y="527403"/>
            <a:ext cx="5915025" cy="1914702"/>
          </a:xfrm>
          <a:prstGeom prst="rect">
            <a:avLst/>
          </a:prstGeom>
        </p:spPr>
        <p:txBody>
          <a:bodyPr vert="horz" lIns="91440" tIns="45720" rIns="91440" bIns="45720" rtlCol="0" anchor="ctr">
            <a:no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471489" y="2637014"/>
            <a:ext cx="5915025" cy="6285266"/>
          </a:xfrm>
          <a:prstGeom prst="rect">
            <a:avLst/>
          </a:prstGeom>
        </p:spPr>
        <p:txBody>
          <a:bodyPr vert="horz" lIns="91440" tIns="45720" rIns="91440" bIns="45720" rtlCol="0">
            <a:normAutofit/>
          </a:body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471488" y="9181396"/>
            <a:ext cx="1543050" cy="527403"/>
          </a:xfrm>
          <a:prstGeom prst="rect">
            <a:avLst/>
          </a:prstGeom>
        </p:spPr>
        <p:txBody>
          <a:bodyPr vert="horz" lIns="91440" tIns="45720" rIns="91440" bIns="45720" rtlCol="0" anchor="ctr"/>
          <a:lstStyle>
            <a:lvl1pPr algn="l">
              <a:defRPr sz="2135">
                <a:solidFill>
                  <a:schemeClr val="tx1">
                    <a:tint val="75000"/>
                  </a:schemeClr>
                </a:solidFill>
              </a:defRPr>
            </a:lvl1pPr>
          </a:lstStyle>
          <a:p>
            <a:fld id="{B44A1C34-DA00-4915-A0C4-3AAF4ECDF004}" type="datetime1">
              <a:rPr lang="zh-CN" altLang="en-US" smtClean="0"/>
            </a:fld>
            <a:endParaRPr lang="zh-CN" altLang="en-US"/>
          </a:p>
        </p:txBody>
      </p:sp>
      <p:sp>
        <p:nvSpPr>
          <p:cNvPr id="5" name="页脚占位符 4"/>
          <p:cNvSpPr>
            <a:spLocks noGrp="1"/>
          </p:cNvSpPr>
          <p:nvPr>
            <p:ph type="ftr" sz="quarter" idx="3"/>
          </p:nvPr>
        </p:nvSpPr>
        <p:spPr>
          <a:xfrm>
            <a:off x="2271714" y="9181396"/>
            <a:ext cx="2314575" cy="527403"/>
          </a:xfrm>
          <a:prstGeom prst="rect">
            <a:avLst/>
          </a:prstGeom>
        </p:spPr>
        <p:txBody>
          <a:bodyPr vert="horz" lIns="91440" tIns="45720" rIns="91440" bIns="45720" rtlCol="0" anchor="ctr"/>
          <a:lstStyle>
            <a:lvl1pPr algn="ctr">
              <a:defRPr sz="2135">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4843463" y="9181396"/>
            <a:ext cx="1543050" cy="527403"/>
          </a:xfrm>
          <a:prstGeom prst="rect">
            <a:avLst/>
          </a:prstGeom>
        </p:spPr>
        <p:txBody>
          <a:bodyPr vert="horz" lIns="91440" tIns="45720" rIns="91440" bIns="45720" rtlCol="0" anchor="ctr"/>
          <a:lstStyle>
            <a:lvl1pPr algn="r">
              <a:defRPr sz="2135">
                <a:solidFill>
                  <a:schemeClr val="tx1">
                    <a:tint val="75000"/>
                  </a:schemeClr>
                </a:solidFill>
              </a:defRPr>
            </a:lvl1pPr>
          </a:lstStyle>
          <a:p>
            <a:fld id="{8886FA7B-F871-4E12-A366-D771B5170A55}"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1625600" rtl="0" eaLnBrk="1" latinLnBrk="0" hangingPunct="1">
        <a:lnSpc>
          <a:spcPct val="90000"/>
        </a:lnSpc>
        <a:spcBef>
          <a:spcPct val="0"/>
        </a:spcBef>
        <a:buNone/>
        <a:defRPr sz="3200" b="1" kern="1200">
          <a:solidFill>
            <a:schemeClr val="accent1">
              <a:lumMod val="50000"/>
            </a:schemeClr>
          </a:solidFill>
          <a:latin typeface="微软雅黑" panose="020B0503020204020204" pitchFamily="34" charset="-122"/>
          <a:ea typeface="微软雅黑" panose="020B0503020204020204" pitchFamily="34" charset="-122"/>
          <a:cs typeface="+mj-cs"/>
        </a:defRPr>
      </a:lvl1pPr>
    </p:titleStyle>
    <p:bodyStyle>
      <a:lvl1pPr marL="406400" indent="-406400" algn="l" defTabSz="1625600" rtl="0" eaLnBrk="1" latinLnBrk="0" hangingPunct="1">
        <a:lnSpc>
          <a:spcPct val="90000"/>
        </a:lnSpc>
        <a:spcBef>
          <a:spcPts val="1780"/>
        </a:spcBef>
        <a:buFont typeface="Arial" panose="020B0604020202020204" pitchFamily="34" charset="0"/>
        <a:buChar char="•"/>
        <a:defRPr sz="28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1219200" indent="-406400" algn="l" defTabSz="1625600" rtl="0" eaLnBrk="1" latinLnBrk="0" hangingPunct="1">
        <a:lnSpc>
          <a:spcPct val="90000"/>
        </a:lnSpc>
        <a:spcBef>
          <a:spcPts val="890"/>
        </a:spcBef>
        <a:buFont typeface="Arial" panose="020B0604020202020204" pitchFamily="34" charset="0"/>
        <a:buChar char="•"/>
        <a:defRPr sz="24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90000"/>
        </a:lnSpc>
        <a:spcBef>
          <a:spcPts val="890"/>
        </a:spcBef>
        <a:buFont typeface="Arial" panose="020B0604020202020204" pitchFamily="34" charset="0"/>
        <a:buChar char="•"/>
        <a:defRPr sz="24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90000"/>
        </a:lnSpc>
        <a:spcBef>
          <a:spcPts val="89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90000"/>
        </a:lnSpc>
        <a:spcBef>
          <a:spcPts val="89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9pPr>
    </p:bodyStyle>
    <p:otherStyle>
      <a:defPPr>
        <a:defRPr lang="zh-CN"/>
      </a:defPPr>
      <a:lvl1pPr marL="0" algn="l" defTabSz="1625600" rtl="0" eaLnBrk="1" latinLnBrk="0" hangingPunct="1">
        <a:defRPr sz="3200" kern="1200">
          <a:solidFill>
            <a:schemeClr val="tx1"/>
          </a:solidFill>
          <a:latin typeface="+mn-lt"/>
          <a:ea typeface="+mn-ea"/>
          <a:cs typeface="+mn-cs"/>
        </a:defRPr>
      </a:lvl1pPr>
      <a:lvl2pPr marL="812800" algn="l" defTabSz="1625600" rtl="0" eaLnBrk="1" latinLnBrk="0" hangingPunct="1">
        <a:defRPr sz="3200" kern="1200">
          <a:solidFill>
            <a:schemeClr val="tx1"/>
          </a:solidFill>
          <a:latin typeface="+mn-lt"/>
          <a:ea typeface="+mn-ea"/>
          <a:cs typeface="+mn-cs"/>
        </a:defRPr>
      </a:lvl2pPr>
      <a:lvl3pPr marL="1625600" algn="l" defTabSz="1625600" rtl="0" eaLnBrk="1" latinLnBrk="0" hangingPunct="1">
        <a:defRPr sz="3200" kern="1200">
          <a:solidFill>
            <a:schemeClr val="tx1"/>
          </a:solidFill>
          <a:latin typeface="+mn-lt"/>
          <a:ea typeface="+mn-ea"/>
          <a:cs typeface="+mn-cs"/>
        </a:defRPr>
      </a:lvl3pPr>
      <a:lvl4pPr marL="2438400" algn="l" defTabSz="1625600" rtl="0" eaLnBrk="1" latinLnBrk="0" hangingPunct="1">
        <a:defRPr sz="3200" kern="1200">
          <a:solidFill>
            <a:schemeClr val="tx1"/>
          </a:solidFill>
          <a:latin typeface="+mn-lt"/>
          <a:ea typeface="+mn-ea"/>
          <a:cs typeface="+mn-cs"/>
        </a:defRPr>
      </a:lvl4pPr>
      <a:lvl5pPr marL="3251200" algn="l" defTabSz="1625600" rtl="0" eaLnBrk="1" latinLnBrk="0" hangingPunct="1">
        <a:defRPr sz="3200" kern="1200">
          <a:solidFill>
            <a:schemeClr val="tx1"/>
          </a:solidFill>
          <a:latin typeface="+mn-lt"/>
          <a:ea typeface="+mn-ea"/>
          <a:cs typeface="+mn-cs"/>
        </a:defRPr>
      </a:lvl5pPr>
      <a:lvl6pPr marL="4064000" algn="l" defTabSz="1625600" rtl="0" eaLnBrk="1" latinLnBrk="0" hangingPunct="1">
        <a:defRPr sz="3200" kern="1200">
          <a:solidFill>
            <a:schemeClr val="tx1"/>
          </a:solidFill>
          <a:latin typeface="+mn-lt"/>
          <a:ea typeface="+mn-ea"/>
          <a:cs typeface="+mn-cs"/>
        </a:defRPr>
      </a:lvl6pPr>
      <a:lvl7pPr marL="4876800" algn="l" defTabSz="1625600" rtl="0" eaLnBrk="1" latinLnBrk="0" hangingPunct="1">
        <a:defRPr sz="3200" kern="1200">
          <a:solidFill>
            <a:schemeClr val="tx1"/>
          </a:solidFill>
          <a:latin typeface="+mn-lt"/>
          <a:ea typeface="+mn-ea"/>
          <a:cs typeface="+mn-cs"/>
        </a:defRPr>
      </a:lvl7pPr>
      <a:lvl8pPr marL="5689600" algn="l" defTabSz="1625600" rtl="0" eaLnBrk="1" latinLnBrk="0" hangingPunct="1">
        <a:defRPr sz="3200" kern="1200">
          <a:solidFill>
            <a:schemeClr val="tx1"/>
          </a:solidFill>
          <a:latin typeface="+mn-lt"/>
          <a:ea typeface="+mn-ea"/>
          <a:cs typeface="+mn-cs"/>
        </a:defRPr>
      </a:lvl8pPr>
      <a:lvl9pPr marL="6502400" algn="l" defTabSz="1625600" rtl="0" eaLnBrk="1" latinLnBrk="0" hangingPunct="1">
        <a:defRPr sz="3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7.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8.jpeg"/></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14.jpeg"/><Relationship Id="rId7" Type="http://schemas.openxmlformats.org/officeDocument/2006/relationships/image" Target="../media/image13.jpeg"/><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 Id="rId3" Type="http://schemas.openxmlformats.org/officeDocument/2006/relationships/image" Target="../media/image9.jpeg"/><Relationship Id="rId2" Type="http://schemas.openxmlformats.org/officeDocument/2006/relationships/tags" Target="../tags/tag9.xml"/><Relationship Id="rId1" Type="http://schemas.openxmlformats.org/officeDocument/2006/relationships/tags" Target="../tags/tag8.xml"/></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2.xml"/><Relationship Id="rId5" Type="http://schemas.openxmlformats.org/officeDocument/2006/relationships/tags" Target="../tags/tag12.xml"/><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tags" Target="../tags/tag11.xml"/><Relationship Id="rId1" Type="http://schemas.openxmlformats.org/officeDocument/2006/relationships/tags" Target="../tags/tag10.xml"/></Relationships>
</file>

<file path=ppt/slides/_rels/slide14.xml.rels><?xml version="1.0" encoding="UTF-8" standalone="yes"?>
<Relationships xmlns="http://schemas.openxmlformats.org/package/2006/relationships"><Relationship Id="rId9" Type="http://schemas.microsoft.com/office/2007/relationships/diagramDrawing" Target="../diagrams/drawing2.xml"/><Relationship Id="rId8" Type="http://schemas.openxmlformats.org/officeDocument/2006/relationships/diagramColors" Target="../diagrams/colors2.xml"/><Relationship Id="rId7" Type="http://schemas.openxmlformats.org/officeDocument/2006/relationships/diagramQuickStyle" Target="../diagrams/quickStyle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tags" Target="../tags/tag14.xml"/><Relationship Id="rId3" Type="http://schemas.openxmlformats.org/officeDocument/2006/relationships/image" Target="../media/image18.png"/><Relationship Id="rId2" Type="http://schemas.openxmlformats.org/officeDocument/2006/relationships/image" Target="../media/image17.jpeg"/><Relationship Id="rId10" Type="http://schemas.openxmlformats.org/officeDocument/2006/relationships/slideLayout" Target="../slideLayouts/slideLayout2.xml"/><Relationship Id="rId1" Type="http://schemas.openxmlformats.org/officeDocument/2006/relationships/tags" Target="../tags/tag13.xml"/></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tags" Target="../tags/tag16.xml"/><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microsoft.com/office/2007/relationships/hdphoto" Target="../media/image22.wdp"/><Relationship Id="rId1" Type="http://schemas.openxmlformats.org/officeDocument/2006/relationships/image" Target="../media/image21.png"/></Relationships>
</file>

<file path=ppt/slides/_rels/slide17.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2.xml"/><Relationship Id="rId5" Type="http://schemas.openxmlformats.org/officeDocument/2006/relationships/tags" Target="../tags/tag18.xml"/><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microsoft.com/office/2007/relationships/hdphoto" Target="../media/image33.wdp"/><Relationship Id="rId7" Type="http://schemas.openxmlformats.org/officeDocument/2006/relationships/image" Target="../media/image32.png"/><Relationship Id="rId6" Type="http://schemas.microsoft.com/office/2007/relationships/hdphoto" Target="../media/image31.wdp"/><Relationship Id="rId5" Type="http://schemas.openxmlformats.org/officeDocument/2006/relationships/image" Target="../media/image30.png"/><Relationship Id="rId4" Type="http://schemas.microsoft.com/office/2007/relationships/hdphoto" Target="../media/image29.wdp"/><Relationship Id="rId3" Type="http://schemas.openxmlformats.org/officeDocument/2006/relationships/image" Target="../media/image28.png"/><Relationship Id="rId2" Type="http://schemas.openxmlformats.org/officeDocument/2006/relationships/tags" Target="../tags/tag20.xml"/><Relationship Id="rId10" Type="http://schemas.openxmlformats.org/officeDocument/2006/relationships/notesSlide" Target="../notesSlides/notesSlide5.xml"/><Relationship Id="rId1" Type="http://schemas.openxmlformats.org/officeDocument/2006/relationships/image" Target="../media/image27.jpeg"/></Relationships>
</file>

<file path=ppt/slides/_rels/slide21.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 Id="rId3" Type="http://schemas.openxmlformats.org/officeDocument/2006/relationships/tags" Target="../tags/tag21.xml"/><Relationship Id="rId2" Type="http://schemas.microsoft.com/office/2007/relationships/hdphoto" Target="../media/image35.wdp"/><Relationship Id="rId1"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9.xml"/><Relationship Id="rId1" Type="http://schemas.openxmlformats.org/officeDocument/2006/relationships/image" Target="../media/image38.png"/></Relationships>
</file>

<file path=ppt/slides/_rels/slide23.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image" Target="../media/image39.png"/><Relationship Id="rId1" Type="http://schemas.openxmlformats.org/officeDocument/2006/relationships/tags" Target="../tags/tag22.xml"/></Relationships>
</file>

<file path=ppt/slides/_rels/slide2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46.png"/><Relationship Id="rId7" Type="http://schemas.openxmlformats.org/officeDocument/2006/relationships/image" Target="../media/image45.png"/><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3" Type="http://schemas.openxmlformats.org/officeDocument/2006/relationships/image" Target="../media/image41.png"/><Relationship Id="rId2" Type="http://schemas.openxmlformats.org/officeDocument/2006/relationships/tags" Target="../tags/tag26.xml"/><Relationship Id="rId10" Type="http://schemas.openxmlformats.org/officeDocument/2006/relationships/notesSlide" Target="../notesSlides/notesSlide9.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2.xml"/><Relationship Id="rId4" Type="http://schemas.openxmlformats.org/officeDocument/2006/relationships/tags" Target="../tags/tag30.xml"/><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47.jpeg"/></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0.jpeg"/><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tags" Target="../tags/tag31.xml"/></Relationships>
</file>

<file path=ppt/slides/_rels/slide28.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55.png"/><Relationship Id="rId7" Type="http://schemas.openxmlformats.org/officeDocument/2006/relationships/tags" Target="../tags/tag34.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png"/><Relationship Id="rId3" Type="http://schemas.openxmlformats.org/officeDocument/2006/relationships/tags" Target="../tags/tag33.xml"/><Relationship Id="rId2" Type="http://schemas.openxmlformats.org/officeDocument/2006/relationships/image" Target="../media/image51.png"/><Relationship Id="rId1" Type="http://schemas.openxmlformats.org/officeDocument/2006/relationships/tags" Target="../tags/tag32.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5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9" Type="http://schemas.openxmlformats.org/officeDocument/2006/relationships/image" Target="../media/image59.jpeg"/><Relationship Id="rId8" Type="http://schemas.openxmlformats.org/officeDocument/2006/relationships/tags" Target="../tags/tag40.xml"/><Relationship Id="rId7" Type="http://schemas.openxmlformats.org/officeDocument/2006/relationships/image" Target="../media/image58.jpeg"/><Relationship Id="rId6" Type="http://schemas.openxmlformats.org/officeDocument/2006/relationships/image" Target="../media/image57.png"/><Relationship Id="rId5" Type="http://schemas.openxmlformats.org/officeDocument/2006/relationships/tags" Target="../tags/tag39.xml"/><Relationship Id="rId4" Type="http://schemas.openxmlformats.org/officeDocument/2006/relationships/tags" Target="../tags/tag38.xml"/><Relationship Id="rId3" Type="http://schemas.openxmlformats.org/officeDocument/2006/relationships/tags" Target="../tags/tag37.xml"/><Relationship Id="rId2" Type="http://schemas.openxmlformats.org/officeDocument/2006/relationships/tags" Target="../tags/tag36.xml"/><Relationship Id="rId10" Type="http://schemas.openxmlformats.org/officeDocument/2006/relationships/slideLayout" Target="../slideLayouts/slideLayout2.xml"/><Relationship Id="rId1" Type="http://schemas.openxmlformats.org/officeDocument/2006/relationships/tags" Target="../tags/tag35.xml"/></Relationships>
</file>

<file path=ppt/slides/_rels/slide31.xml.rels><?xml version="1.0" encoding="UTF-8" standalone="yes"?>
<Relationships xmlns="http://schemas.openxmlformats.org/package/2006/relationships"><Relationship Id="rId9" Type="http://schemas.openxmlformats.org/officeDocument/2006/relationships/tags" Target="../tags/tag49.xml"/><Relationship Id="rId8" Type="http://schemas.openxmlformats.org/officeDocument/2006/relationships/tags" Target="../tags/tag48.xml"/><Relationship Id="rId7" Type="http://schemas.openxmlformats.org/officeDocument/2006/relationships/tags" Target="../tags/tag47.xml"/><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 Id="rId3" Type="http://schemas.openxmlformats.org/officeDocument/2006/relationships/tags" Target="../tags/tag43.xml"/><Relationship Id="rId2" Type="http://schemas.openxmlformats.org/officeDocument/2006/relationships/tags" Target="../tags/tag42.xml"/><Relationship Id="rId19" Type="http://schemas.openxmlformats.org/officeDocument/2006/relationships/notesSlide" Target="../notesSlides/notesSlide11.xml"/><Relationship Id="rId18" Type="http://schemas.openxmlformats.org/officeDocument/2006/relationships/slideLayout" Target="../slideLayouts/slideLayout2.xml"/><Relationship Id="rId17" Type="http://schemas.openxmlformats.org/officeDocument/2006/relationships/image" Target="../media/image61.jpeg"/><Relationship Id="rId16" Type="http://schemas.openxmlformats.org/officeDocument/2006/relationships/tags" Target="../tags/tag55.xml"/><Relationship Id="rId15" Type="http://schemas.openxmlformats.org/officeDocument/2006/relationships/image" Target="../media/image60.jpeg"/><Relationship Id="rId14" Type="http://schemas.openxmlformats.org/officeDocument/2006/relationships/tags" Target="../tags/tag54.xml"/><Relationship Id="rId13" Type="http://schemas.openxmlformats.org/officeDocument/2006/relationships/tags" Target="../tags/tag53.xml"/><Relationship Id="rId12" Type="http://schemas.openxmlformats.org/officeDocument/2006/relationships/tags" Target="../tags/tag52.xml"/><Relationship Id="rId11" Type="http://schemas.openxmlformats.org/officeDocument/2006/relationships/tags" Target="../tags/tag51.xml"/><Relationship Id="rId10" Type="http://schemas.openxmlformats.org/officeDocument/2006/relationships/tags" Target="../tags/tag50.xml"/><Relationship Id="rId1" Type="http://schemas.openxmlformats.org/officeDocument/2006/relationships/tags" Target="../tags/tag41.xml"/></Relationships>
</file>

<file path=ppt/slides/_rels/slide32.xml.rels><?xml version="1.0" encoding="UTF-8" standalone="yes"?>
<Relationships xmlns="http://schemas.openxmlformats.org/package/2006/relationships"><Relationship Id="rId9" Type="http://schemas.openxmlformats.org/officeDocument/2006/relationships/tags" Target="../tags/tag63.xml"/><Relationship Id="rId8" Type="http://schemas.openxmlformats.org/officeDocument/2006/relationships/tags" Target="../tags/tag62.xml"/><Relationship Id="rId7" Type="http://schemas.openxmlformats.org/officeDocument/2006/relationships/tags" Target="../tags/tag61.xml"/><Relationship Id="rId6" Type="http://schemas.openxmlformats.org/officeDocument/2006/relationships/tags" Target="../tags/tag60.xml"/><Relationship Id="rId5" Type="http://schemas.openxmlformats.org/officeDocument/2006/relationships/tags" Target="../tags/tag59.xml"/><Relationship Id="rId4" Type="http://schemas.openxmlformats.org/officeDocument/2006/relationships/tags" Target="../tags/tag58.xml"/><Relationship Id="rId3" Type="http://schemas.openxmlformats.org/officeDocument/2006/relationships/tags" Target="../tags/tag57.xml"/><Relationship Id="rId2" Type="http://schemas.openxmlformats.org/officeDocument/2006/relationships/tags" Target="../tags/tag56.xml"/><Relationship Id="rId17" Type="http://schemas.openxmlformats.org/officeDocument/2006/relationships/notesSlide" Target="../notesSlides/notesSlide12.xml"/><Relationship Id="rId16" Type="http://schemas.openxmlformats.org/officeDocument/2006/relationships/slideLayout" Target="../slideLayouts/slideLayout2.xml"/><Relationship Id="rId15" Type="http://schemas.openxmlformats.org/officeDocument/2006/relationships/tags" Target="../tags/tag69.xml"/><Relationship Id="rId14" Type="http://schemas.openxmlformats.org/officeDocument/2006/relationships/tags" Target="../tags/tag68.xml"/><Relationship Id="rId13" Type="http://schemas.openxmlformats.org/officeDocument/2006/relationships/tags" Target="../tags/tag67.xml"/><Relationship Id="rId12" Type="http://schemas.openxmlformats.org/officeDocument/2006/relationships/tags" Target="../tags/tag66.xml"/><Relationship Id="rId11" Type="http://schemas.openxmlformats.org/officeDocument/2006/relationships/tags" Target="../tags/tag65.xml"/><Relationship Id="rId10" Type="http://schemas.openxmlformats.org/officeDocument/2006/relationships/tags" Target="../tags/tag64.xml"/><Relationship Id="rId1" Type="http://schemas.openxmlformats.org/officeDocument/2006/relationships/image" Target="../media/image62.jpeg"/></Relationships>
</file>

<file path=ppt/slides/_rels/slide33.xml.rels><?xml version="1.0" encoding="UTF-8" standalone="yes"?>
<Relationships xmlns="http://schemas.openxmlformats.org/package/2006/relationships"><Relationship Id="rId9" Type="http://schemas.openxmlformats.org/officeDocument/2006/relationships/image" Target="../media/image65.png"/><Relationship Id="rId8" Type="http://schemas.openxmlformats.org/officeDocument/2006/relationships/tags" Target="../tags/tag75.xml"/><Relationship Id="rId7" Type="http://schemas.openxmlformats.org/officeDocument/2006/relationships/image" Target="../media/image64.jpeg"/><Relationship Id="rId6" Type="http://schemas.openxmlformats.org/officeDocument/2006/relationships/tags" Target="../tags/tag74.xml"/><Relationship Id="rId5" Type="http://schemas.openxmlformats.org/officeDocument/2006/relationships/tags" Target="../tags/tag73.xml"/><Relationship Id="rId4" Type="http://schemas.openxmlformats.org/officeDocument/2006/relationships/tags" Target="../tags/tag72.xml"/><Relationship Id="rId3" Type="http://schemas.openxmlformats.org/officeDocument/2006/relationships/tags" Target="../tags/tag71.xml"/><Relationship Id="rId2" Type="http://schemas.openxmlformats.org/officeDocument/2006/relationships/image" Target="../media/image63.png"/><Relationship Id="rId11" Type="http://schemas.openxmlformats.org/officeDocument/2006/relationships/notesSlide" Target="../notesSlides/notesSlide13.xml"/><Relationship Id="rId10" Type="http://schemas.openxmlformats.org/officeDocument/2006/relationships/slideLayout" Target="../slideLayouts/slideLayout2.xml"/><Relationship Id="rId1" Type="http://schemas.openxmlformats.org/officeDocument/2006/relationships/tags" Target="../tags/tag70.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9.xml"/><Relationship Id="rId1" Type="http://schemas.openxmlformats.org/officeDocument/2006/relationships/image" Target="../media/image12.jpeg"/></Relationships>
</file>

<file path=ppt/slides/_rels/slide35.xml.rels><?xml version="1.0" encoding="UTF-8" standalone="yes"?>
<Relationships xmlns="http://schemas.openxmlformats.org/package/2006/relationships"><Relationship Id="rId9" Type="http://schemas.openxmlformats.org/officeDocument/2006/relationships/tags" Target="../tags/tag80.xml"/><Relationship Id="rId8" Type="http://schemas.openxmlformats.org/officeDocument/2006/relationships/image" Target="../media/image69.png"/><Relationship Id="rId7" Type="http://schemas.openxmlformats.org/officeDocument/2006/relationships/tags" Target="../tags/tag79.xml"/><Relationship Id="rId6" Type="http://schemas.openxmlformats.org/officeDocument/2006/relationships/image" Target="../media/image68.png"/><Relationship Id="rId5" Type="http://schemas.openxmlformats.org/officeDocument/2006/relationships/tags" Target="../tags/tag78.xml"/><Relationship Id="rId4" Type="http://schemas.openxmlformats.org/officeDocument/2006/relationships/image" Target="../media/image67.png"/><Relationship Id="rId3" Type="http://schemas.openxmlformats.org/officeDocument/2006/relationships/tags" Target="../tags/tag77.xml"/><Relationship Id="rId2" Type="http://schemas.openxmlformats.org/officeDocument/2006/relationships/tags" Target="../tags/tag76.xml"/><Relationship Id="rId16" Type="http://schemas.openxmlformats.org/officeDocument/2006/relationships/notesSlide" Target="../notesSlides/notesSlide15.xml"/><Relationship Id="rId15" Type="http://schemas.openxmlformats.org/officeDocument/2006/relationships/slideLayout" Target="../slideLayouts/slideLayout2.xml"/><Relationship Id="rId14" Type="http://schemas.openxmlformats.org/officeDocument/2006/relationships/image" Target="../media/image73.jpeg"/><Relationship Id="rId13" Type="http://schemas.openxmlformats.org/officeDocument/2006/relationships/image" Target="../media/image72.jpeg"/><Relationship Id="rId12" Type="http://schemas.openxmlformats.org/officeDocument/2006/relationships/image" Target="../media/image71.jpeg"/><Relationship Id="rId11" Type="http://schemas.openxmlformats.org/officeDocument/2006/relationships/image" Target="../media/image70.png"/><Relationship Id="rId10" Type="http://schemas.openxmlformats.org/officeDocument/2006/relationships/tags" Target="../tags/tag81.xml"/><Relationship Id="rId1" Type="http://schemas.openxmlformats.org/officeDocument/2006/relationships/image" Target="../media/image66.png"/></Relationships>
</file>

<file path=ppt/slides/_rels/slide36.xml.rels><?xml version="1.0" encoding="UTF-8" standalone="yes"?>
<Relationships xmlns="http://schemas.openxmlformats.org/package/2006/relationships"><Relationship Id="rId9" Type="http://schemas.openxmlformats.org/officeDocument/2006/relationships/tags" Target="../tags/tag88.xml"/><Relationship Id="rId8" Type="http://schemas.openxmlformats.org/officeDocument/2006/relationships/tags" Target="../tags/tag87.xml"/><Relationship Id="rId7" Type="http://schemas.openxmlformats.org/officeDocument/2006/relationships/tags" Target="../tags/tag86.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3" Type="http://schemas.openxmlformats.org/officeDocument/2006/relationships/image" Target="../media/image75.png"/><Relationship Id="rId2" Type="http://schemas.openxmlformats.org/officeDocument/2006/relationships/tags" Target="../tags/tag82.xml"/><Relationship Id="rId11" Type="http://schemas.openxmlformats.org/officeDocument/2006/relationships/slideLayout" Target="../slideLayouts/slideLayout2.xml"/><Relationship Id="rId10" Type="http://schemas.openxmlformats.org/officeDocument/2006/relationships/tags" Target="../tags/tag89.xml"/><Relationship Id="rId1" Type="http://schemas.openxmlformats.org/officeDocument/2006/relationships/image" Target="../media/image74.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3.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image" Target="../media/image4.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image" Target="../media/image7.jpeg"/><Relationship Id="rId2" Type="http://schemas.microsoft.com/office/2007/relationships/hdphoto" Target="../media/image6.wdp"/><Relationship Id="rId1"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6858000" cy="9906000"/>
          </a:xfrm>
          <a:prstGeom prst="rect">
            <a:avLst/>
          </a:prstGeom>
        </p:spPr>
      </p:pic>
      <p:sp>
        <p:nvSpPr>
          <p:cNvPr id="2" name="标题 1" descr="7b0a2020202022776f7264617274223a2022220a7d0a"/>
          <p:cNvSpPr>
            <a:spLocks noGrp="1"/>
          </p:cNvSpPr>
          <p:nvPr>
            <p:ph type="ctrTitle"/>
          </p:nvPr>
        </p:nvSpPr>
        <p:spPr>
          <a:xfrm>
            <a:off x="210682" y="2670388"/>
            <a:ext cx="6400799" cy="1094018"/>
          </a:xfrm>
        </p:spPr>
        <p:txBody>
          <a:bodyPr>
            <a:noAutofit/>
          </a:bodyPr>
          <a:lstStyle/>
          <a:p>
            <a:pPr>
              <a:lnSpc>
                <a:spcPct val="100000"/>
              </a:lnSpc>
            </a:pPr>
            <a:r>
              <a:rPr lang="zh-CN" altLang="en-US" sz="4400" dirty="0">
                <a:ln w="0"/>
                <a:gradFill>
                  <a:gsLst>
                    <a:gs pos="60000">
                      <a:schemeClr val="accent6">
                        <a:lumMod val="50000"/>
                      </a:schemeClr>
                    </a:gs>
                    <a:gs pos="0">
                      <a:srgbClr val="2A6968"/>
                    </a:gs>
                    <a:gs pos="100000">
                      <a:srgbClr val="6B7151"/>
                    </a:gs>
                    <a:gs pos="58000">
                      <a:schemeClr val="accent6">
                        <a:lumMod val="50000"/>
                      </a:schemeClr>
                    </a:gs>
                    <a:gs pos="100000">
                      <a:srgbClr val="008000"/>
                    </a:gs>
                  </a:gsLst>
                  <a:lin ang="5400000" scaled="0"/>
                </a:gradFill>
                <a:effectLst>
                  <a:reflection blurRad="6350" stA="53000" endA="300" endPos="35500" dir="5400000" sy="-90000" algn="bl" rotWithShape="0"/>
                </a:effectLst>
                <a:cs typeface="微软雅黑" panose="020B0503020204020204" pitchFamily="34" charset="-122"/>
              </a:rPr>
              <a:t>梅桥镇国土空间总体规划</a:t>
            </a:r>
            <a:br>
              <a:rPr lang="en-US" altLang="zh-CN" sz="4400" b="0" dirty="0">
                <a:ln w="0"/>
                <a:gradFill>
                  <a:gsLst>
                    <a:gs pos="60000">
                      <a:schemeClr val="accent6">
                        <a:lumMod val="50000"/>
                      </a:schemeClr>
                    </a:gs>
                    <a:gs pos="0">
                      <a:srgbClr val="2A6968"/>
                    </a:gs>
                    <a:gs pos="100000">
                      <a:srgbClr val="6B7151"/>
                    </a:gs>
                    <a:gs pos="58000">
                      <a:schemeClr val="accent6">
                        <a:lumMod val="50000"/>
                      </a:schemeClr>
                    </a:gs>
                    <a:gs pos="100000">
                      <a:srgbClr val="008000"/>
                    </a:gs>
                  </a:gsLst>
                  <a:lin ang="5400000" scaled="0"/>
                </a:gradFill>
                <a:effectLst>
                  <a:reflection blurRad="6350" stA="53000" endA="300" endPos="35500" dir="5400000" sy="-90000" algn="bl" rotWithShape="0"/>
                </a:effectLst>
                <a:cs typeface="微软雅黑" panose="020B0503020204020204" pitchFamily="34" charset="-122"/>
              </a:rPr>
            </a:br>
            <a:endParaRPr lang="en-US" altLang="zh-CN" sz="4400" b="0" dirty="0">
              <a:ln w="0"/>
              <a:gradFill>
                <a:gsLst>
                  <a:gs pos="60000">
                    <a:schemeClr val="accent6">
                      <a:lumMod val="50000"/>
                    </a:schemeClr>
                  </a:gs>
                  <a:gs pos="0">
                    <a:srgbClr val="2A6968"/>
                  </a:gs>
                  <a:gs pos="100000">
                    <a:srgbClr val="6B7151"/>
                  </a:gs>
                  <a:gs pos="58000">
                    <a:schemeClr val="accent6">
                      <a:lumMod val="50000"/>
                    </a:schemeClr>
                  </a:gs>
                  <a:gs pos="100000">
                    <a:srgbClr val="008000"/>
                  </a:gs>
                </a:gsLst>
                <a:lin ang="5400000" scaled="0"/>
              </a:gradFill>
              <a:effectLst>
                <a:reflection blurRad="6350" stA="53000" endA="300" endPos="35500" dir="5400000" sy="-90000" algn="bl" rotWithShape="0"/>
              </a:effectLst>
              <a:cs typeface="微软雅黑" panose="020B0503020204020204" pitchFamily="34" charset="-122"/>
            </a:endParaRPr>
          </a:p>
        </p:txBody>
      </p:sp>
      <p:sp>
        <p:nvSpPr>
          <p:cNvPr id="3" name="副标题 2"/>
          <p:cNvSpPr>
            <a:spLocks noGrp="1"/>
          </p:cNvSpPr>
          <p:nvPr>
            <p:ph type="subTitle" idx="1"/>
          </p:nvPr>
        </p:nvSpPr>
        <p:spPr>
          <a:xfrm>
            <a:off x="857250" y="4712335"/>
            <a:ext cx="5143500" cy="1622425"/>
          </a:xfrm>
        </p:spPr>
        <p:txBody>
          <a:bodyPr>
            <a:normAutofit/>
          </a:bodyPr>
          <a:lstStyle/>
          <a:p>
            <a:pPr fontAlgn="auto">
              <a:lnSpc>
                <a:spcPct val="100000"/>
              </a:lnSpc>
              <a:spcBef>
                <a:spcPts val="0"/>
              </a:spcBef>
            </a:pPr>
            <a:r>
              <a:rPr lang="zh-CN" altLang="en-US" sz="2800" dirty="0">
                <a:solidFill>
                  <a:srgbClr val="2D6558"/>
                </a:solidFill>
              </a:rPr>
              <a:t>草案公示</a:t>
            </a:r>
            <a:endParaRPr lang="zh-CN" altLang="en-US" sz="2400" dirty="0">
              <a:solidFill>
                <a:srgbClr val="2D6558"/>
              </a:solidFill>
            </a:endParaRPr>
          </a:p>
          <a:p>
            <a:pPr fontAlgn="auto">
              <a:lnSpc>
                <a:spcPct val="100000"/>
              </a:lnSpc>
              <a:spcBef>
                <a:spcPts val="0"/>
              </a:spcBef>
            </a:pPr>
            <a:r>
              <a:rPr lang="en-US" altLang="zh-CN" sz="1400" dirty="0">
                <a:solidFill>
                  <a:srgbClr val="496032"/>
                </a:solidFill>
                <a:effectLst>
                  <a:outerShdw blurRad="50800" dist="50800" dir="5400000" sx="1000" sy="1000" algn="ctr" rotWithShape="0">
                    <a:srgbClr val="000000"/>
                  </a:outerShdw>
                </a:effectLst>
                <a:latin typeface="Times New Roman" panose="02020603050405020304" pitchFamily="18" charset="0"/>
                <a:ea typeface="Cambria" panose="02040503050406030204" pitchFamily="18" charset="0"/>
                <a:cs typeface="Times New Roman" panose="02020603050405020304" pitchFamily="18" charset="0"/>
                <a:sym typeface="+mn-ea"/>
              </a:rPr>
              <a:t>DRAFT ANNOUNCEMENT</a:t>
            </a:r>
            <a:endParaRPr lang="en-US" altLang="zh-CN" sz="1400" dirty="0">
              <a:solidFill>
                <a:srgbClr val="496032"/>
              </a:solidFill>
              <a:effectLst>
                <a:outerShdw blurRad="50800" dist="50800" dir="5400000" sx="1000" sy="1000" algn="ctr" rotWithShape="0">
                  <a:srgbClr val="000000"/>
                </a:outerShdw>
              </a:effectLst>
              <a:latin typeface="Times New Roman" panose="02020603050405020304" pitchFamily="18" charset="0"/>
              <a:ea typeface="Cambria" panose="02040503050406030204" pitchFamily="18" charset="0"/>
              <a:cs typeface="Times New Roman" panose="02020603050405020304" pitchFamily="18" charset="0"/>
              <a:sym typeface="+mn-ea"/>
            </a:endParaRPr>
          </a:p>
          <a:p>
            <a:pPr fontAlgn="auto">
              <a:lnSpc>
                <a:spcPct val="100000"/>
              </a:lnSpc>
              <a:spcBef>
                <a:spcPts val="0"/>
              </a:spcBef>
            </a:pPr>
            <a:endParaRPr lang="en-US" altLang="zh-CN" sz="1400" dirty="0">
              <a:solidFill>
                <a:srgbClr val="496032"/>
              </a:solidFill>
              <a:effectLst>
                <a:outerShdw blurRad="50800" dist="50800" dir="5400000" sx="1000" sy="1000" algn="ctr" rotWithShape="0">
                  <a:srgbClr val="000000"/>
                </a:outerShdw>
              </a:effectLst>
              <a:latin typeface="Times New Roman" panose="02020603050405020304" pitchFamily="18" charset="0"/>
              <a:ea typeface="Cambria" panose="02040503050406030204" pitchFamily="18" charset="0"/>
              <a:cs typeface="Times New Roman" panose="02020603050405020304" pitchFamily="18" charset="0"/>
              <a:sym typeface="+mn-ea"/>
            </a:endParaRPr>
          </a:p>
        </p:txBody>
      </p:sp>
      <p:sp>
        <p:nvSpPr>
          <p:cNvPr id="5" name="副标题 2"/>
          <p:cNvSpPr txBox="1"/>
          <p:nvPr/>
        </p:nvSpPr>
        <p:spPr>
          <a:xfrm>
            <a:off x="857247" y="8955547"/>
            <a:ext cx="5143500" cy="697795"/>
          </a:xfrm>
          <a:prstGeom prst="rect">
            <a:avLst/>
          </a:prstGeom>
        </p:spPr>
        <p:txBody>
          <a:bodyPr vert="horz" lIns="91440" tIns="45720" rIns="91440" bIns="45720" rtlCol="0">
            <a:normAutofit/>
          </a:bodyPr>
          <a:lstStyle>
            <a:lvl1pPr marL="0" indent="0" algn="ctr" defTabSz="1625600" rtl="0" eaLnBrk="1" latinLnBrk="0" hangingPunct="1">
              <a:lnSpc>
                <a:spcPct val="90000"/>
              </a:lnSpc>
              <a:spcBef>
                <a:spcPts val="1780"/>
              </a:spcBef>
              <a:buFont typeface="Arial" panose="020B0604020202020204" pitchFamily="34" charset="0"/>
              <a:buNone/>
              <a:defRPr sz="4265" kern="1200">
                <a:solidFill>
                  <a:schemeClr val="tx1"/>
                </a:solidFill>
                <a:latin typeface="+mn-lt"/>
                <a:ea typeface="+mn-ea"/>
                <a:cs typeface="+mn-cs"/>
              </a:defRPr>
            </a:lvl1pPr>
            <a:lvl2pPr marL="812800" indent="0" algn="ctr" defTabSz="1625600" rtl="0" eaLnBrk="1" latinLnBrk="0" hangingPunct="1">
              <a:lnSpc>
                <a:spcPct val="90000"/>
              </a:lnSpc>
              <a:spcBef>
                <a:spcPts val="890"/>
              </a:spcBef>
              <a:buFont typeface="Arial" panose="020B0604020202020204" pitchFamily="34" charset="0"/>
              <a:buNone/>
              <a:defRPr sz="3555" kern="1200">
                <a:solidFill>
                  <a:schemeClr val="tx1"/>
                </a:solidFill>
                <a:latin typeface="+mn-lt"/>
                <a:ea typeface="+mn-ea"/>
                <a:cs typeface="+mn-cs"/>
              </a:defRPr>
            </a:lvl2pPr>
            <a:lvl3pPr marL="1625600" indent="0" algn="ctr" defTabSz="1625600" rtl="0" eaLnBrk="1" latinLnBrk="0" hangingPunct="1">
              <a:lnSpc>
                <a:spcPct val="90000"/>
              </a:lnSpc>
              <a:spcBef>
                <a:spcPts val="890"/>
              </a:spcBef>
              <a:buFont typeface="Arial" panose="020B0604020202020204" pitchFamily="34" charset="0"/>
              <a:buNone/>
              <a:defRPr sz="3200" kern="1200">
                <a:solidFill>
                  <a:schemeClr val="tx1"/>
                </a:solidFill>
                <a:latin typeface="+mn-lt"/>
                <a:ea typeface="+mn-ea"/>
                <a:cs typeface="+mn-cs"/>
              </a:defRPr>
            </a:lvl3pPr>
            <a:lvl4pPr marL="2438400" indent="0" algn="ctr" defTabSz="1625600" rtl="0" eaLnBrk="1" latinLnBrk="0" hangingPunct="1">
              <a:lnSpc>
                <a:spcPct val="90000"/>
              </a:lnSpc>
              <a:spcBef>
                <a:spcPts val="890"/>
              </a:spcBef>
              <a:buFont typeface="Arial" panose="020B0604020202020204" pitchFamily="34" charset="0"/>
              <a:buNone/>
              <a:defRPr sz="2845" kern="1200">
                <a:solidFill>
                  <a:schemeClr val="tx1"/>
                </a:solidFill>
                <a:latin typeface="+mn-lt"/>
                <a:ea typeface="+mn-ea"/>
                <a:cs typeface="+mn-cs"/>
              </a:defRPr>
            </a:lvl4pPr>
            <a:lvl5pPr marL="3251200" indent="0" algn="ctr" defTabSz="1625600" rtl="0" eaLnBrk="1" latinLnBrk="0" hangingPunct="1">
              <a:lnSpc>
                <a:spcPct val="90000"/>
              </a:lnSpc>
              <a:spcBef>
                <a:spcPts val="890"/>
              </a:spcBef>
              <a:buFont typeface="Arial" panose="020B0604020202020204" pitchFamily="34" charset="0"/>
              <a:buNone/>
              <a:defRPr sz="2845" kern="1200">
                <a:solidFill>
                  <a:schemeClr val="tx1"/>
                </a:solidFill>
                <a:latin typeface="+mn-lt"/>
                <a:ea typeface="+mn-ea"/>
                <a:cs typeface="+mn-cs"/>
              </a:defRPr>
            </a:lvl5pPr>
            <a:lvl6pPr marL="4064000" indent="0" algn="ctr" defTabSz="1625600" rtl="0" eaLnBrk="1" latinLnBrk="0" hangingPunct="1">
              <a:lnSpc>
                <a:spcPct val="90000"/>
              </a:lnSpc>
              <a:spcBef>
                <a:spcPts val="890"/>
              </a:spcBef>
              <a:buFont typeface="Arial" panose="020B0604020202020204" pitchFamily="34" charset="0"/>
              <a:buNone/>
              <a:defRPr sz="2845" kern="1200">
                <a:solidFill>
                  <a:schemeClr val="tx1"/>
                </a:solidFill>
                <a:latin typeface="+mn-lt"/>
                <a:ea typeface="+mn-ea"/>
                <a:cs typeface="+mn-cs"/>
              </a:defRPr>
            </a:lvl6pPr>
            <a:lvl7pPr marL="4876800" indent="0" algn="ctr" defTabSz="1625600" rtl="0" eaLnBrk="1" latinLnBrk="0" hangingPunct="1">
              <a:lnSpc>
                <a:spcPct val="90000"/>
              </a:lnSpc>
              <a:spcBef>
                <a:spcPts val="890"/>
              </a:spcBef>
              <a:buFont typeface="Arial" panose="020B0604020202020204" pitchFamily="34" charset="0"/>
              <a:buNone/>
              <a:defRPr sz="2845" kern="1200">
                <a:solidFill>
                  <a:schemeClr val="tx1"/>
                </a:solidFill>
                <a:latin typeface="+mn-lt"/>
                <a:ea typeface="+mn-ea"/>
                <a:cs typeface="+mn-cs"/>
              </a:defRPr>
            </a:lvl7pPr>
            <a:lvl8pPr marL="5689600" indent="0" algn="ctr" defTabSz="1625600" rtl="0" eaLnBrk="1" latinLnBrk="0" hangingPunct="1">
              <a:lnSpc>
                <a:spcPct val="90000"/>
              </a:lnSpc>
              <a:spcBef>
                <a:spcPts val="890"/>
              </a:spcBef>
              <a:buFont typeface="Arial" panose="020B0604020202020204" pitchFamily="34" charset="0"/>
              <a:buNone/>
              <a:defRPr sz="2845" kern="1200">
                <a:solidFill>
                  <a:schemeClr val="tx1"/>
                </a:solidFill>
                <a:latin typeface="+mn-lt"/>
                <a:ea typeface="+mn-ea"/>
                <a:cs typeface="+mn-cs"/>
              </a:defRPr>
            </a:lvl8pPr>
            <a:lvl9pPr marL="6502400" indent="0" algn="ctr" defTabSz="1625600" rtl="0" eaLnBrk="1" latinLnBrk="0" hangingPunct="1">
              <a:lnSpc>
                <a:spcPct val="90000"/>
              </a:lnSpc>
              <a:spcBef>
                <a:spcPts val="890"/>
              </a:spcBef>
              <a:buFont typeface="Arial" panose="020B0604020202020204" pitchFamily="34" charset="0"/>
              <a:buNone/>
              <a:defRPr sz="2845" kern="1200">
                <a:solidFill>
                  <a:schemeClr val="tx1"/>
                </a:solidFill>
                <a:latin typeface="+mn-lt"/>
                <a:ea typeface="+mn-ea"/>
                <a:cs typeface="+mn-cs"/>
              </a:defRPr>
            </a:lvl9pPr>
          </a:lstStyle>
          <a:p>
            <a:pPr>
              <a:lnSpc>
                <a:spcPts val="1200"/>
              </a:lnSpc>
            </a:pPr>
            <a:r>
              <a:rPr lang="zh-CN" altLang="en-US" sz="1600" b="1" dirty="0">
                <a:solidFill>
                  <a:srgbClr val="87BDDA"/>
                </a:solidFill>
                <a:latin typeface="微软雅黑" panose="020B0503020204020204" pitchFamily="34" charset="-122"/>
                <a:ea typeface="微软雅黑" panose="020B0503020204020204" pitchFamily="34" charset="-122"/>
              </a:rPr>
              <a:t>淮上区人民政府       </a:t>
            </a:r>
            <a:r>
              <a:rPr lang="en-US" altLang="zh-CN" sz="1600" b="1" dirty="0">
                <a:solidFill>
                  <a:srgbClr val="87BDDA"/>
                </a:solidFill>
                <a:latin typeface="Times New Roman" panose="02020603050405020304" pitchFamily="18" charset="0"/>
                <a:ea typeface="微软雅黑" panose="020B0503020204020204" pitchFamily="34" charset="-122"/>
                <a:cs typeface="Times New Roman" panose="02020603050405020304" pitchFamily="18" charset="0"/>
              </a:rPr>
              <a:t>2024</a:t>
            </a:r>
            <a:r>
              <a:rPr lang="zh-CN" altLang="en-US" sz="1600" b="1" dirty="0">
                <a:solidFill>
                  <a:srgbClr val="87BDDA"/>
                </a:solidFill>
                <a:latin typeface="Times New Roman" panose="02020603050405020304" pitchFamily="18" charset="0"/>
                <a:ea typeface="微软雅黑" panose="020B0503020204020204" pitchFamily="34" charset="-122"/>
                <a:cs typeface="Times New Roman" panose="02020603050405020304" pitchFamily="18" charset="0"/>
              </a:rPr>
              <a:t>年</a:t>
            </a:r>
            <a:r>
              <a:rPr lang="en-US" altLang="zh-CN" sz="1600" b="1" dirty="0">
                <a:solidFill>
                  <a:srgbClr val="87BDDA"/>
                </a:solidFill>
                <a:latin typeface="Times New Roman" panose="02020603050405020304" pitchFamily="18" charset="0"/>
                <a:ea typeface="微软雅黑" panose="020B0503020204020204" pitchFamily="34" charset="-122"/>
                <a:cs typeface="Times New Roman" panose="02020603050405020304" pitchFamily="18" charset="0"/>
              </a:rPr>
              <a:t>1</a:t>
            </a:r>
            <a:r>
              <a:rPr lang="zh-CN" altLang="en-US" sz="1600" b="1" dirty="0">
                <a:solidFill>
                  <a:srgbClr val="87BDDA"/>
                </a:solidFill>
                <a:latin typeface="Times New Roman" panose="02020603050405020304" pitchFamily="18" charset="0"/>
                <a:ea typeface="微软雅黑" panose="020B0503020204020204" pitchFamily="34" charset="-122"/>
                <a:cs typeface="Times New Roman" panose="02020603050405020304" pitchFamily="18" charset="0"/>
              </a:rPr>
              <a:t>月</a:t>
            </a:r>
            <a:endParaRPr lang="zh-CN" altLang="en-US" sz="1600" b="1" dirty="0">
              <a:solidFill>
                <a:srgbClr val="87BDDA"/>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灯片编号占位符 7"/>
          <p:cNvSpPr>
            <a:spLocks noGrp="1"/>
          </p:cNvSpPr>
          <p:nvPr>
            <p:ph type="sldNum" sz="quarter" idx="12"/>
          </p:nvPr>
        </p:nvSpPr>
        <p:spPr/>
        <p:txBody>
          <a:bodyPr/>
          <a:lstStyle/>
          <a:p>
            <a:fld id="{8886FA7B-F871-4E12-A366-D771B5170A55}" type="slidenum">
              <a:rPr lang="zh-CN" altLang="en-US" smtClean="0"/>
            </a:fld>
            <a:endParaRPr lang="zh-CN" altLang="en-US"/>
          </a:p>
        </p:txBody>
      </p:sp>
      <p:sp>
        <p:nvSpPr>
          <p:cNvPr id="9" name="标题 1"/>
          <p:cNvSpPr txBox="1"/>
          <p:nvPr/>
        </p:nvSpPr>
        <p:spPr>
          <a:xfrm>
            <a:off x="0" y="3264535"/>
            <a:ext cx="6858000" cy="859790"/>
          </a:xfrm>
          <a:prstGeom prst="rect">
            <a:avLst/>
          </a:prstGeom>
        </p:spPr>
        <p:txBody>
          <a:bodyPr vert="horz" lIns="91440" tIns="45720" rIns="91440" bIns="45720" rtlCol="0" anchor="b">
            <a:noAutofit/>
          </a:bodyPr>
          <a:lstStyle>
            <a:lvl1pPr algn="ctr" defTabSz="1625600" rtl="0" eaLnBrk="1" latinLnBrk="0" hangingPunct="1">
              <a:lnSpc>
                <a:spcPct val="90000"/>
              </a:lnSpc>
              <a:spcBef>
                <a:spcPct val="0"/>
              </a:spcBef>
              <a:buNone/>
              <a:defRPr sz="3200" b="1" kern="1200">
                <a:solidFill>
                  <a:schemeClr val="accent1">
                    <a:lumMod val="50000"/>
                  </a:schemeClr>
                </a:solidFill>
                <a:latin typeface="微软雅黑" panose="020B0503020204020204" pitchFamily="34" charset="-122"/>
                <a:ea typeface="微软雅黑" panose="020B0503020204020204" pitchFamily="34" charset="-122"/>
                <a:cs typeface="+mj-cs"/>
              </a:defRPr>
            </a:lvl1pPr>
          </a:lstStyle>
          <a:p>
            <a:pPr>
              <a:lnSpc>
                <a:spcPct val="100000"/>
              </a:lnSpc>
            </a:pPr>
            <a:br>
              <a:rPr lang="en-US" altLang="zh-CN" sz="4000" b="0" dirty="0">
                <a:ln w="0"/>
                <a:solidFill>
                  <a:srgbClr val="2E75B6"/>
                </a:solidFill>
                <a:effectLst>
                  <a:reflection blurRad="6350" stA="53000" endA="300" endPos="35500" dir="5400000" sy="-90000" algn="bl" rotWithShape="0"/>
                </a:effectLst>
                <a:latin typeface="Times New Roman" panose="02020603050405020304" pitchFamily="18" charset="0"/>
                <a:ea typeface="隶书" panose="02010509060101010101" pitchFamily="49" charset="-122"/>
                <a:cs typeface="Times New Roman" panose="02020603050405020304" pitchFamily="18" charset="0"/>
              </a:rPr>
            </a:br>
            <a:r>
              <a:rPr lang="en-US" altLang="zh-CN" sz="1900" dirty="0">
                <a:solidFill>
                  <a:srgbClr val="496032"/>
                </a:solidFill>
                <a:effectLst>
                  <a:outerShdw blurRad="50800" dist="50800" dir="5400000" sx="1000" sy="1000" algn="ctr" rotWithShape="0">
                    <a:srgbClr val="000000"/>
                  </a:outerShdw>
                </a:effectLst>
                <a:latin typeface="Times New Roman" panose="02020603050405020304" pitchFamily="18" charset="0"/>
                <a:ea typeface="Cambria" panose="02040503050406030204" pitchFamily="18" charset="0"/>
                <a:cs typeface="Times New Roman" panose="02020603050405020304" pitchFamily="18" charset="0"/>
              </a:rPr>
              <a:t>TERRITORIAL SPATIAL PLANNING OF MEIQIAO</a:t>
            </a:r>
            <a:br>
              <a:rPr lang="en-US" altLang="zh-CN" sz="1900" dirty="0">
                <a:solidFill>
                  <a:srgbClr val="496032"/>
                </a:solidFill>
                <a:effectLst/>
                <a:latin typeface="Times New Roman" panose="02020603050405020304" pitchFamily="18" charset="0"/>
                <a:ea typeface="Cambria" panose="02040503050406030204" pitchFamily="18" charset="0"/>
                <a:cs typeface="Times New Roman" panose="02020603050405020304" pitchFamily="18" charset="0"/>
              </a:rPr>
            </a:br>
            <a:r>
              <a:rPr lang="zh-CN" altLang="en-US" sz="2400" dirty="0">
                <a:solidFill>
                  <a:srgbClr val="496032"/>
                </a:solidFill>
                <a:latin typeface="Times New Roman" panose="02020603050405020304" pitchFamily="18" charset="0"/>
                <a:cs typeface="Times New Roman" panose="02020603050405020304" pitchFamily="18" charset="0"/>
              </a:rPr>
              <a:t>（</a:t>
            </a:r>
            <a:r>
              <a:rPr lang="en-US" altLang="zh-CN" sz="2400" dirty="0">
                <a:solidFill>
                  <a:srgbClr val="496032"/>
                </a:solidFill>
                <a:latin typeface="Times New Roman" panose="02020603050405020304" pitchFamily="18" charset="0"/>
                <a:cs typeface="Times New Roman" panose="02020603050405020304" pitchFamily="18" charset="0"/>
              </a:rPr>
              <a:t>2021-2035</a:t>
            </a:r>
            <a:r>
              <a:rPr lang="zh-CN" altLang="en-US" sz="2400" dirty="0">
                <a:solidFill>
                  <a:srgbClr val="496032"/>
                </a:solidFill>
                <a:latin typeface="Times New Roman" panose="02020603050405020304" pitchFamily="18" charset="0"/>
                <a:cs typeface="Times New Roman" panose="02020603050405020304" pitchFamily="18" charset="0"/>
              </a:rPr>
              <a:t>年）</a:t>
            </a:r>
            <a:endParaRPr lang="zh-CN" altLang="en-US" sz="2400" dirty="0">
              <a:solidFill>
                <a:srgbClr val="496032"/>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燕尾形 6"/>
          <p:cNvSpPr/>
          <p:nvPr/>
        </p:nvSpPr>
        <p:spPr>
          <a:xfrm rot="10800000">
            <a:off x="5913120" y="241078"/>
            <a:ext cx="1176528" cy="576419"/>
          </a:xfrm>
          <a:prstGeom prst="chevron">
            <a:avLst>
              <a:gd name="adj" fmla="val 29518"/>
            </a:avLst>
          </a:prstGeom>
          <a:solidFill>
            <a:srgbClr val="056D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 name="标题 1"/>
          <p:cNvSpPr>
            <a:spLocks noGrp="1"/>
          </p:cNvSpPr>
          <p:nvPr>
            <p:ph type="title"/>
          </p:nvPr>
        </p:nvSpPr>
        <p:spPr>
          <a:xfrm>
            <a:off x="471487" y="753098"/>
            <a:ext cx="5915025" cy="975720"/>
          </a:xfrm>
        </p:spPr>
        <p:txBody>
          <a:bodyPr/>
          <a:lstStyle/>
          <a:p>
            <a:r>
              <a:rPr lang="en-US" altLang="zh-CN" dirty="0">
                <a:solidFill>
                  <a:srgbClr val="056DA7"/>
                </a:solidFill>
              </a:rPr>
              <a:t>2.2 </a:t>
            </a:r>
            <a:r>
              <a:rPr lang="zh-CN" altLang="en-US" dirty="0">
                <a:solidFill>
                  <a:srgbClr val="056DA7"/>
                </a:solidFill>
              </a:rPr>
              <a:t>国土空间开发保护策略</a:t>
            </a:r>
            <a:endParaRPr lang="zh-CN" altLang="en-US" dirty="0">
              <a:solidFill>
                <a:srgbClr val="056DA7"/>
              </a:solidFill>
            </a:endParaRPr>
          </a:p>
        </p:txBody>
      </p:sp>
      <p:graphicFrame>
        <p:nvGraphicFramePr>
          <p:cNvPr id="4" name="内容占位符 3"/>
          <p:cNvGraphicFramePr>
            <a:graphicFrameLocks noGrp="1"/>
          </p:cNvGraphicFramePr>
          <p:nvPr>
            <p:ph idx="1"/>
          </p:nvPr>
        </p:nvGraphicFramePr>
        <p:xfrm>
          <a:off x="471487" y="1844984"/>
          <a:ext cx="5915025" cy="8061016"/>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5" name="灯片编号占位符 4"/>
          <p:cNvSpPr>
            <a:spLocks noGrp="1"/>
          </p:cNvSpPr>
          <p:nvPr>
            <p:ph type="sldNum" sz="quarter" idx="12"/>
          </p:nvPr>
        </p:nvSpPr>
        <p:spPr/>
        <p:txBody>
          <a:bodyPr/>
          <a:lstStyle/>
          <a:p>
            <a:fld id="{8886FA7B-F871-4E12-A366-D771B5170A55}" type="slidenum">
              <a:rPr lang="zh-CN" altLang="en-US" smtClean="0"/>
            </a:fld>
            <a:endParaRPr lang="zh-CN" altLang="en-US"/>
          </a:p>
        </p:txBody>
      </p:sp>
      <p:sp>
        <p:nvSpPr>
          <p:cNvPr id="9" name="文本框 8"/>
          <p:cNvSpPr txBox="1"/>
          <p:nvPr>
            <p:custDataLst>
              <p:tags r:id="rId6"/>
            </p:custDataLst>
          </p:nvPr>
        </p:nvSpPr>
        <p:spPr>
          <a:xfrm>
            <a:off x="-1270" y="415290"/>
            <a:ext cx="6859270" cy="320040"/>
          </a:xfrm>
          <a:prstGeom prst="rect">
            <a:avLst/>
          </a:prstGeom>
          <a:noFill/>
        </p:spPr>
        <p:txBody>
          <a:bodyPr wrap="square" rtlCol="0">
            <a:noAutofit/>
          </a:bodyPr>
          <a:lstStyle/>
          <a:p>
            <a:pPr algn="ctr"/>
            <a:r>
              <a:rPr lang="zh-CN" altLang="en-US" sz="1200" b="1" dirty="0">
                <a:ln w="0"/>
                <a:solidFill>
                  <a:srgbClr val="056DA7"/>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梅桥镇国土空间总体规划（</a:t>
            </a:r>
            <a:r>
              <a:rPr lang="en-US" altLang="zh-CN" sz="1200" b="1" dirty="0">
                <a:solidFill>
                  <a:srgbClr val="056DA7"/>
                </a:solidFill>
                <a:latin typeface="微软雅黑" panose="020B0503020204020204" pitchFamily="34" charset="-122"/>
                <a:ea typeface="微软雅黑" panose="020B0503020204020204" pitchFamily="34" charset="-122"/>
                <a:cs typeface="微软雅黑" panose="020B0503020204020204" pitchFamily="34" charset="-122"/>
                <a:sym typeface="+mn-ea"/>
              </a:rPr>
              <a:t>2021-2035</a:t>
            </a:r>
            <a:r>
              <a:rPr lang="zh-CN" altLang="en-US" sz="1200" b="1" dirty="0">
                <a:solidFill>
                  <a:srgbClr val="056DA7"/>
                </a:solidFill>
                <a:latin typeface="微软雅黑" panose="020B0503020204020204" pitchFamily="34" charset="-122"/>
                <a:ea typeface="微软雅黑" panose="020B0503020204020204" pitchFamily="34" charset="-122"/>
                <a:cs typeface="微软雅黑" panose="020B0503020204020204" pitchFamily="34" charset="-122"/>
                <a:sym typeface="+mn-ea"/>
              </a:rPr>
              <a:t>年）草案公示</a:t>
            </a:r>
            <a:endParaRPr lang="zh-CN" altLang="en-US" sz="1200" b="1" dirty="0">
              <a:solidFill>
                <a:srgbClr val="056DA7"/>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0" y="4969565"/>
            <a:ext cx="6858000" cy="4949041"/>
          </a:xfrm>
          <a:prstGeom prst="rect">
            <a:avLst/>
          </a:prstGeom>
          <a:solidFill>
            <a:srgbClr val="5EAA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标题 6"/>
          <p:cNvSpPr>
            <a:spLocks noGrp="1"/>
          </p:cNvSpPr>
          <p:nvPr>
            <p:ph type="title"/>
          </p:nvPr>
        </p:nvSpPr>
        <p:spPr>
          <a:xfrm>
            <a:off x="450850" y="6143625"/>
            <a:ext cx="2784475" cy="1229995"/>
          </a:xfrm>
        </p:spPr>
        <p:txBody>
          <a:bodyPr/>
          <a:lstStyle/>
          <a:p>
            <a:pPr marL="0" indent="0" fontAlgn="auto">
              <a:lnSpc>
                <a:spcPct val="100000"/>
              </a:lnSpc>
            </a:pPr>
            <a:r>
              <a:rPr lang="en-US" altLang="zh-CN" dirty="0">
                <a:solidFill>
                  <a:schemeClr val="bg1"/>
                </a:solidFill>
              </a:rPr>
              <a:t>03</a:t>
            </a:r>
            <a:endParaRPr lang="zh-CN" altLang="en-US" dirty="0">
              <a:solidFill>
                <a:schemeClr val="bg1"/>
              </a:solidFill>
            </a:endParaRPr>
          </a:p>
        </p:txBody>
      </p:sp>
      <p:sp>
        <p:nvSpPr>
          <p:cNvPr id="8" name="内容占位符 7"/>
          <p:cNvSpPr>
            <a:spLocks noGrp="1"/>
          </p:cNvSpPr>
          <p:nvPr>
            <p:ph idx="1"/>
          </p:nvPr>
        </p:nvSpPr>
        <p:spPr>
          <a:xfrm>
            <a:off x="3431549" y="6121121"/>
            <a:ext cx="3158084" cy="2352593"/>
          </a:xfrm>
        </p:spPr>
        <p:txBody>
          <a:bodyPr/>
          <a:lstStyle/>
          <a:p>
            <a:pPr>
              <a:lnSpc>
                <a:spcPts val="1600"/>
              </a:lnSpc>
            </a:pPr>
            <a:r>
              <a:rPr lang="en-US" altLang="zh-CN" dirty="0">
                <a:solidFill>
                  <a:schemeClr val="bg1"/>
                </a:solidFill>
                <a:sym typeface="+mn-ea"/>
              </a:rPr>
              <a:t>3.1 </a:t>
            </a:r>
            <a:r>
              <a:rPr lang="zh-CN" altLang="en-US" dirty="0">
                <a:solidFill>
                  <a:schemeClr val="bg1"/>
                </a:solidFill>
                <a:sym typeface="+mn-ea"/>
              </a:rPr>
              <a:t>国土空间总体格局</a:t>
            </a:r>
            <a:endParaRPr lang="en-US" altLang="zh-CN" dirty="0">
              <a:solidFill>
                <a:schemeClr val="bg1"/>
              </a:solidFill>
            </a:endParaRPr>
          </a:p>
          <a:p>
            <a:pPr>
              <a:lnSpc>
                <a:spcPts val="1600"/>
              </a:lnSpc>
            </a:pPr>
            <a:r>
              <a:rPr lang="en-US" altLang="zh-CN" dirty="0">
                <a:solidFill>
                  <a:schemeClr val="bg1"/>
                </a:solidFill>
                <a:sym typeface="+mn-ea"/>
              </a:rPr>
              <a:t>3.2 </a:t>
            </a:r>
            <a:r>
              <a:rPr lang="zh-CN" altLang="en-US" dirty="0">
                <a:solidFill>
                  <a:schemeClr val="bg1"/>
                </a:solidFill>
                <a:sym typeface="+mn-ea"/>
              </a:rPr>
              <a:t>底线控制</a:t>
            </a:r>
            <a:endParaRPr lang="en-US" altLang="zh-CN" dirty="0">
              <a:solidFill>
                <a:schemeClr val="bg1"/>
              </a:solidFill>
            </a:endParaRPr>
          </a:p>
          <a:p>
            <a:pPr>
              <a:lnSpc>
                <a:spcPts val="1600"/>
              </a:lnSpc>
            </a:pPr>
            <a:r>
              <a:rPr lang="en-US" altLang="zh-CN" dirty="0">
                <a:solidFill>
                  <a:schemeClr val="bg1"/>
                </a:solidFill>
                <a:sym typeface="+mn-ea"/>
              </a:rPr>
              <a:t>3.3 </a:t>
            </a:r>
            <a:r>
              <a:rPr lang="zh-CN" altLang="en-US" dirty="0">
                <a:solidFill>
                  <a:schemeClr val="bg1"/>
                </a:solidFill>
                <a:sym typeface="+mn-ea"/>
              </a:rPr>
              <a:t>规划分区与用途管制</a:t>
            </a:r>
            <a:endParaRPr lang="en-US" altLang="zh-CN" dirty="0">
              <a:solidFill>
                <a:schemeClr val="bg1"/>
              </a:solidFill>
            </a:endParaRPr>
          </a:p>
        </p:txBody>
      </p:sp>
      <p:sp>
        <p:nvSpPr>
          <p:cNvPr id="10" name="文本占位符 9"/>
          <p:cNvSpPr>
            <a:spLocks noGrp="1"/>
          </p:cNvSpPr>
          <p:nvPr>
            <p:ph type="body" sz="half" idx="13"/>
          </p:nvPr>
        </p:nvSpPr>
        <p:spPr>
          <a:xfrm>
            <a:off x="450809" y="7528712"/>
            <a:ext cx="5915025" cy="585593"/>
          </a:xfrm>
        </p:spPr>
        <p:txBody>
          <a:bodyPr/>
          <a:lstStyle/>
          <a:p>
            <a:r>
              <a:rPr lang="zh-CN" altLang="en-US" dirty="0">
                <a:solidFill>
                  <a:srgbClr val="0F7785"/>
                </a:solidFill>
                <a:sym typeface="+mn-ea"/>
              </a:rPr>
              <a:t>国土空间开发保护总体格局</a:t>
            </a:r>
            <a:endParaRPr lang="zh-CN" altLang="en-US" dirty="0">
              <a:solidFill>
                <a:srgbClr val="0F7785"/>
              </a:solidFill>
            </a:endParaRPr>
          </a:p>
        </p:txBody>
      </p:sp>
      <p:sp>
        <p:nvSpPr>
          <p:cNvPr id="11" name="矩形 10"/>
          <p:cNvSpPr/>
          <p:nvPr/>
        </p:nvSpPr>
        <p:spPr>
          <a:xfrm>
            <a:off x="-39480" y="6144255"/>
            <a:ext cx="2231136" cy="122919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l="14021" r="4576"/>
          <a:stretch>
            <a:fillRect/>
          </a:stretch>
        </p:blipFill>
        <p:spPr>
          <a:xfrm>
            <a:off x="-10160" y="14793"/>
            <a:ext cx="6868160" cy="495477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燕尾形 6"/>
          <p:cNvSpPr/>
          <p:nvPr/>
        </p:nvSpPr>
        <p:spPr>
          <a:xfrm rot="10800000">
            <a:off x="5913120" y="241078"/>
            <a:ext cx="1176528" cy="576419"/>
          </a:xfrm>
          <a:prstGeom prst="chevron">
            <a:avLst>
              <a:gd name="adj" fmla="val 29518"/>
            </a:avLst>
          </a:prstGeom>
          <a:solidFill>
            <a:srgbClr val="056D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 name="标题 1"/>
          <p:cNvSpPr>
            <a:spLocks noGrp="1"/>
          </p:cNvSpPr>
          <p:nvPr>
            <p:ph type="title"/>
          </p:nvPr>
        </p:nvSpPr>
        <p:spPr>
          <a:xfrm>
            <a:off x="471487" y="744208"/>
            <a:ext cx="5915025" cy="975720"/>
          </a:xfrm>
        </p:spPr>
        <p:txBody>
          <a:bodyPr/>
          <a:lstStyle/>
          <a:p>
            <a:r>
              <a:rPr lang="en-US" altLang="zh-CN" dirty="0">
                <a:solidFill>
                  <a:srgbClr val="056DA7"/>
                </a:solidFill>
              </a:rPr>
              <a:t>3.1 </a:t>
            </a:r>
            <a:r>
              <a:rPr lang="zh-CN" altLang="en-US" dirty="0">
                <a:solidFill>
                  <a:srgbClr val="056DA7"/>
                </a:solidFill>
              </a:rPr>
              <a:t>国土空间总体格局</a:t>
            </a:r>
            <a:endParaRPr lang="zh-CN" altLang="en-US" dirty="0">
              <a:solidFill>
                <a:srgbClr val="056DA7"/>
              </a:solidFill>
            </a:endParaRPr>
          </a:p>
        </p:txBody>
      </p:sp>
      <p:sp>
        <p:nvSpPr>
          <p:cNvPr id="4" name="灯片编号占位符 3"/>
          <p:cNvSpPr>
            <a:spLocks noGrp="1"/>
          </p:cNvSpPr>
          <p:nvPr>
            <p:ph type="sldNum" sz="quarter" idx="12"/>
          </p:nvPr>
        </p:nvSpPr>
        <p:spPr/>
        <p:txBody>
          <a:bodyPr/>
          <a:lstStyle/>
          <a:p>
            <a:fld id="{8886FA7B-F871-4E12-A366-D771B5170A55}" type="slidenum">
              <a:rPr lang="zh-CN" altLang="en-US" smtClean="0"/>
            </a:fld>
            <a:endParaRPr lang="zh-CN" altLang="en-US"/>
          </a:p>
        </p:txBody>
      </p:sp>
      <p:sp>
        <p:nvSpPr>
          <p:cNvPr id="9" name="文本框 8"/>
          <p:cNvSpPr txBox="1"/>
          <p:nvPr>
            <p:custDataLst>
              <p:tags r:id="rId1"/>
            </p:custDataLst>
          </p:nvPr>
        </p:nvSpPr>
        <p:spPr>
          <a:xfrm>
            <a:off x="-1270" y="415290"/>
            <a:ext cx="6859270" cy="320040"/>
          </a:xfrm>
          <a:prstGeom prst="rect">
            <a:avLst/>
          </a:prstGeom>
          <a:noFill/>
        </p:spPr>
        <p:txBody>
          <a:bodyPr wrap="square" rtlCol="0">
            <a:noAutofit/>
          </a:bodyPr>
          <a:lstStyle/>
          <a:p>
            <a:pPr algn="ctr"/>
            <a:r>
              <a:rPr lang="zh-CN" altLang="en-US" sz="1200" b="1" dirty="0">
                <a:ln w="0"/>
                <a:solidFill>
                  <a:srgbClr val="056DA7"/>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梅桥镇国土空间总体规划（</a:t>
            </a:r>
            <a:r>
              <a:rPr lang="en-US" altLang="zh-CN" sz="1200" b="1" dirty="0">
                <a:solidFill>
                  <a:srgbClr val="056DA7"/>
                </a:solidFill>
                <a:latin typeface="微软雅黑" panose="020B0503020204020204" pitchFamily="34" charset="-122"/>
                <a:ea typeface="微软雅黑" panose="020B0503020204020204" pitchFamily="34" charset="-122"/>
                <a:cs typeface="微软雅黑" panose="020B0503020204020204" pitchFamily="34" charset="-122"/>
                <a:sym typeface="+mn-ea"/>
              </a:rPr>
              <a:t>2021-2035</a:t>
            </a:r>
            <a:r>
              <a:rPr lang="zh-CN" altLang="en-US" sz="1200" b="1" dirty="0">
                <a:solidFill>
                  <a:srgbClr val="056DA7"/>
                </a:solidFill>
                <a:latin typeface="微软雅黑" panose="020B0503020204020204" pitchFamily="34" charset="-122"/>
                <a:ea typeface="微软雅黑" panose="020B0503020204020204" pitchFamily="34" charset="-122"/>
                <a:cs typeface="微软雅黑" panose="020B0503020204020204" pitchFamily="34" charset="-122"/>
                <a:sym typeface="+mn-ea"/>
              </a:rPr>
              <a:t>年）草案公示</a:t>
            </a:r>
            <a:endParaRPr lang="zh-CN" altLang="en-US" sz="1200" b="1" dirty="0">
              <a:solidFill>
                <a:srgbClr val="056DA7"/>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8" name="内容占位符 7"/>
          <p:cNvSpPr>
            <a:spLocks noGrp="1"/>
          </p:cNvSpPr>
          <p:nvPr>
            <p:ph idx="1"/>
            <p:custDataLst>
              <p:tags r:id="rId2"/>
            </p:custDataLst>
          </p:nvPr>
        </p:nvSpPr>
        <p:spPr>
          <a:xfrm>
            <a:off x="2565046" y="1519840"/>
            <a:ext cx="4198141" cy="799992"/>
          </a:xfrm>
          <a:noFill/>
        </p:spPr>
        <p:txBody>
          <a:bodyPr>
            <a:noAutofit/>
          </a:bodyPr>
          <a:lstStyle/>
          <a:p>
            <a:pPr marL="0" indent="0">
              <a:lnSpc>
                <a:spcPts val="3200"/>
              </a:lnSpc>
              <a:spcBef>
                <a:spcPts val="0"/>
              </a:spcBef>
              <a:buNone/>
            </a:pPr>
            <a:r>
              <a:rPr lang="zh-CN" altLang="en-US" sz="1600" kern="100" dirty="0">
                <a:solidFill>
                  <a:srgbClr val="056DA7"/>
                </a:solidFill>
                <a:effectLst/>
                <a:cs typeface="Times New Roman" panose="02020603050405020304" pitchFamily="18" charset="0"/>
                <a:sym typeface="+mn-ea"/>
              </a:rPr>
              <a:t>构建</a:t>
            </a:r>
            <a:r>
              <a:rPr lang="zh-CN" altLang="en-US" sz="1800" kern="100" dirty="0">
                <a:solidFill>
                  <a:srgbClr val="056DA7"/>
                </a:solidFill>
                <a:effectLst/>
                <a:cs typeface="Times New Roman" panose="02020603050405020304" pitchFamily="18" charset="0"/>
                <a:sym typeface="+mn-ea"/>
              </a:rPr>
              <a:t>“</a:t>
            </a:r>
            <a:r>
              <a:rPr lang="zh-CN" altLang="en-US" sz="1800" kern="100" dirty="0">
                <a:solidFill>
                  <a:srgbClr val="056DA7"/>
                </a:solidFill>
                <a:cs typeface="Times New Roman" panose="02020603050405020304" pitchFamily="18" charset="0"/>
                <a:sym typeface="+mn-ea"/>
              </a:rPr>
              <a:t>一水两河一湿地，一心一带三片</a:t>
            </a:r>
            <a:r>
              <a:rPr lang="zh-CN" altLang="en-US" sz="1800" kern="100" dirty="0">
                <a:solidFill>
                  <a:srgbClr val="056DA7"/>
                </a:solidFill>
                <a:effectLst/>
                <a:cs typeface="Times New Roman" panose="02020603050405020304" pitchFamily="18" charset="0"/>
                <a:sym typeface="+mn-ea"/>
              </a:rPr>
              <a:t>”</a:t>
            </a:r>
            <a:r>
              <a:rPr lang="zh-CN" altLang="en-US" sz="1600" kern="100" dirty="0">
                <a:solidFill>
                  <a:srgbClr val="056DA7"/>
                </a:solidFill>
                <a:effectLst/>
                <a:cs typeface="Times New Roman" panose="02020603050405020304" pitchFamily="18" charset="0"/>
                <a:sym typeface="+mn-ea"/>
              </a:rPr>
              <a:t>的镇域国土空间保护总体格局</a:t>
            </a:r>
            <a:endParaRPr lang="zh-CN" altLang="en-US" sz="1600" b="0" kern="100" dirty="0">
              <a:solidFill>
                <a:srgbClr val="056DA7"/>
              </a:solidFill>
              <a:effectLst/>
              <a:cs typeface="Times New Roman" panose="02020603050405020304" pitchFamily="18" charset="0"/>
              <a:sym typeface="+mn-ea"/>
            </a:endParaRPr>
          </a:p>
        </p:txBody>
      </p:sp>
      <p:cxnSp>
        <p:nvCxnSpPr>
          <p:cNvPr id="10" name="直接连接符 9"/>
          <p:cNvCxnSpPr/>
          <p:nvPr/>
        </p:nvCxnSpPr>
        <p:spPr>
          <a:xfrm flipV="1">
            <a:off x="2564502" y="1689311"/>
            <a:ext cx="0" cy="630521"/>
          </a:xfrm>
          <a:prstGeom prst="line">
            <a:avLst/>
          </a:prstGeom>
          <a:ln w="12700">
            <a:solidFill>
              <a:srgbClr val="356769"/>
            </a:solidFill>
          </a:ln>
        </p:spPr>
        <p:style>
          <a:lnRef idx="1">
            <a:schemeClr val="accent1"/>
          </a:lnRef>
          <a:fillRef idx="0">
            <a:schemeClr val="accent1"/>
          </a:fillRef>
          <a:effectRef idx="0">
            <a:schemeClr val="accent1"/>
          </a:effectRef>
          <a:fontRef idx="minor">
            <a:schemeClr val="tx1"/>
          </a:fontRef>
        </p:style>
      </p:cxnSp>
      <p:sp>
        <p:nvSpPr>
          <p:cNvPr id="11" name="内容占位符 7"/>
          <p:cNvSpPr txBox="1"/>
          <p:nvPr/>
        </p:nvSpPr>
        <p:spPr>
          <a:xfrm>
            <a:off x="399224" y="1727096"/>
            <a:ext cx="2165822" cy="628701"/>
          </a:xfrm>
          <a:prstGeom prst="rect">
            <a:avLst/>
          </a:prstGeom>
        </p:spPr>
        <p:txBody>
          <a:bodyPr vert="horz" lIns="91440" tIns="45720" rIns="91440" bIns="45720" rtlCol="0">
            <a:noAutofit/>
          </a:bodyPr>
          <a:lstStyle>
            <a:lvl1pPr marL="406400" indent="-406400" algn="l" defTabSz="1625600" rtl="0" eaLnBrk="1" latinLnBrk="0" hangingPunct="1">
              <a:lnSpc>
                <a:spcPct val="100000"/>
              </a:lnSpc>
              <a:spcBef>
                <a:spcPts val="1780"/>
              </a:spcBef>
              <a:buFont typeface="Arial" panose="020B0604020202020204" pitchFamily="34" charset="0"/>
              <a:buChar char="•"/>
              <a:defRPr sz="24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1219200" indent="-406400" algn="l" defTabSz="1625600" rtl="0" eaLnBrk="1" latinLnBrk="0" hangingPunct="1">
              <a:lnSpc>
                <a:spcPct val="100000"/>
              </a:lnSpc>
              <a:spcBef>
                <a:spcPts val="890"/>
              </a:spcBef>
              <a:buFont typeface="Arial" panose="020B0604020202020204" pitchFamily="34" charset="0"/>
              <a:buChar char="•"/>
              <a:defRPr sz="20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100000"/>
              </a:lnSpc>
              <a:spcBef>
                <a:spcPts val="890"/>
              </a:spcBef>
              <a:buFont typeface="Arial" panose="020B0604020202020204" pitchFamily="34" charset="0"/>
              <a:buChar char="•"/>
              <a:defRPr sz="20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9pPr>
          </a:lstStyle>
          <a:p>
            <a:pPr marL="0" indent="0">
              <a:lnSpc>
                <a:spcPts val="1000"/>
              </a:lnSpc>
              <a:spcBef>
                <a:spcPts val="1200"/>
              </a:spcBef>
              <a:buNone/>
            </a:pPr>
            <a:r>
              <a:rPr lang="zh-CN" altLang="en-US" sz="1400" b="0" kern="100" dirty="0">
                <a:solidFill>
                  <a:srgbClr val="056DA7"/>
                </a:solidFill>
                <a:cs typeface="Times New Roman" panose="02020603050405020304" pitchFamily="18" charset="0"/>
              </a:rPr>
              <a:t>人口资源环境相均衡</a:t>
            </a:r>
            <a:endParaRPr lang="en-US" altLang="zh-CN" sz="1400" b="0" kern="100" dirty="0">
              <a:solidFill>
                <a:srgbClr val="056DA7"/>
              </a:solidFill>
              <a:cs typeface="Times New Roman" panose="02020603050405020304" pitchFamily="18" charset="0"/>
            </a:endParaRPr>
          </a:p>
          <a:p>
            <a:pPr marL="0" indent="0">
              <a:lnSpc>
                <a:spcPts val="3200"/>
              </a:lnSpc>
              <a:spcBef>
                <a:spcPts val="0"/>
              </a:spcBef>
              <a:buNone/>
            </a:pPr>
            <a:r>
              <a:rPr lang="zh-CN" altLang="en-US" sz="1400" b="0" kern="100" dirty="0">
                <a:solidFill>
                  <a:srgbClr val="056DA7"/>
                </a:solidFill>
                <a:cs typeface="Times New Roman" panose="02020603050405020304" pitchFamily="18" charset="0"/>
              </a:rPr>
              <a:t>经济社会生态效益相统一</a:t>
            </a:r>
            <a:endParaRPr lang="zh-CN" altLang="en-US" sz="1400" b="0" kern="100" dirty="0">
              <a:solidFill>
                <a:srgbClr val="056DA7"/>
              </a:solidFill>
              <a:cs typeface="Times New Roman" panose="02020603050405020304" pitchFamily="18" charset="0"/>
            </a:endParaRPr>
          </a:p>
        </p:txBody>
      </p:sp>
      <p:grpSp>
        <p:nvGrpSpPr>
          <p:cNvPr id="3" name="组合 2"/>
          <p:cNvGrpSpPr/>
          <p:nvPr/>
        </p:nvGrpSpPr>
        <p:grpSpPr>
          <a:xfrm>
            <a:off x="399225" y="2517648"/>
            <a:ext cx="6294183" cy="6794730"/>
            <a:chOff x="399225" y="2517648"/>
            <a:chExt cx="6393719" cy="6794730"/>
          </a:xfrm>
        </p:grpSpPr>
        <p:sp>
          <p:nvSpPr>
            <p:cNvPr id="28" name="圆角矩形 27"/>
            <p:cNvSpPr/>
            <p:nvPr/>
          </p:nvSpPr>
          <p:spPr>
            <a:xfrm>
              <a:off x="399226" y="8082979"/>
              <a:ext cx="6240627" cy="1185955"/>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a:ln w="12700">
              <a:solidFill>
                <a:schemeClr val="tx1">
                  <a:alpha val="8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056DA7"/>
                </a:solidFill>
              </a:endParaRPr>
            </a:p>
          </p:txBody>
        </p:sp>
        <p:sp>
          <p:nvSpPr>
            <p:cNvPr id="45" name="圆角矩形 44"/>
            <p:cNvSpPr/>
            <p:nvPr/>
          </p:nvSpPr>
          <p:spPr>
            <a:xfrm>
              <a:off x="405321" y="8080115"/>
              <a:ext cx="6240628" cy="1188819"/>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6DA7"/>
                </a:solidFill>
              </a:endParaRPr>
            </a:p>
          </p:txBody>
        </p:sp>
        <p:sp>
          <p:nvSpPr>
            <p:cNvPr id="27" name="圆角矩形 26"/>
            <p:cNvSpPr/>
            <p:nvPr/>
          </p:nvSpPr>
          <p:spPr>
            <a:xfrm>
              <a:off x="399226" y="6832131"/>
              <a:ext cx="6240627" cy="1031074"/>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a:ln w="12700">
              <a:solidFill>
                <a:schemeClr val="tx1">
                  <a:alpha val="8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056DA7"/>
                </a:solidFill>
              </a:endParaRPr>
            </a:p>
          </p:txBody>
        </p:sp>
        <p:sp>
          <p:nvSpPr>
            <p:cNvPr id="44" name="圆角矩形 43"/>
            <p:cNvSpPr/>
            <p:nvPr/>
          </p:nvSpPr>
          <p:spPr>
            <a:xfrm>
              <a:off x="399225" y="6832131"/>
              <a:ext cx="6240628" cy="1026683"/>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6DA7"/>
                </a:solidFill>
              </a:endParaRPr>
            </a:p>
          </p:txBody>
        </p:sp>
        <p:sp>
          <p:nvSpPr>
            <p:cNvPr id="26" name="圆角矩形 25"/>
            <p:cNvSpPr/>
            <p:nvPr/>
          </p:nvSpPr>
          <p:spPr>
            <a:xfrm>
              <a:off x="399227" y="5608532"/>
              <a:ext cx="6240627" cy="1031074"/>
            </a:xfrm>
            <a:prstGeom prst="roundRect">
              <a:avLst/>
            </a:prstGeom>
            <a:blipFill dpi="0" rotWithShape="1">
              <a:blip r:embed="rId5" cstate="print">
                <a:extLst>
                  <a:ext uri="{28A0092B-C50C-407E-A947-70E740481C1C}">
                    <a14:useLocalDpi xmlns:a14="http://schemas.microsoft.com/office/drawing/2010/main" val="0"/>
                  </a:ext>
                </a:extLst>
              </a:blip>
              <a:srcRect/>
              <a:stretch>
                <a:fillRect/>
              </a:stretch>
            </a:blipFill>
            <a:ln w="12700">
              <a:solidFill>
                <a:schemeClr val="tx1">
                  <a:alpha val="8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056DA7"/>
                </a:solidFill>
              </a:endParaRPr>
            </a:p>
          </p:txBody>
        </p:sp>
        <p:sp>
          <p:nvSpPr>
            <p:cNvPr id="42" name="圆角矩形 41"/>
            <p:cNvSpPr/>
            <p:nvPr/>
          </p:nvSpPr>
          <p:spPr>
            <a:xfrm>
              <a:off x="399225" y="5612231"/>
              <a:ext cx="6240628" cy="1026683"/>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6DA7"/>
                </a:solidFill>
              </a:endParaRPr>
            </a:p>
          </p:txBody>
        </p:sp>
        <p:sp>
          <p:nvSpPr>
            <p:cNvPr id="23" name="圆角矩形 22"/>
            <p:cNvSpPr/>
            <p:nvPr/>
          </p:nvSpPr>
          <p:spPr>
            <a:xfrm>
              <a:off x="399227" y="4572619"/>
              <a:ext cx="6240627" cy="871035"/>
            </a:xfrm>
            <a:prstGeom prst="roundRect">
              <a:avLst/>
            </a:prstGeom>
            <a:blipFill dpi="0" rotWithShape="1">
              <a:blip r:embed="rId6">
                <a:extLst>
                  <a:ext uri="{28A0092B-C50C-407E-A947-70E740481C1C}">
                    <a14:useLocalDpi xmlns:a14="http://schemas.microsoft.com/office/drawing/2010/main" val="0"/>
                  </a:ext>
                </a:extLst>
              </a:blip>
              <a:srcRect/>
              <a:stretch>
                <a:fillRect/>
              </a:stretch>
            </a:blipFill>
            <a:ln w="12700">
              <a:solidFill>
                <a:schemeClr val="tx1">
                  <a:alpha val="8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056DA7"/>
                </a:solidFill>
              </a:endParaRPr>
            </a:p>
          </p:txBody>
        </p:sp>
        <p:sp>
          <p:nvSpPr>
            <p:cNvPr id="41" name="圆角矩形 40"/>
            <p:cNvSpPr/>
            <p:nvPr/>
          </p:nvSpPr>
          <p:spPr>
            <a:xfrm>
              <a:off x="399225" y="4577094"/>
              <a:ext cx="6240628" cy="862614"/>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6DA7"/>
                </a:solidFill>
              </a:endParaRPr>
            </a:p>
          </p:txBody>
        </p:sp>
        <p:sp>
          <p:nvSpPr>
            <p:cNvPr id="20" name="圆角矩形 19"/>
            <p:cNvSpPr/>
            <p:nvPr/>
          </p:nvSpPr>
          <p:spPr>
            <a:xfrm>
              <a:off x="399228" y="3535730"/>
              <a:ext cx="6240627" cy="852669"/>
            </a:xfrm>
            <a:prstGeom prst="roundRect">
              <a:avLst/>
            </a:prstGeom>
            <a:blipFill dpi="0" rotWithShape="1">
              <a:blip r:embed="rId7" cstate="print">
                <a:extLst>
                  <a:ext uri="{28A0092B-C50C-407E-A947-70E740481C1C}">
                    <a14:useLocalDpi xmlns:a14="http://schemas.microsoft.com/office/drawing/2010/main" val="0"/>
                  </a:ext>
                </a:extLst>
              </a:blip>
              <a:srcRect/>
              <a:stretch>
                <a:fillRect/>
              </a:stretch>
            </a:blipFill>
            <a:ln w="12700">
              <a:solidFill>
                <a:schemeClr val="tx1">
                  <a:alpha val="8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056DA7"/>
                </a:solidFill>
              </a:endParaRPr>
            </a:p>
          </p:txBody>
        </p:sp>
        <p:sp>
          <p:nvSpPr>
            <p:cNvPr id="40" name="圆角矩形 39"/>
            <p:cNvSpPr/>
            <p:nvPr/>
          </p:nvSpPr>
          <p:spPr>
            <a:xfrm>
              <a:off x="399225" y="3528562"/>
              <a:ext cx="6240628" cy="862614"/>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6DA7"/>
                </a:solidFill>
              </a:endParaRPr>
            </a:p>
          </p:txBody>
        </p:sp>
        <p:sp>
          <p:nvSpPr>
            <p:cNvPr id="17" name="圆角矩形 16"/>
            <p:cNvSpPr/>
            <p:nvPr/>
          </p:nvSpPr>
          <p:spPr>
            <a:xfrm>
              <a:off x="399229" y="2528320"/>
              <a:ext cx="6240627" cy="852669"/>
            </a:xfrm>
            <a:prstGeom prst="roundRect">
              <a:avLst/>
            </a:prstGeom>
            <a:blipFill dpi="0" rotWithShape="1">
              <a:blip r:embed="rId8" cstate="print">
                <a:extLst>
                  <a:ext uri="{28A0092B-C50C-407E-A947-70E740481C1C}">
                    <a14:useLocalDpi xmlns:a14="http://schemas.microsoft.com/office/drawing/2010/main" val="0"/>
                  </a:ext>
                </a:extLst>
              </a:blip>
              <a:srcRect/>
              <a:stretch>
                <a:fillRect/>
              </a:stretch>
            </a:blipFill>
            <a:ln w="12700">
              <a:solidFill>
                <a:schemeClr val="tx1">
                  <a:alpha val="8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056DA7"/>
                </a:solidFill>
              </a:endParaRPr>
            </a:p>
          </p:txBody>
        </p:sp>
        <p:sp>
          <p:nvSpPr>
            <p:cNvPr id="39" name="圆角矩形 38"/>
            <p:cNvSpPr/>
            <p:nvPr/>
          </p:nvSpPr>
          <p:spPr>
            <a:xfrm>
              <a:off x="399225" y="2517648"/>
              <a:ext cx="6240628" cy="862614"/>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6DA7"/>
                </a:solidFill>
              </a:endParaRPr>
            </a:p>
          </p:txBody>
        </p:sp>
        <p:sp>
          <p:nvSpPr>
            <p:cNvPr id="32" name="文本框 31"/>
            <p:cNvSpPr txBox="1"/>
            <p:nvPr/>
          </p:nvSpPr>
          <p:spPr>
            <a:xfrm>
              <a:off x="1690995" y="8138898"/>
              <a:ext cx="4729499" cy="1173480"/>
            </a:xfrm>
            <a:prstGeom prst="rect">
              <a:avLst/>
            </a:prstGeom>
            <a:noFill/>
            <a:ln>
              <a:noFill/>
            </a:ln>
          </p:spPr>
          <p:txBody>
            <a:bodyPr wrap="square" rtlCol="0">
              <a:noAutofit/>
            </a:bodyPr>
            <a:lstStyle/>
            <a:p>
              <a:pPr indent="0" fontAlgn="auto">
                <a:lnSpc>
                  <a:spcPct val="150000"/>
                </a:lnSpc>
              </a:pPr>
              <a:r>
                <a:rPr lang="zh-CN" altLang="en-US" sz="1400" b="1" dirty="0">
                  <a:solidFill>
                    <a:srgbClr val="056DA7"/>
                  </a:solidFill>
                  <a:latin typeface="微软雅黑" panose="020B0503020204020204" pitchFamily="34" charset="-122"/>
                  <a:ea typeface="微软雅黑" panose="020B0503020204020204" pitchFamily="34" charset="-122"/>
                </a:rPr>
                <a:t>南部的近郊现代农业片区</a:t>
              </a:r>
              <a:endParaRPr lang="en-US" altLang="zh-CN" sz="1400" b="1" dirty="0">
                <a:solidFill>
                  <a:srgbClr val="056DA7"/>
                </a:solidFill>
                <a:latin typeface="微软雅黑" panose="020B0503020204020204" pitchFamily="34" charset="-122"/>
                <a:ea typeface="微软雅黑" panose="020B0503020204020204" pitchFamily="34" charset="-122"/>
              </a:endParaRPr>
            </a:p>
            <a:p>
              <a:pPr indent="0" fontAlgn="auto">
                <a:lnSpc>
                  <a:spcPct val="150000"/>
                </a:lnSpc>
              </a:pPr>
              <a:r>
                <a:rPr lang="zh-CN" altLang="en-US" sz="1400" b="1" dirty="0">
                  <a:solidFill>
                    <a:srgbClr val="056DA7"/>
                  </a:solidFill>
                  <a:latin typeface="微软雅黑" panose="020B0503020204020204" pitchFamily="34" charset="-122"/>
                  <a:ea typeface="微软雅黑" panose="020B0503020204020204" pitchFamily="34" charset="-122"/>
                </a:rPr>
                <a:t>东部的三汊河休闲农业片区</a:t>
              </a:r>
              <a:endParaRPr lang="en-US" altLang="zh-CN" sz="1400" b="1" dirty="0">
                <a:solidFill>
                  <a:srgbClr val="056DA7"/>
                </a:solidFill>
                <a:latin typeface="微软雅黑" panose="020B0503020204020204" pitchFamily="34" charset="-122"/>
                <a:ea typeface="微软雅黑" panose="020B0503020204020204" pitchFamily="34" charset="-122"/>
              </a:endParaRPr>
            </a:p>
            <a:p>
              <a:pPr indent="0" fontAlgn="auto">
                <a:lnSpc>
                  <a:spcPct val="150000"/>
                </a:lnSpc>
              </a:pPr>
              <a:r>
                <a:rPr lang="zh-CN" altLang="en-US" sz="1400" b="1" dirty="0">
                  <a:solidFill>
                    <a:srgbClr val="056DA7"/>
                  </a:solidFill>
                  <a:latin typeface="微软雅黑" panose="020B0503020204020204" pitchFamily="34" charset="-122"/>
                  <a:ea typeface="微软雅黑" panose="020B0503020204020204" pitchFamily="34" charset="-122"/>
                </a:rPr>
                <a:t>西部的传统农业片区</a:t>
              </a:r>
              <a:endParaRPr lang="zh-CN" altLang="en-US" sz="1400" b="1" dirty="0">
                <a:solidFill>
                  <a:srgbClr val="056DA7"/>
                </a:solidFill>
                <a:latin typeface="微软雅黑" panose="020B0503020204020204" pitchFamily="34" charset="-122"/>
                <a:ea typeface="微软雅黑" panose="020B0503020204020204" pitchFamily="34" charset="-122"/>
              </a:endParaRPr>
            </a:p>
          </p:txBody>
        </p:sp>
        <p:sp>
          <p:nvSpPr>
            <p:cNvPr id="15" name="文本框 14"/>
            <p:cNvSpPr txBox="1"/>
            <p:nvPr/>
          </p:nvSpPr>
          <p:spPr>
            <a:xfrm>
              <a:off x="575171" y="2801705"/>
              <a:ext cx="848012" cy="676092"/>
            </a:xfrm>
            <a:prstGeom prst="rect">
              <a:avLst/>
            </a:prstGeom>
            <a:noFill/>
            <a:ln>
              <a:noFill/>
            </a:ln>
          </p:spPr>
          <p:txBody>
            <a:bodyPr wrap="square" rtlCol="0">
              <a:noAutofit/>
            </a:bodyPr>
            <a:lstStyle/>
            <a:p>
              <a:r>
                <a:rPr lang="zh-CN" altLang="en-US" b="1" dirty="0">
                  <a:solidFill>
                    <a:srgbClr val="056DA7"/>
                  </a:solidFill>
                  <a:latin typeface="微软雅黑" panose="020B0503020204020204" pitchFamily="34" charset="-122"/>
                  <a:ea typeface="微软雅黑" panose="020B0503020204020204" pitchFamily="34" charset="-122"/>
                </a:rPr>
                <a:t>一水</a:t>
              </a:r>
              <a:endParaRPr lang="zh-CN" altLang="en-US" b="1" dirty="0">
                <a:solidFill>
                  <a:srgbClr val="056DA7"/>
                </a:solidFill>
                <a:latin typeface="微软雅黑" panose="020B0503020204020204" pitchFamily="34" charset="-122"/>
                <a:ea typeface="微软雅黑" panose="020B0503020204020204" pitchFamily="34" charset="-122"/>
              </a:endParaRPr>
            </a:p>
            <a:p>
              <a:endParaRPr lang="zh-CN" altLang="en-US" b="1" dirty="0">
                <a:solidFill>
                  <a:srgbClr val="056DA7"/>
                </a:solidFill>
                <a:latin typeface="微软雅黑" panose="020B0503020204020204" pitchFamily="34" charset="-122"/>
                <a:ea typeface="微软雅黑" panose="020B0503020204020204" pitchFamily="34" charset="-122"/>
              </a:endParaRPr>
            </a:p>
          </p:txBody>
        </p:sp>
        <p:sp>
          <p:nvSpPr>
            <p:cNvPr id="16" name="文本框 15"/>
            <p:cNvSpPr txBox="1"/>
            <p:nvPr/>
          </p:nvSpPr>
          <p:spPr>
            <a:xfrm>
              <a:off x="1690995" y="2778598"/>
              <a:ext cx="4796912" cy="516623"/>
            </a:xfrm>
            <a:prstGeom prst="rect">
              <a:avLst/>
            </a:prstGeom>
            <a:noFill/>
            <a:ln>
              <a:noFill/>
            </a:ln>
          </p:spPr>
          <p:txBody>
            <a:bodyPr wrap="square" rtlCol="0">
              <a:noAutofit/>
            </a:bodyPr>
            <a:lstStyle/>
            <a:p>
              <a:pPr indent="0" fontAlgn="auto">
                <a:lnSpc>
                  <a:spcPct val="150000"/>
                </a:lnSpc>
              </a:pPr>
              <a:r>
                <a:rPr lang="zh-CN" altLang="en-US" sz="1400" b="1" dirty="0">
                  <a:solidFill>
                    <a:srgbClr val="056DA7"/>
                  </a:solidFill>
                  <a:latin typeface="微软雅黑" panose="020B0503020204020204" pitchFamily="34" charset="-122"/>
                  <a:ea typeface="微软雅黑" panose="020B0503020204020204" pitchFamily="34" charset="-122"/>
                </a:rPr>
                <a:t>镇域南侧的淮河</a:t>
              </a:r>
              <a:endParaRPr lang="zh-CN" altLang="en-US" sz="1400" b="1" dirty="0">
                <a:solidFill>
                  <a:srgbClr val="056DA7"/>
                </a:solidFill>
                <a:latin typeface="微软雅黑" panose="020B0503020204020204" pitchFamily="34" charset="-122"/>
                <a:ea typeface="微软雅黑" panose="020B0503020204020204" pitchFamily="34" charset="-122"/>
              </a:endParaRPr>
            </a:p>
          </p:txBody>
        </p:sp>
        <p:sp>
          <p:nvSpPr>
            <p:cNvPr id="18" name="文本框 17"/>
            <p:cNvSpPr txBox="1"/>
            <p:nvPr/>
          </p:nvSpPr>
          <p:spPr>
            <a:xfrm>
              <a:off x="535451" y="3781751"/>
              <a:ext cx="887732" cy="470787"/>
            </a:xfrm>
            <a:prstGeom prst="rect">
              <a:avLst/>
            </a:prstGeom>
            <a:noFill/>
            <a:ln>
              <a:noFill/>
            </a:ln>
          </p:spPr>
          <p:txBody>
            <a:bodyPr wrap="square" rtlCol="0">
              <a:noAutofit/>
            </a:bodyPr>
            <a:lstStyle/>
            <a:p>
              <a:r>
                <a:rPr lang="zh-CN" altLang="en-US" b="1" dirty="0">
                  <a:solidFill>
                    <a:srgbClr val="056DA7"/>
                  </a:solidFill>
                  <a:latin typeface="微软雅黑" panose="020B0503020204020204" pitchFamily="34" charset="-122"/>
                  <a:ea typeface="微软雅黑" panose="020B0503020204020204" pitchFamily="34" charset="-122"/>
                </a:rPr>
                <a:t>两河</a:t>
              </a:r>
              <a:endParaRPr lang="zh-CN" altLang="en-US" b="1" dirty="0">
                <a:solidFill>
                  <a:srgbClr val="056DA7"/>
                </a:solidFill>
                <a:latin typeface="微软雅黑" panose="020B0503020204020204" pitchFamily="34" charset="-122"/>
                <a:ea typeface="微软雅黑" panose="020B0503020204020204" pitchFamily="34" charset="-122"/>
              </a:endParaRPr>
            </a:p>
          </p:txBody>
        </p:sp>
        <p:sp>
          <p:nvSpPr>
            <p:cNvPr id="19" name="文本框 18"/>
            <p:cNvSpPr txBox="1"/>
            <p:nvPr/>
          </p:nvSpPr>
          <p:spPr>
            <a:xfrm>
              <a:off x="1674586" y="3746345"/>
              <a:ext cx="5118358" cy="460191"/>
            </a:xfrm>
            <a:prstGeom prst="rect">
              <a:avLst/>
            </a:prstGeom>
            <a:noFill/>
            <a:ln>
              <a:noFill/>
            </a:ln>
          </p:spPr>
          <p:txBody>
            <a:bodyPr wrap="square" rtlCol="0">
              <a:noAutofit/>
            </a:bodyPr>
            <a:lstStyle/>
            <a:p>
              <a:pPr indent="0" fontAlgn="auto">
                <a:lnSpc>
                  <a:spcPct val="150000"/>
                </a:lnSpc>
              </a:pPr>
              <a:r>
                <a:rPr lang="zh-CN" altLang="en-US" sz="1400" b="1" dirty="0">
                  <a:solidFill>
                    <a:srgbClr val="056DA7"/>
                  </a:solidFill>
                  <a:latin typeface="微软雅黑" panose="020B0503020204020204" pitchFamily="34" charset="-122"/>
                  <a:ea typeface="微软雅黑" panose="020B0503020204020204" pitchFamily="34" charset="-122"/>
                </a:rPr>
                <a:t>中部和北部东西向穿过北淝河和清沟河</a:t>
              </a:r>
              <a:endParaRPr lang="zh-CN" altLang="en-US" sz="1400" b="1" dirty="0">
                <a:solidFill>
                  <a:srgbClr val="056DA7"/>
                </a:solidFill>
                <a:latin typeface="微软雅黑" panose="020B0503020204020204" pitchFamily="34" charset="-122"/>
                <a:ea typeface="微软雅黑" panose="020B0503020204020204" pitchFamily="34" charset="-122"/>
              </a:endParaRPr>
            </a:p>
          </p:txBody>
        </p:sp>
        <p:sp>
          <p:nvSpPr>
            <p:cNvPr id="21" name="文本框 20"/>
            <p:cNvSpPr txBox="1"/>
            <p:nvPr/>
          </p:nvSpPr>
          <p:spPr>
            <a:xfrm>
              <a:off x="449664" y="4849885"/>
              <a:ext cx="1112174" cy="1053465"/>
            </a:xfrm>
            <a:prstGeom prst="rect">
              <a:avLst/>
            </a:prstGeom>
            <a:noFill/>
            <a:ln>
              <a:noFill/>
            </a:ln>
          </p:spPr>
          <p:txBody>
            <a:bodyPr wrap="square" rtlCol="0">
              <a:noAutofit/>
            </a:bodyPr>
            <a:lstStyle/>
            <a:p>
              <a:r>
                <a:rPr lang="zh-CN" altLang="en-US" b="1" dirty="0">
                  <a:solidFill>
                    <a:srgbClr val="056DA7"/>
                  </a:solidFill>
                  <a:latin typeface="微软雅黑" panose="020B0503020204020204" pitchFamily="34" charset="-122"/>
                  <a:ea typeface="微软雅黑" panose="020B0503020204020204" pitchFamily="34" charset="-122"/>
                </a:rPr>
                <a:t>一湿地</a:t>
              </a:r>
              <a:endParaRPr lang="zh-CN" altLang="en-US" b="1" dirty="0">
                <a:solidFill>
                  <a:srgbClr val="056DA7"/>
                </a:solidFill>
                <a:latin typeface="微软雅黑" panose="020B0503020204020204" pitchFamily="34" charset="-122"/>
                <a:ea typeface="微软雅黑" panose="020B0503020204020204" pitchFamily="34" charset="-122"/>
              </a:endParaRPr>
            </a:p>
          </p:txBody>
        </p:sp>
        <p:sp>
          <p:nvSpPr>
            <p:cNvPr id="22" name="文本框 21"/>
            <p:cNvSpPr txBox="1"/>
            <p:nvPr/>
          </p:nvSpPr>
          <p:spPr>
            <a:xfrm>
              <a:off x="1677952" y="4792954"/>
              <a:ext cx="5062833" cy="960755"/>
            </a:xfrm>
            <a:prstGeom prst="rect">
              <a:avLst/>
            </a:prstGeom>
            <a:noFill/>
            <a:ln>
              <a:noFill/>
            </a:ln>
          </p:spPr>
          <p:txBody>
            <a:bodyPr wrap="square" rtlCol="0">
              <a:noAutofit/>
            </a:bodyPr>
            <a:lstStyle/>
            <a:p>
              <a:pPr indent="0" fontAlgn="auto">
                <a:lnSpc>
                  <a:spcPct val="150000"/>
                </a:lnSpc>
              </a:pPr>
              <a:r>
                <a:rPr lang="zh-CN" altLang="en-US" sz="1400" b="1" dirty="0">
                  <a:solidFill>
                    <a:srgbClr val="056DA7"/>
                  </a:solidFill>
                  <a:latin typeface="微软雅黑" panose="020B0503020204020204" pitchFamily="34" charset="-122"/>
                  <a:ea typeface="微软雅黑" panose="020B0503020204020204" pitchFamily="34" charset="-122"/>
                </a:rPr>
                <a:t>安徽三汊河国家湿地公园</a:t>
              </a:r>
              <a:endParaRPr lang="zh-CN" altLang="en-US" sz="1400" b="1" dirty="0">
                <a:solidFill>
                  <a:srgbClr val="056DA7"/>
                </a:solidFill>
                <a:latin typeface="微软雅黑" panose="020B0503020204020204" pitchFamily="34" charset="-122"/>
                <a:ea typeface="微软雅黑" panose="020B0503020204020204" pitchFamily="34" charset="-122"/>
              </a:endParaRPr>
            </a:p>
          </p:txBody>
        </p:sp>
        <p:sp>
          <p:nvSpPr>
            <p:cNvPr id="24" name="文本框 23"/>
            <p:cNvSpPr txBox="1"/>
            <p:nvPr/>
          </p:nvSpPr>
          <p:spPr>
            <a:xfrm>
              <a:off x="559815" y="5938133"/>
              <a:ext cx="786023" cy="316868"/>
            </a:xfrm>
            <a:prstGeom prst="rect">
              <a:avLst/>
            </a:prstGeom>
            <a:noFill/>
            <a:ln>
              <a:noFill/>
            </a:ln>
          </p:spPr>
          <p:txBody>
            <a:bodyPr wrap="square" rtlCol="0">
              <a:noAutofit/>
            </a:bodyPr>
            <a:lstStyle/>
            <a:p>
              <a:r>
                <a:rPr lang="zh-CN" altLang="en-US" b="1" dirty="0">
                  <a:solidFill>
                    <a:srgbClr val="056DA7"/>
                  </a:solidFill>
                  <a:latin typeface="微软雅黑" panose="020B0503020204020204" pitchFamily="34" charset="-122"/>
                  <a:ea typeface="微软雅黑" panose="020B0503020204020204" pitchFamily="34" charset="-122"/>
                </a:rPr>
                <a:t>一心</a:t>
              </a:r>
              <a:endParaRPr lang="zh-CN" altLang="en-US" b="1" dirty="0">
                <a:solidFill>
                  <a:srgbClr val="056DA7"/>
                </a:solidFill>
                <a:latin typeface="微软雅黑" panose="020B0503020204020204" pitchFamily="34" charset="-122"/>
                <a:ea typeface="微软雅黑" panose="020B0503020204020204" pitchFamily="34" charset="-122"/>
              </a:endParaRPr>
            </a:p>
          </p:txBody>
        </p:sp>
        <p:sp>
          <p:nvSpPr>
            <p:cNvPr id="25" name="文本框 24"/>
            <p:cNvSpPr txBox="1"/>
            <p:nvPr/>
          </p:nvSpPr>
          <p:spPr>
            <a:xfrm>
              <a:off x="1690995" y="5759610"/>
              <a:ext cx="4729499" cy="777872"/>
            </a:xfrm>
            <a:prstGeom prst="rect">
              <a:avLst/>
            </a:prstGeom>
            <a:noFill/>
            <a:ln>
              <a:noFill/>
            </a:ln>
          </p:spPr>
          <p:txBody>
            <a:bodyPr wrap="square" rtlCol="0">
              <a:noAutofit/>
            </a:bodyPr>
            <a:lstStyle/>
            <a:p>
              <a:pPr indent="0" fontAlgn="auto">
                <a:lnSpc>
                  <a:spcPct val="150000"/>
                </a:lnSpc>
              </a:pPr>
              <a:r>
                <a:rPr lang="zh-CN" altLang="en-US" sz="1400" b="1" dirty="0">
                  <a:solidFill>
                    <a:srgbClr val="056DA7"/>
                  </a:solidFill>
                  <a:latin typeface="微软雅黑" panose="020B0503020204020204" pitchFamily="34" charset="-122"/>
                  <a:ea typeface="微软雅黑" panose="020B0503020204020204" pitchFamily="34" charset="-122"/>
                </a:rPr>
                <a:t>镇政府驻地，是城镇生活的主要集聚地，集中建设服务全镇的公共服务设施和市政公用设施</a:t>
              </a:r>
              <a:endParaRPr lang="zh-CN" altLang="en-US" sz="1400" b="1" dirty="0">
                <a:solidFill>
                  <a:srgbClr val="056DA7"/>
                </a:solidFill>
                <a:latin typeface="微软雅黑" panose="020B0503020204020204" pitchFamily="34" charset="-122"/>
                <a:ea typeface="微软雅黑" panose="020B0503020204020204" pitchFamily="34" charset="-122"/>
              </a:endParaRPr>
            </a:p>
          </p:txBody>
        </p:sp>
        <p:sp>
          <p:nvSpPr>
            <p:cNvPr id="29" name="文本框 28"/>
            <p:cNvSpPr txBox="1"/>
            <p:nvPr/>
          </p:nvSpPr>
          <p:spPr>
            <a:xfrm>
              <a:off x="569562" y="7139225"/>
              <a:ext cx="819511" cy="444024"/>
            </a:xfrm>
            <a:prstGeom prst="rect">
              <a:avLst/>
            </a:prstGeom>
            <a:noFill/>
            <a:ln>
              <a:noFill/>
            </a:ln>
          </p:spPr>
          <p:txBody>
            <a:bodyPr wrap="square" rtlCol="0">
              <a:noAutofit/>
            </a:bodyPr>
            <a:lstStyle/>
            <a:p>
              <a:r>
                <a:rPr lang="zh-CN" altLang="en-US" b="1" dirty="0">
                  <a:solidFill>
                    <a:srgbClr val="056DA7"/>
                  </a:solidFill>
                  <a:latin typeface="微软雅黑" panose="020B0503020204020204" pitchFamily="34" charset="-122"/>
                  <a:ea typeface="微软雅黑" panose="020B0503020204020204" pitchFamily="34" charset="-122"/>
                </a:rPr>
                <a:t>一带</a:t>
              </a:r>
              <a:endParaRPr lang="zh-CN" altLang="en-US" b="1" dirty="0">
                <a:solidFill>
                  <a:srgbClr val="056DA7"/>
                </a:solidFill>
                <a:latin typeface="微软雅黑" panose="020B0503020204020204" pitchFamily="34" charset="-122"/>
                <a:ea typeface="微软雅黑" panose="020B0503020204020204" pitchFamily="34" charset="-122"/>
              </a:endParaRPr>
            </a:p>
          </p:txBody>
        </p:sp>
        <p:sp>
          <p:nvSpPr>
            <p:cNvPr id="30" name="文本框 29"/>
            <p:cNvSpPr txBox="1"/>
            <p:nvPr/>
          </p:nvSpPr>
          <p:spPr>
            <a:xfrm>
              <a:off x="1690995" y="6987365"/>
              <a:ext cx="4729499" cy="817304"/>
            </a:xfrm>
            <a:prstGeom prst="rect">
              <a:avLst/>
            </a:prstGeom>
            <a:noFill/>
            <a:ln>
              <a:noFill/>
            </a:ln>
          </p:spPr>
          <p:txBody>
            <a:bodyPr wrap="square" rtlCol="0">
              <a:noAutofit/>
            </a:bodyPr>
            <a:lstStyle/>
            <a:p>
              <a:pPr indent="0" fontAlgn="auto">
                <a:lnSpc>
                  <a:spcPct val="150000"/>
                </a:lnSpc>
              </a:pPr>
              <a:r>
                <a:rPr lang="zh-CN" altLang="en-US" sz="1400" b="1" dirty="0">
                  <a:solidFill>
                    <a:srgbClr val="056DA7"/>
                  </a:solidFill>
                  <a:latin typeface="微软雅黑" panose="020B0503020204020204" pitchFamily="34" charset="-122"/>
                  <a:ea typeface="微软雅黑" panose="020B0503020204020204" pitchFamily="34" charset="-122"/>
                </a:rPr>
                <a:t>宁洛高速公路将镇域分为南部的蚌埠中心城区空间和北部的梅桥镇空间</a:t>
              </a:r>
              <a:endParaRPr lang="zh-CN" altLang="en-US" sz="1400" b="1" dirty="0">
                <a:solidFill>
                  <a:srgbClr val="056DA7"/>
                </a:solidFill>
                <a:latin typeface="微软雅黑" panose="020B0503020204020204" pitchFamily="34" charset="-122"/>
                <a:ea typeface="微软雅黑" panose="020B0503020204020204" pitchFamily="34" charset="-122"/>
              </a:endParaRPr>
            </a:p>
          </p:txBody>
        </p:sp>
        <p:sp>
          <p:nvSpPr>
            <p:cNvPr id="31" name="文本框 30"/>
            <p:cNvSpPr txBox="1"/>
            <p:nvPr/>
          </p:nvSpPr>
          <p:spPr>
            <a:xfrm>
              <a:off x="589278" y="8467174"/>
              <a:ext cx="972560" cy="516928"/>
            </a:xfrm>
            <a:prstGeom prst="rect">
              <a:avLst/>
            </a:prstGeom>
            <a:noFill/>
            <a:ln>
              <a:noFill/>
            </a:ln>
          </p:spPr>
          <p:txBody>
            <a:bodyPr wrap="square" rtlCol="0">
              <a:noAutofit/>
            </a:bodyPr>
            <a:lstStyle/>
            <a:p>
              <a:r>
                <a:rPr lang="zh-CN" altLang="en-US" b="1" dirty="0">
                  <a:solidFill>
                    <a:srgbClr val="056DA7"/>
                  </a:solidFill>
                  <a:latin typeface="微软雅黑" panose="020B0503020204020204" pitchFamily="34" charset="-122"/>
                  <a:ea typeface="微软雅黑" panose="020B0503020204020204" pitchFamily="34" charset="-122"/>
                </a:rPr>
                <a:t>三片</a:t>
              </a:r>
              <a:endParaRPr lang="zh-CN" altLang="en-US" b="1" dirty="0">
                <a:solidFill>
                  <a:srgbClr val="056DA7"/>
                </a:solidFill>
                <a:latin typeface="微软雅黑" panose="020B0503020204020204" pitchFamily="34" charset="-122"/>
                <a:ea typeface="微软雅黑" panose="020B0503020204020204" pitchFamily="34" charset="-122"/>
              </a:endParaRPr>
            </a:p>
          </p:txBody>
        </p:sp>
        <p:cxnSp>
          <p:nvCxnSpPr>
            <p:cNvPr id="33" name="直接连接符 32"/>
            <p:cNvCxnSpPr/>
            <p:nvPr/>
          </p:nvCxnSpPr>
          <p:spPr>
            <a:xfrm flipV="1">
              <a:off x="1488974" y="2597408"/>
              <a:ext cx="0" cy="714491"/>
            </a:xfrm>
            <a:prstGeom prst="line">
              <a:avLst/>
            </a:prstGeom>
            <a:ln w="12700">
              <a:solidFill>
                <a:srgbClr val="2F5597"/>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flipV="1">
              <a:off x="1481444" y="3604818"/>
              <a:ext cx="0" cy="714491"/>
            </a:xfrm>
            <a:prstGeom prst="line">
              <a:avLst/>
            </a:prstGeom>
            <a:ln w="12700">
              <a:solidFill>
                <a:srgbClr val="4F91B7"/>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flipV="1">
              <a:off x="1481444" y="4633518"/>
              <a:ext cx="0" cy="714491"/>
            </a:xfrm>
            <a:prstGeom prst="line">
              <a:avLst/>
            </a:prstGeom>
            <a:ln w="12700">
              <a:solidFill>
                <a:srgbClr val="548235"/>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flipV="1">
              <a:off x="1481444" y="5758867"/>
              <a:ext cx="0" cy="714491"/>
            </a:xfrm>
            <a:prstGeom prst="line">
              <a:avLst/>
            </a:prstGeom>
            <a:ln w="12700">
              <a:solidFill>
                <a:srgbClr val="C55A11"/>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flipV="1">
              <a:off x="1488974" y="6955497"/>
              <a:ext cx="0" cy="714491"/>
            </a:xfrm>
            <a:prstGeom prst="line">
              <a:avLst/>
            </a:prstGeom>
            <a:ln w="12700">
              <a:solidFill>
                <a:srgbClr val="7F6000"/>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flipV="1">
              <a:off x="1481444" y="8269611"/>
              <a:ext cx="0" cy="714491"/>
            </a:xfrm>
            <a:prstGeom prst="line">
              <a:avLst/>
            </a:prstGeom>
            <a:ln w="12700">
              <a:solidFill>
                <a:srgbClr val="44546A"/>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燕尾形 17"/>
          <p:cNvSpPr/>
          <p:nvPr/>
        </p:nvSpPr>
        <p:spPr>
          <a:xfrm rot="10800000">
            <a:off x="5913120" y="241078"/>
            <a:ext cx="1176528" cy="576419"/>
          </a:xfrm>
          <a:prstGeom prst="chevron">
            <a:avLst>
              <a:gd name="adj" fmla="val 29518"/>
            </a:avLst>
          </a:prstGeom>
          <a:solidFill>
            <a:srgbClr val="056D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 name="标题 5"/>
          <p:cNvSpPr>
            <a:spLocks noGrp="1"/>
          </p:cNvSpPr>
          <p:nvPr>
            <p:ph type="title"/>
          </p:nvPr>
        </p:nvSpPr>
        <p:spPr>
          <a:xfrm>
            <a:off x="471487" y="735318"/>
            <a:ext cx="5915025" cy="975720"/>
          </a:xfrm>
        </p:spPr>
        <p:txBody>
          <a:bodyPr/>
          <a:lstStyle/>
          <a:p>
            <a:r>
              <a:rPr lang="en-US" altLang="zh-CN" dirty="0">
                <a:solidFill>
                  <a:srgbClr val="056DA7"/>
                </a:solidFill>
              </a:rPr>
              <a:t>3.2 </a:t>
            </a:r>
            <a:r>
              <a:rPr lang="zh-CN" altLang="en-US" dirty="0">
                <a:solidFill>
                  <a:srgbClr val="056DA7"/>
                </a:solidFill>
              </a:rPr>
              <a:t>国土空间用途结构</a:t>
            </a:r>
            <a:endParaRPr lang="zh-CN" altLang="en-US" dirty="0">
              <a:solidFill>
                <a:srgbClr val="056DA7"/>
              </a:solidFill>
            </a:endParaRPr>
          </a:p>
        </p:txBody>
      </p:sp>
      <p:sp>
        <p:nvSpPr>
          <p:cNvPr id="15" name="灯片编号占位符 14"/>
          <p:cNvSpPr>
            <a:spLocks noGrp="1"/>
          </p:cNvSpPr>
          <p:nvPr>
            <p:ph type="sldNum" sz="quarter" idx="12"/>
          </p:nvPr>
        </p:nvSpPr>
        <p:spPr/>
        <p:txBody>
          <a:bodyPr/>
          <a:lstStyle/>
          <a:p>
            <a:fld id="{8886FA7B-F871-4E12-A366-D771B5170A55}" type="slidenum">
              <a:rPr lang="zh-CN" altLang="en-US" smtClean="0"/>
            </a:fld>
            <a:endParaRPr lang="zh-CN" altLang="en-US" dirty="0"/>
          </a:p>
        </p:txBody>
      </p:sp>
      <p:sp>
        <p:nvSpPr>
          <p:cNvPr id="30" name="文本框 29"/>
          <p:cNvSpPr txBox="1"/>
          <p:nvPr>
            <p:custDataLst>
              <p:tags r:id="rId1"/>
            </p:custDataLst>
          </p:nvPr>
        </p:nvSpPr>
        <p:spPr>
          <a:xfrm>
            <a:off x="-1270" y="415290"/>
            <a:ext cx="6859270" cy="320040"/>
          </a:xfrm>
          <a:prstGeom prst="rect">
            <a:avLst/>
          </a:prstGeom>
          <a:noFill/>
        </p:spPr>
        <p:txBody>
          <a:bodyPr wrap="square" rtlCol="0">
            <a:noAutofit/>
          </a:bodyPr>
          <a:lstStyle/>
          <a:p>
            <a:pPr algn="ctr"/>
            <a:r>
              <a:rPr lang="zh-CN" altLang="en-US" sz="1200" b="1" dirty="0">
                <a:ln w="0"/>
                <a:solidFill>
                  <a:srgbClr val="056DA7"/>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梅桥镇国土空间总体规划（</a:t>
            </a:r>
            <a:r>
              <a:rPr lang="en-US" altLang="zh-CN" sz="1200" b="1" dirty="0">
                <a:solidFill>
                  <a:srgbClr val="056DA7"/>
                </a:solidFill>
                <a:latin typeface="微软雅黑" panose="020B0503020204020204" pitchFamily="34" charset="-122"/>
                <a:ea typeface="微软雅黑" panose="020B0503020204020204" pitchFamily="34" charset="-122"/>
                <a:cs typeface="微软雅黑" panose="020B0503020204020204" pitchFamily="34" charset="-122"/>
                <a:sym typeface="+mn-ea"/>
              </a:rPr>
              <a:t>2021-2035</a:t>
            </a:r>
            <a:r>
              <a:rPr lang="zh-CN" altLang="en-US" sz="1200" b="1" dirty="0">
                <a:solidFill>
                  <a:srgbClr val="056DA7"/>
                </a:solidFill>
                <a:latin typeface="微软雅黑" panose="020B0503020204020204" pitchFamily="34" charset="-122"/>
                <a:ea typeface="微软雅黑" panose="020B0503020204020204" pitchFamily="34" charset="-122"/>
                <a:cs typeface="微软雅黑" panose="020B0503020204020204" pitchFamily="34" charset="-122"/>
                <a:sym typeface="+mn-ea"/>
              </a:rPr>
              <a:t>年）草案公示</a:t>
            </a:r>
            <a:endParaRPr lang="zh-CN" altLang="en-US" sz="1200" b="1" dirty="0">
              <a:solidFill>
                <a:srgbClr val="056DA7"/>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3" name="内容占位符 7"/>
          <p:cNvSpPr txBox="1"/>
          <p:nvPr>
            <p:custDataLst>
              <p:tags r:id="rId2"/>
            </p:custDataLst>
          </p:nvPr>
        </p:nvSpPr>
        <p:spPr>
          <a:xfrm>
            <a:off x="610668" y="1957632"/>
            <a:ext cx="5715155" cy="1458229"/>
          </a:xfrm>
          <a:prstGeom prst="roundRect">
            <a:avLst>
              <a:gd name="adj" fmla="val 13995"/>
            </a:avLst>
          </a:prstGeom>
          <a:solidFill>
            <a:schemeClr val="accent5">
              <a:lumMod val="20000"/>
              <a:lumOff val="80000"/>
              <a:alpha val="50000"/>
            </a:schemeClr>
          </a:solidFill>
          <a:ln>
            <a:solidFill>
              <a:srgbClr val="056DA7"/>
            </a:solidFill>
            <a:prstDash val="dash"/>
          </a:ln>
        </p:spPr>
        <p:txBody>
          <a:bodyPr vert="horz" lIns="91440" tIns="45720" rIns="91440" bIns="45720" rtlCol="0">
            <a:noAutofit/>
          </a:bodyPr>
          <a:lstStyle>
            <a:lvl1pPr marL="406400" indent="-406400" algn="l" defTabSz="1625600" rtl="0" eaLnBrk="1" latinLnBrk="0" hangingPunct="1">
              <a:lnSpc>
                <a:spcPct val="100000"/>
              </a:lnSpc>
              <a:spcBef>
                <a:spcPts val="1780"/>
              </a:spcBef>
              <a:buFont typeface="Arial" panose="020B0604020202020204" pitchFamily="34" charset="0"/>
              <a:buChar char="•"/>
              <a:defRPr sz="24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1219200" indent="-406400" algn="l" defTabSz="1625600" rtl="0" eaLnBrk="1" latinLnBrk="0" hangingPunct="1">
              <a:lnSpc>
                <a:spcPct val="100000"/>
              </a:lnSpc>
              <a:spcBef>
                <a:spcPts val="890"/>
              </a:spcBef>
              <a:buFont typeface="Arial" panose="020B0604020202020204" pitchFamily="34" charset="0"/>
              <a:buChar char="•"/>
              <a:defRPr sz="20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100000"/>
              </a:lnSpc>
              <a:spcBef>
                <a:spcPts val="890"/>
              </a:spcBef>
              <a:buFont typeface="Arial" panose="020B0604020202020204" pitchFamily="34" charset="0"/>
              <a:buChar char="•"/>
              <a:defRPr sz="20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9pPr>
          </a:lstStyle>
          <a:p>
            <a:pPr algn="l" fontAlgn="auto">
              <a:lnSpc>
                <a:spcPct val="150000"/>
              </a:lnSpc>
              <a:spcBef>
                <a:spcPts val="0"/>
              </a:spcBef>
              <a:buClrTx/>
              <a:buSzTx/>
              <a:buFont typeface="Wingdings" panose="05000000000000000000" pitchFamily="2" charset="2"/>
              <a:buChar char="u"/>
            </a:pPr>
            <a:r>
              <a:rPr sz="1400" b="0" kern="100" dirty="0" err="1">
                <a:solidFill>
                  <a:srgbClr val="056DA7"/>
                </a:solidFill>
                <a:cs typeface="Times New Roman" panose="02020603050405020304" pitchFamily="18" charset="0"/>
                <a:sym typeface="+mn-ea"/>
              </a:rPr>
              <a:t>镇域层面划分为</a:t>
            </a:r>
            <a:r>
              <a:rPr sz="1400" kern="100" dirty="0" err="1">
                <a:solidFill>
                  <a:srgbClr val="056DA7"/>
                </a:solidFill>
                <a:cs typeface="Times New Roman" panose="02020603050405020304" pitchFamily="18" charset="0"/>
                <a:sym typeface="+mn-ea"/>
              </a:rPr>
              <a:t>农田保护区、生态保护区、生态控制区、城镇发展区、乡村发展区、矿产能源发展区</a:t>
            </a:r>
            <a:r>
              <a:rPr sz="1400" b="0" kern="100" dirty="0">
                <a:solidFill>
                  <a:srgbClr val="056DA7"/>
                </a:solidFill>
                <a:cs typeface="Times New Roman" panose="02020603050405020304" pitchFamily="18" charset="0"/>
                <a:sym typeface="+mn-ea"/>
              </a:rPr>
              <a:t>；</a:t>
            </a:r>
            <a:endParaRPr sz="1400" b="0" kern="100" dirty="0">
              <a:solidFill>
                <a:srgbClr val="056DA7"/>
              </a:solidFill>
              <a:cs typeface="Times New Roman" panose="02020603050405020304" pitchFamily="18" charset="0"/>
              <a:sym typeface="+mn-ea"/>
            </a:endParaRPr>
          </a:p>
          <a:p>
            <a:pPr algn="l" fontAlgn="auto">
              <a:lnSpc>
                <a:spcPct val="150000"/>
              </a:lnSpc>
              <a:spcBef>
                <a:spcPts val="0"/>
              </a:spcBef>
              <a:buClrTx/>
              <a:buSzTx/>
              <a:buFont typeface="Wingdings" panose="05000000000000000000" pitchFamily="2" charset="2"/>
              <a:buChar char="u"/>
            </a:pPr>
            <a:r>
              <a:rPr sz="1400" b="0" kern="100" dirty="0" err="1">
                <a:solidFill>
                  <a:srgbClr val="056DA7"/>
                </a:solidFill>
                <a:cs typeface="Times New Roman" panose="02020603050405020304" pitchFamily="18" charset="0"/>
                <a:sym typeface="+mn-ea"/>
              </a:rPr>
              <a:t>通过分区管制制度，明确各分区核心管控目标、主要国土用途构成和区域准入或禁止等管制规则，传导国土空间规划管制政策</a:t>
            </a:r>
            <a:endParaRPr sz="1400" b="0" kern="100" dirty="0">
              <a:solidFill>
                <a:srgbClr val="056DA7"/>
              </a:solidFill>
              <a:cs typeface="Times New Roman" panose="02020603050405020304" pitchFamily="18" charset="0"/>
              <a:sym typeface="+mn-ea"/>
            </a:endParaRPr>
          </a:p>
        </p:txBody>
      </p:sp>
      <p:sp>
        <p:nvSpPr>
          <p:cNvPr id="2" name="矩形 1"/>
          <p:cNvSpPr/>
          <p:nvPr/>
        </p:nvSpPr>
        <p:spPr>
          <a:xfrm>
            <a:off x="578965" y="1413089"/>
            <a:ext cx="6105361" cy="458908"/>
          </a:xfrm>
          <a:prstGeom prst="rect">
            <a:avLst/>
          </a:prstGeom>
        </p:spPr>
        <p:txBody>
          <a:bodyPr wrap="square">
            <a:spAutoFit/>
          </a:bodyPr>
          <a:lstStyle/>
          <a:p>
            <a:pPr marL="360045" indent="-360045" defTabSz="1625600">
              <a:lnSpc>
                <a:spcPct val="150000"/>
              </a:lnSpc>
              <a:spcBef>
                <a:spcPts val="1200"/>
              </a:spcBef>
              <a:buFont typeface="Wingdings" panose="05000000000000000000" charset="0"/>
              <a:buChar char="Ø"/>
            </a:pPr>
            <a:r>
              <a:rPr lang="zh-CN" altLang="en-US" b="1" kern="100" dirty="0">
                <a:solidFill>
                  <a:srgbClr val="056DA7"/>
                </a:solidFill>
                <a:latin typeface="微软雅黑" panose="020B0503020204020204" pitchFamily="34" charset="-122"/>
                <a:ea typeface="微软雅黑" panose="020B0503020204020204" pitchFamily="34" charset="-122"/>
                <a:cs typeface="Times New Roman" panose="02020603050405020304" pitchFamily="18" charset="0"/>
                <a:sym typeface="+mn-ea"/>
              </a:rPr>
              <a:t>落实市级国土空间总体格局，优化规划分区划定与管理</a:t>
            </a:r>
            <a:endParaRPr lang="zh-CN" altLang="en-US" b="1" kern="100" dirty="0">
              <a:solidFill>
                <a:srgbClr val="056DA7"/>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grpSp>
        <p:nvGrpSpPr>
          <p:cNvPr id="3" name="组合 2"/>
          <p:cNvGrpSpPr/>
          <p:nvPr/>
        </p:nvGrpSpPr>
        <p:grpSpPr>
          <a:xfrm>
            <a:off x="578965" y="3554769"/>
            <a:ext cx="5746858" cy="6156960"/>
            <a:chOff x="578965" y="3609633"/>
            <a:chExt cx="5746858" cy="6156960"/>
          </a:xfrm>
        </p:grpSpPr>
        <p:grpSp>
          <p:nvGrpSpPr>
            <p:cNvPr id="7" name="组合 6"/>
            <p:cNvGrpSpPr/>
            <p:nvPr/>
          </p:nvGrpSpPr>
          <p:grpSpPr>
            <a:xfrm>
              <a:off x="610669" y="3609633"/>
              <a:ext cx="5715154" cy="6156960"/>
              <a:chOff x="578966" y="3625743"/>
              <a:chExt cx="5715154" cy="6156960"/>
            </a:xfrm>
          </p:grpSpPr>
          <p:pic>
            <p:nvPicPr>
              <p:cNvPr id="4" name="图片 3"/>
              <p:cNvPicPr>
                <a:picLocks noChangeAspect="1"/>
              </p:cNvPicPr>
              <p:nvPr/>
            </p:nvPicPr>
            <p:blipFill>
              <a:blip r:embed="rId3"/>
              <a:stretch>
                <a:fillRect/>
              </a:stretch>
            </p:blipFill>
            <p:spPr>
              <a:xfrm>
                <a:off x="578966" y="3625743"/>
                <a:ext cx="5715154" cy="6156960"/>
              </a:xfrm>
              <a:prstGeom prst="rect">
                <a:avLst/>
              </a:prstGeom>
            </p:spPr>
          </p:pic>
          <p:pic>
            <p:nvPicPr>
              <p:cNvPr id="5" name="图片 4"/>
              <p:cNvPicPr>
                <a:picLocks noChangeAspect="1"/>
              </p:cNvPicPr>
              <p:nvPr/>
            </p:nvPicPr>
            <p:blipFill>
              <a:blip r:embed="rId4"/>
              <a:stretch>
                <a:fillRect/>
              </a:stretch>
            </p:blipFill>
            <p:spPr>
              <a:xfrm>
                <a:off x="3288857" y="8961120"/>
                <a:ext cx="3005263" cy="821583"/>
              </a:xfrm>
              <a:prstGeom prst="rect">
                <a:avLst/>
              </a:prstGeom>
            </p:spPr>
          </p:pic>
        </p:grpSp>
        <p:sp>
          <p:nvSpPr>
            <p:cNvPr id="17" name="内容占位符 2"/>
            <p:cNvSpPr txBox="1"/>
            <p:nvPr>
              <p:custDataLst>
                <p:tags r:id="rId5"/>
              </p:custDataLst>
            </p:nvPr>
          </p:nvSpPr>
          <p:spPr>
            <a:xfrm>
              <a:off x="578965" y="3609633"/>
              <a:ext cx="2510705" cy="430531"/>
            </a:xfrm>
            <a:prstGeom prst="rect">
              <a:avLst/>
            </a:prstGeom>
          </p:spPr>
          <p:txBody>
            <a:bodyPr vert="horz" lIns="91440" tIns="45720" rIns="91440" bIns="45720" rtlCol="0" anchor="ctr" anchorCtr="0">
              <a:normAutofit/>
            </a:bodyPr>
            <a:lstStyle>
              <a:lvl1pPr marL="406400" indent="-406400" algn="l" defTabSz="1625600" rtl="0" eaLnBrk="1" latinLnBrk="0" hangingPunct="1">
                <a:lnSpc>
                  <a:spcPct val="100000"/>
                </a:lnSpc>
                <a:spcBef>
                  <a:spcPts val="1780"/>
                </a:spcBef>
                <a:buFont typeface="Arial" panose="020B0604020202020204" pitchFamily="34" charset="0"/>
                <a:buChar char="•"/>
                <a:defRPr sz="24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1219200" indent="-406400" algn="l" defTabSz="1625600" rtl="0" eaLnBrk="1" latinLnBrk="0" hangingPunct="1">
                <a:lnSpc>
                  <a:spcPct val="100000"/>
                </a:lnSpc>
                <a:spcBef>
                  <a:spcPts val="890"/>
                </a:spcBef>
                <a:buFont typeface="Arial" panose="020B0604020202020204" pitchFamily="34" charset="0"/>
                <a:buChar char="•"/>
                <a:defRPr sz="20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100000"/>
                </a:lnSpc>
                <a:spcBef>
                  <a:spcPts val="890"/>
                </a:spcBef>
                <a:buFont typeface="Arial" panose="020B0604020202020204" pitchFamily="34" charset="0"/>
                <a:buChar char="•"/>
                <a:defRPr sz="20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9pPr>
            </a:lstStyle>
            <a:p>
              <a:pPr marL="0" indent="0" algn="l">
                <a:lnSpc>
                  <a:spcPts val="2000"/>
                </a:lnSpc>
                <a:spcBef>
                  <a:spcPts val="0"/>
                </a:spcBef>
                <a:buFont typeface="Arial" panose="020B0604020202020204" pitchFamily="34" charset="0"/>
                <a:buNone/>
              </a:pPr>
              <a:r>
                <a:rPr lang="zh-CN" altLang="en-US" sz="1400" dirty="0">
                  <a:solidFill>
                    <a:srgbClr val="056DA7"/>
                  </a:solidFill>
                  <a:sym typeface="+mn-ea"/>
                </a:rPr>
                <a:t>镇域国土空间规划分区图</a:t>
              </a:r>
              <a:endParaRPr lang="zh-CN" altLang="en-US" sz="1400" dirty="0">
                <a:solidFill>
                  <a:srgbClr val="056DA7"/>
                </a:solidFill>
                <a:sym typeface="+mn-ea"/>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燕尾形 6"/>
          <p:cNvSpPr/>
          <p:nvPr/>
        </p:nvSpPr>
        <p:spPr>
          <a:xfrm rot="10800000">
            <a:off x="5913120" y="241078"/>
            <a:ext cx="1176528" cy="576419"/>
          </a:xfrm>
          <a:prstGeom prst="chevron">
            <a:avLst>
              <a:gd name="adj" fmla="val 29518"/>
            </a:avLst>
          </a:prstGeom>
          <a:solidFill>
            <a:srgbClr val="056D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 name="标题 1"/>
          <p:cNvSpPr>
            <a:spLocks noGrp="1"/>
          </p:cNvSpPr>
          <p:nvPr>
            <p:ph type="title"/>
          </p:nvPr>
        </p:nvSpPr>
        <p:spPr>
          <a:xfrm>
            <a:off x="471487" y="744208"/>
            <a:ext cx="5915025" cy="975720"/>
          </a:xfrm>
        </p:spPr>
        <p:txBody>
          <a:bodyPr/>
          <a:lstStyle/>
          <a:p>
            <a:r>
              <a:rPr lang="en-US" altLang="zh-CN" dirty="0">
                <a:solidFill>
                  <a:srgbClr val="056DA7"/>
                </a:solidFill>
              </a:rPr>
              <a:t>3.3 </a:t>
            </a:r>
            <a:r>
              <a:rPr lang="zh-CN" altLang="en-US" dirty="0">
                <a:solidFill>
                  <a:srgbClr val="056DA7"/>
                </a:solidFill>
              </a:rPr>
              <a:t>三条控制</a:t>
            </a:r>
            <a:r>
              <a:rPr lang="zh-CN" altLang="en-US" dirty="0">
                <a:solidFill>
                  <a:srgbClr val="056DA7"/>
                </a:solidFill>
                <a:sym typeface="+mn-ea"/>
              </a:rPr>
              <a:t>线</a:t>
            </a:r>
            <a:endParaRPr lang="zh-CN" altLang="en-US" dirty="0">
              <a:solidFill>
                <a:srgbClr val="056DA7"/>
              </a:solidFill>
              <a:sym typeface="+mn-ea"/>
            </a:endParaRPr>
          </a:p>
        </p:txBody>
      </p:sp>
      <p:sp>
        <p:nvSpPr>
          <p:cNvPr id="4" name="灯片编号占位符 3"/>
          <p:cNvSpPr>
            <a:spLocks noGrp="1"/>
          </p:cNvSpPr>
          <p:nvPr>
            <p:ph type="sldNum" sz="quarter" idx="12"/>
          </p:nvPr>
        </p:nvSpPr>
        <p:spPr/>
        <p:txBody>
          <a:bodyPr/>
          <a:lstStyle/>
          <a:p>
            <a:fld id="{8886FA7B-F871-4E12-A366-D771B5170A55}" type="slidenum">
              <a:rPr lang="zh-CN" altLang="en-US" smtClean="0"/>
            </a:fld>
            <a:endParaRPr lang="zh-CN" altLang="en-US"/>
          </a:p>
        </p:txBody>
      </p:sp>
      <p:sp>
        <p:nvSpPr>
          <p:cNvPr id="9" name="文本框 8"/>
          <p:cNvSpPr txBox="1"/>
          <p:nvPr>
            <p:custDataLst>
              <p:tags r:id="rId1"/>
            </p:custDataLst>
          </p:nvPr>
        </p:nvSpPr>
        <p:spPr>
          <a:xfrm>
            <a:off x="-1270" y="415290"/>
            <a:ext cx="6859270" cy="320040"/>
          </a:xfrm>
          <a:prstGeom prst="rect">
            <a:avLst/>
          </a:prstGeom>
          <a:noFill/>
        </p:spPr>
        <p:txBody>
          <a:bodyPr wrap="square" rtlCol="0">
            <a:noAutofit/>
          </a:bodyPr>
          <a:lstStyle/>
          <a:p>
            <a:pPr algn="ctr"/>
            <a:r>
              <a:rPr lang="zh-CN" altLang="en-US" sz="1200" b="1" dirty="0">
                <a:ln w="0"/>
                <a:solidFill>
                  <a:srgbClr val="056DA7"/>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梅桥镇国土空间总体规划（</a:t>
            </a:r>
            <a:r>
              <a:rPr lang="en-US" altLang="zh-CN" sz="1200" b="1" dirty="0">
                <a:solidFill>
                  <a:srgbClr val="056DA7"/>
                </a:solidFill>
                <a:latin typeface="微软雅黑" panose="020B0503020204020204" pitchFamily="34" charset="-122"/>
                <a:ea typeface="微软雅黑" panose="020B0503020204020204" pitchFamily="34" charset="-122"/>
                <a:cs typeface="微软雅黑" panose="020B0503020204020204" pitchFamily="34" charset="-122"/>
                <a:sym typeface="+mn-ea"/>
              </a:rPr>
              <a:t>2021-2035</a:t>
            </a:r>
            <a:r>
              <a:rPr lang="zh-CN" altLang="en-US" sz="1200" b="1" dirty="0">
                <a:solidFill>
                  <a:srgbClr val="056DA7"/>
                </a:solidFill>
                <a:latin typeface="微软雅黑" panose="020B0503020204020204" pitchFamily="34" charset="-122"/>
                <a:ea typeface="微软雅黑" panose="020B0503020204020204" pitchFamily="34" charset="-122"/>
                <a:cs typeface="微软雅黑" panose="020B0503020204020204" pitchFamily="34" charset="-122"/>
                <a:sym typeface="+mn-ea"/>
              </a:rPr>
              <a:t>年）草案公示</a:t>
            </a:r>
            <a:endParaRPr lang="zh-CN" altLang="en-US" sz="1200" b="1" dirty="0">
              <a:solidFill>
                <a:srgbClr val="056DA7"/>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11" name="组合 10"/>
          <p:cNvGrpSpPr/>
          <p:nvPr/>
        </p:nvGrpSpPr>
        <p:grpSpPr>
          <a:xfrm>
            <a:off x="610669" y="3554769"/>
            <a:ext cx="5715154" cy="6156960"/>
            <a:chOff x="610669" y="3609633"/>
            <a:chExt cx="5715154" cy="6156960"/>
          </a:xfrm>
        </p:grpSpPr>
        <p:pic>
          <p:nvPicPr>
            <p:cNvPr id="15" name="图片 14"/>
            <p:cNvPicPr>
              <a:picLocks noChangeAspect="1"/>
            </p:cNvPicPr>
            <p:nvPr/>
          </p:nvPicPr>
          <p:blipFill rotWithShape="1">
            <a:blip r:embed="rId2" cstate="print">
              <a:extLst>
                <a:ext uri="{28A0092B-C50C-407E-A947-70E740481C1C}">
                  <a14:useLocalDpi xmlns:a14="http://schemas.microsoft.com/office/drawing/2010/main" val="0"/>
                </a:ext>
              </a:extLst>
            </a:blip>
            <a:srcRect l="2870" t="13076" r="3290" b="16362"/>
            <a:stretch>
              <a:fillRect/>
            </a:stretch>
          </p:blipFill>
          <p:spPr>
            <a:xfrm>
              <a:off x="610669" y="3609633"/>
              <a:ext cx="5715154" cy="6146873"/>
            </a:xfrm>
            <a:prstGeom prst="rect">
              <a:avLst/>
            </a:prstGeom>
          </p:spPr>
        </p:pic>
        <p:pic>
          <p:nvPicPr>
            <p:cNvPr id="10" name="图片 9"/>
            <p:cNvPicPr>
              <a:picLocks noChangeAspect="1"/>
            </p:cNvPicPr>
            <p:nvPr/>
          </p:nvPicPr>
          <p:blipFill rotWithShape="1">
            <a:blip r:embed="rId3"/>
            <a:srcRect r="10264"/>
            <a:stretch>
              <a:fillRect/>
            </a:stretch>
          </p:blipFill>
          <p:spPr>
            <a:xfrm>
              <a:off x="4346351" y="9003617"/>
              <a:ext cx="1979472" cy="762976"/>
            </a:xfrm>
            <a:prstGeom prst="rect">
              <a:avLst/>
            </a:prstGeom>
          </p:spPr>
        </p:pic>
        <p:sp>
          <p:nvSpPr>
            <p:cNvPr id="14" name="内容占位符 2"/>
            <p:cNvSpPr txBox="1"/>
            <p:nvPr>
              <p:custDataLst>
                <p:tags r:id="rId4"/>
              </p:custDataLst>
            </p:nvPr>
          </p:nvSpPr>
          <p:spPr>
            <a:xfrm>
              <a:off x="610669" y="3619721"/>
              <a:ext cx="2510705" cy="355932"/>
            </a:xfrm>
            <a:prstGeom prst="rect">
              <a:avLst/>
            </a:prstGeom>
          </p:spPr>
          <p:txBody>
            <a:bodyPr vert="horz" lIns="91440" tIns="45720" rIns="91440" bIns="45720" rtlCol="0" anchor="ctr" anchorCtr="0">
              <a:normAutofit/>
            </a:bodyPr>
            <a:lstStyle>
              <a:lvl1pPr marL="406400" indent="-406400" algn="l" defTabSz="1625600" rtl="0" eaLnBrk="1" latinLnBrk="0" hangingPunct="1">
                <a:lnSpc>
                  <a:spcPct val="100000"/>
                </a:lnSpc>
                <a:spcBef>
                  <a:spcPts val="1780"/>
                </a:spcBef>
                <a:buFont typeface="Arial" panose="020B0604020202020204" pitchFamily="34" charset="0"/>
                <a:buChar char="•"/>
                <a:defRPr sz="24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1219200" indent="-406400" algn="l" defTabSz="1625600" rtl="0" eaLnBrk="1" latinLnBrk="0" hangingPunct="1">
                <a:lnSpc>
                  <a:spcPct val="100000"/>
                </a:lnSpc>
                <a:spcBef>
                  <a:spcPts val="890"/>
                </a:spcBef>
                <a:buFont typeface="Arial" panose="020B0604020202020204" pitchFamily="34" charset="0"/>
                <a:buChar char="•"/>
                <a:defRPr sz="20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100000"/>
                </a:lnSpc>
                <a:spcBef>
                  <a:spcPts val="890"/>
                </a:spcBef>
                <a:buFont typeface="Arial" panose="020B0604020202020204" pitchFamily="34" charset="0"/>
                <a:buChar char="•"/>
                <a:defRPr sz="20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9pPr>
            </a:lstStyle>
            <a:p>
              <a:pPr marL="0" indent="0" algn="l">
                <a:lnSpc>
                  <a:spcPts val="2000"/>
                </a:lnSpc>
                <a:spcBef>
                  <a:spcPts val="0"/>
                </a:spcBef>
                <a:buFont typeface="Arial" panose="020B0604020202020204" pitchFamily="34" charset="0"/>
                <a:buNone/>
              </a:pPr>
              <a:r>
                <a:rPr lang="zh-CN" altLang="en-US" sz="1400" dirty="0">
                  <a:solidFill>
                    <a:srgbClr val="056DA7"/>
                  </a:solidFill>
                  <a:sym typeface="+mn-ea"/>
                </a:rPr>
                <a:t>镇域国土空间控制线规划图</a:t>
              </a:r>
              <a:endParaRPr lang="zh-CN" altLang="en-US" sz="1400" dirty="0">
                <a:solidFill>
                  <a:srgbClr val="056DA7"/>
                </a:solidFill>
                <a:sym typeface="+mn-ea"/>
              </a:endParaRPr>
            </a:p>
          </p:txBody>
        </p:sp>
      </p:grpSp>
      <p:graphicFrame>
        <p:nvGraphicFramePr>
          <p:cNvPr id="12" name="图示 11"/>
          <p:cNvGraphicFramePr/>
          <p:nvPr/>
        </p:nvGraphicFramePr>
        <p:xfrm>
          <a:off x="521970" y="1575435"/>
          <a:ext cx="6046470" cy="19145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燕尾形 17"/>
          <p:cNvSpPr/>
          <p:nvPr/>
        </p:nvSpPr>
        <p:spPr>
          <a:xfrm rot="10800000">
            <a:off x="5913120" y="241078"/>
            <a:ext cx="1176528" cy="576419"/>
          </a:xfrm>
          <a:prstGeom prst="chevron">
            <a:avLst>
              <a:gd name="adj" fmla="val 29518"/>
            </a:avLst>
          </a:prstGeom>
          <a:solidFill>
            <a:srgbClr val="056D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 name="标题 5"/>
          <p:cNvSpPr>
            <a:spLocks noGrp="1"/>
          </p:cNvSpPr>
          <p:nvPr>
            <p:ph type="title"/>
          </p:nvPr>
        </p:nvSpPr>
        <p:spPr>
          <a:xfrm>
            <a:off x="471487" y="735318"/>
            <a:ext cx="5915025" cy="975720"/>
          </a:xfrm>
        </p:spPr>
        <p:txBody>
          <a:bodyPr/>
          <a:lstStyle/>
          <a:p>
            <a:r>
              <a:rPr lang="en-US" altLang="zh-CN" dirty="0">
                <a:solidFill>
                  <a:srgbClr val="056DA7"/>
                </a:solidFill>
              </a:rPr>
              <a:t>3.4 </a:t>
            </a:r>
            <a:r>
              <a:rPr lang="zh-CN" altLang="en-US" dirty="0">
                <a:solidFill>
                  <a:srgbClr val="056DA7"/>
                </a:solidFill>
              </a:rPr>
              <a:t>国土空间用途结构</a:t>
            </a:r>
            <a:endParaRPr lang="zh-CN" altLang="en-US" dirty="0">
              <a:solidFill>
                <a:srgbClr val="056DA7"/>
              </a:solidFill>
            </a:endParaRPr>
          </a:p>
        </p:txBody>
      </p:sp>
      <p:sp>
        <p:nvSpPr>
          <p:cNvPr id="15" name="灯片编号占位符 14"/>
          <p:cNvSpPr>
            <a:spLocks noGrp="1"/>
          </p:cNvSpPr>
          <p:nvPr>
            <p:ph type="sldNum" sz="quarter" idx="12"/>
          </p:nvPr>
        </p:nvSpPr>
        <p:spPr/>
        <p:txBody>
          <a:bodyPr/>
          <a:lstStyle/>
          <a:p>
            <a:fld id="{8886FA7B-F871-4E12-A366-D771B5170A55}" type="slidenum">
              <a:rPr lang="zh-CN" altLang="en-US" smtClean="0"/>
            </a:fld>
            <a:endParaRPr lang="zh-CN" altLang="en-US" dirty="0"/>
          </a:p>
        </p:txBody>
      </p:sp>
      <p:sp>
        <p:nvSpPr>
          <p:cNvPr id="30" name="文本框 29"/>
          <p:cNvSpPr txBox="1"/>
          <p:nvPr>
            <p:custDataLst>
              <p:tags r:id="rId1"/>
            </p:custDataLst>
          </p:nvPr>
        </p:nvSpPr>
        <p:spPr>
          <a:xfrm>
            <a:off x="-1270" y="415290"/>
            <a:ext cx="6859270" cy="320040"/>
          </a:xfrm>
          <a:prstGeom prst="rect">
            <a:avLst/>
          </a:prstGeom>
          <a:noFill/>
        </p:spPr>
        <p:txBody>
          <a:bodyPr wrap="square" rtlCol="0">
            <a:noAutofit/>
          </a:bodyPr>
          <a:lstStyle/>
          <a:p>
            <a:pPr algn="ctr"/>
            <a:r>
              <a:rPr lang="zh-CN" altLang="en-US" sz="1200" b="1" dirty="0">
                <a:ln w="0"/>
                <a:solidFill>
                  <a:srgbClr val="056DA7"/>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梅桥镇国土空间总体规划（</a:t>
            </a:r>
            <a:r>
              <a:rPr lang="en-US" altLang="zh-CN" sz="1200" b="1" dirty="0">
                <a:solidFill>
                  <a:srgbClr val="056DA7"/>
                </a:solidFill>
                <a:latin typeface="微软雅黑" panose="020B0503020204020204" pitchFamily="34" charset="-122"/>
                <a:ea typeface="微软雅黑" panose="020B0503020204020204" pitchFamily="34" charset="-122"/>
                <a:cs typeface="微软雅黑" panose="020B0503020204020204" pitchFamily="34" charset="-122"/>
                <a:sym typeface="+mn-ea"/>
              </a:rPr>
              <a:t>2021-2035</a:t>
            </a:r>
            <a:r>
              <a:rPr lang="zh-CN" altLang="en-US" sz="1200" b="1" dirty="0">
                <a:solidFill>
                  <a:srgbClr val="056DA7"/>
                </a:solidFill>
                <a:latin typeface="微软雅黑" panose="020B0503020204020204" pitchFamily="34" charset="-122"/>
                <a:ea typeface="微软雅黑" panose="020B0503020204020204" pitchFamily="34" charset="-122"/>
                <a:cs typeface="微软雅黑" panose="020B0503020204020204" pitchFamily="34" charset="-122"/>
                <a:sym typeface="+mn-ea"/>
              </a:rPr>
              <a:t>年）草案公示</a:t>
            </a:r>
            <a:endParaRPr lang="zh-CN" altLang="en-US" sz="1200" b="1" dirty="0">
              <a:solidFill>
                <a:srgbClr val="056DA7"/>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5" name="组合 4"/>
          <p:cNvGrpSpPr/>
          <p:nvPr/>
        </p:nvGrpSpPr>
        <p:grpSpPr>
          <a:xfrm>
            <a:off x="610669" y="3550058"/>
            <a:ext cx="5715154" cy="6178544"/>
            <a:chOff x="610669" y="3604922"/>
            <a:chExt cx="5715154" cy="6178544"/>
          </a:xfrm>
        </p:grpSpPr>
        <p:pic>
          <p:nvPicPr>
            <p:cNvPr id="8" name="图片 7"/>
            <p:cNvPicPr>
              <a:picLocks noChangeAspect="1"/>
            </p:cNvPicPr>
            <p:nvPr/>
          </p:nvPicPr>
          <p:blipFill rotWithShape="1">
            <a:blip r:embed="rId2" cstate="print">
              <a:extLst>
                <a:ext uri="{28A0092B-C50C-407E-A947-70E740481C1C}">
                  <a14:useLocalDpi xmlns:a14="http://schemas.microsoft.com/office/drawing/2010/main" val="0"/>
                </a:ext>
              </a:extLst>
            </a:blip>
            <a:srcRect l="3254" t="12895" r="3076" b="16308"/>
            <a:stretch>
              <a:fillRect/>
            </a:stretch>
          </p:blipFill>
          <p:spPr>
            <a:xfrm>
              <a:off x="610669" y="3604922"/>
              <a:ext cx="5715154" cy="6178544"/>
            </a:xfrm>
            <a:prstGeom prst="rect">
              <a:avLst/>
            </a:prstGeom>
          </p:spPr>
        </p:pic>
        <p:pic>
          <p:nvPicPr>
            <p:cNvPr id="4" name="图片 3"/>
            <p:cNvPicPr>
              <a:picLocks noChangeAspect="1"/>
            </p:cNvPicPr>
            <p:nvPr/>
          </p:nvPicPr>
          <p:blipFill>
            <a:blip r:embed="rId3"/>
            <a:stretch>
              <a:fillRect/>
            </a:stretch>
          </p:blipFill>
          <p:spPr>
            <a:xfrm>
              <a:off x="2613603" y="9107424"/>
              <a:ext cx="3633728" cy="676042"/>
            </a:xfrm>
            <a:prstGeom prst="rect">
              <a:avLst/>
            </a:prstGeom>
          </p:spPr>
        </p:pic>
        <p:sp>
          <p:nvSpPr>
            <p:cNvPr id="12" name="内容占位符 2"/>
            <p:cNvSpPr txBox="1"/>
            <p:nvPr>
              <p:custDataLst>
                <p:tags r:id="rId4"/>
              </p:custDataLst>
            </p:nvPr>
          </p:nvSpPr>
          <p:spPr>
            <a:xfrm>
              <a:off x="610669" y="3604922"/>
              <a:ext cx="2225316" cy="347980"/>
            </a:xfrm>
            <a:prstGeom prst="rect">
              <a:avLst/>
            </a:prstGeom>
          </p:spPr>
          <p:txBody>
            <a:bodyPr vert="horz" lIns="91440" tIns="45720" rIns="91440" bIns="45720" rtlCol="0" anchor="ctr" anchorCtr="0">
              <a:normAutofit/>
            </a:bodyPr>
            <a:lstStyle>
              <a:lvl1pPr marL="406400" indent="-406400" algn="l" defTabSz="1625600" rtl="0" eaLnBrk="1" latinLnBrk="0" hangingPunct="1">
                <a:lnSpc>
                  <a:spcPct val="100000"/>
                </a:lnSpc>
                <a:spcBef>
                  <a:spcPts val="1780"/>
                </a:spcBef>
                <a:buFont typeface="Arial" panose="020B0604020202020204" pitchFamily="34" charset="0"/>
                <a:buChar char="•"/>
                <a:defRPr sz="24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1219200" indent="-406400" algn="l" defTabSz="1625600" rtl="0" eaLnBrk="1" latinLnBrk="0" hangingPunct="1">
                <a:lnSpc>
                  <a:spcPct val="100000"/>
                </a:lnSpc>
                <a:spcBef>
                  <a:spcPts val="890"/>
                </a:spcBef>
                <a:buFont typeface="Arial" panose="020B0604020202020204" pitchFamily="34" charset="0"/>
                <a:buChar char="•"/>
                <a:defRPr sz="20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100000"/>
                </a:lnSpc>
                <a:spcBef>
                  <a:spcPts val="890"/>
                </a:spcBef>
                <a:buFont typeface="Arial" panose="020B0604020202020204" pitchFamily="34" charset="0"/>
                <a:buChar char="•"/>
                <a:defRPr sz="20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9pPr>
            </a:lstStyle>
            <a:p>
              <a:pPr marL="0" indent="0" algn="l">
                <a:lnSpc>
                  <a:spcPts val="2000"/>
                </a:lnSpc>
                <a:spcBef>
                  <a:spcPts val="0"/>
                </a:spcBef>
                <a:buFont typeface="Arial" panose="020B0604020202020204" pitchFamily="34" charset="0"/>
                <a:buNone/>
              </a:pPr>
              <a:r>
                <a:rPr lang="zh-CN" altLang="en-US" sz="1400" dirty="0">
                  <a:solidFill>
                    <a:srgbClr val="056DA7"/>
                  </a:solidFill>
                  <a:sym typeface="+mn-ea"/>
                </a:rPr>
                <a:t>镇域国土空间总体规划图</a:t>
              </a:r>
              <a:endParaRPr lang="zh-CN" altLang="en-US" sz="1400" dirty="0">
                <a:solidFill>
                  <a:srgbClr val="056DA7"/>
                </a:solidFill>
                <a:sym typeface="+mn-ea"/>
              </a:endParaRPr>
            </a:p>
          </p:txBody>
        </p:sp>
      </p:grpSp>
      <p:sp>
        <p:nvSpPr>
          <p:cNvPr id="19" name="矩形 18"/>
          <p:cNvSpPr/>
          <p:nvPr/>
        </p:nvSpPr>
        <p:spPr>
          <a:xfrm>
            <a:off x="610669" y="1883232"/>
            <a:ext cx="5715154" cy="1721690"/>
          </a:xfrm>
          <a:prstGeom prst="rect">
            <a:avLst/>
          </a:prstGeom>
        </p:spPr>
        <p:txBody>
          <a:bodyPr wrap="square">
            <a:spAutoFit/>
          </a:bodyPr>
          <a:lstStyle/>
          <a:p>
            <a:pPr marL="285750" indent="-285750">
              <a:lnSpc>
                <a:spcPct val="150000"/>
              </a:lnSpc>
              <a:buFont typeface="Wingdings" panose="05000000000000000000" pitchFamily="2" charset="2"/>
              <a:buChar char="u"/>
            </a:pPr>
            <a:r>
              <a:rPr lang="zh-CN" altLang="en-US" sz="1200" dirty="0">
                <a:solidFill>
                  <a:srgbClr val="056DA7"/>
                </a:solidFill>
                <a:latin typeface="微软雅黑" panose="020B0503020204020204" pitchFamily="34" charset="-122"/>
                <a:ea typeface="微软雅黑" panose="020B0503020204020204" pitchFamily="34" charset="-122"/>
              </a:rPr>
              <a:t>城镇开发边界外用地规划深度以一级类或二级类为主，城镇开发边界内用地可根据需要细化至二级类或三级类</a:t>
            </a:r>
            <a:endParaRPr lang="en-US" altLang="zh-CN" sz="1200" dirty="0">
              <a:solidFill>
                <a:srgbClr val="056DA7"/>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u"/>
            </a:pPr>
            <a:r>
              <a:rPr lang="zh-CN" altLang="en-US" sz="1200" dirty="0">
                <a:solidFill>
                  <a:srgbClr val="056DA7"/>
                </a:solidFill>
                <a:latin typeface="微软雅黑" panose="020B0503020204020204" pitchFamily="34" charset="-122"/>
                <a:ea typeface="微软雅黑" panose="020B0503020204020204" pitchFamily="34" charset="-122"/>
                <a:sym typeface="+mn-ea"/>
              </a:rPr>
              <a:t>坚持保护优先、节约集约，统筹各类资源要素保护和开发利用，制定国土空间用途结构方案</a:t>
            </a:r>
            <a:endParaRPr lang="en-US" altLang="zh-CN" sz="1200" dirty="0">
              <a:solidFill>
                <a:srgbClr val="056DA7"/>
              </a:solidFill>
              <a:latin typeface="微软雅黑" panose="020B0503020204020204" pitchFamily="34" charset="-122"/>
              <a:ea typeface="微软雅黑" panose="020B0503020204020204" pitchFamily="34" charset="-122"/>
              <a:sym typeface="+mn-ea"/>
            </a:endParaRPr>
          </a:p>
          <a:p>
            <a:pPr marL="285750" indent="-285750">
              <a:lnSpc>
                <a:spcPct val="150000"/>
              </a:lnSpc>
              <a:buFont typeface="Wingdings" panose="05000000000000000000" pitchFamily="2" charset="2"/>
              <a:buChar char="u"/>
            </a:pPr>
            <a:r>
              <a:rPr lang="zh-CN" altLang="en-US" sz="1200" dirty="0">
                <a:solidFill>
                  <a:srgbClr val="056DA7"/>
                </a:solidFill>
                <a:latin typeface="微软雅黑" panose="020B0503020204020204" pitchFamily="34" charset="-122"/>
                <a:ea typeface="微软雅黑" panose="020B0503020204020204" pitchFamily="34" charset="-122"/>
              </a:rPr>
              <a:t>明确国土空间结构调整和优化的重点、方向及时序安排，制定国土空间功能结构调整表</a:t>
            </a:r>
            <a:endParaRPr lang="zh-CN" altLang="en-US" sz="1200" dirty="0">
              <a:solidFill>
                <a:srgbClr val="056DA7"/>
              </a:solidFill>
              <a:latin typeface="微软雅黑" panose="020B0503020204020204" pitchFamily="34" charset="-122"/>
              <a:ea typeface="微软雅黑" panose="020B0503020204020204" pitchFamily="34" charset="-122"/>
            </a:endParaRPr>
          </a:p>
        </p:txBody>
      </p:sp>
      <p:sp>
        <p:nvSpPr>
          <p:cNvPr id="29" name="矩形 28"/>
          <p:cNvSpPr/>
          <p:nvPr/>
        </p:nvSpPr>
        <p:spPr>
          <a:xfrm>
            <a:off x="735965" y="3147378"/>
            <a:ext cx="5373370" cy="528252"/>
          </a:xfrm>
          <a:prstGeom prst="rect">
            <a:avLst/>
          </a:prstGeom>
        </p:spPr>
        <p:txBody>
          <a:bodyPr wrap="square">
            <a:noAutofit/>
          </a:bodyPr>
          <a:lstStyle/>
          <a:p>
            <a:pPr marL="285750" indent="-285750">
              <a:buFont typeface="Wingdings" panose="05000000000000000000" pitchFamily="2" charset="2"/>
              <a:buChar char="u"/>
            </a:pPr>
            <a:endParaRPr lang="zh-CN" altLang="en-US" sz="1400" dirty="0">
              <a:solidFill>
                <a:srgbClr val="056DA7"/>
              </a:solidFill>
              <a:latin typeface="微软雅黑" panose="020B0503020204020204" pitchFamily="34" charset="-122"/>
              <a:ea typeface="微软雅黑" panose="020B0503020204020204" pitchFamily="34" charset="-122"/>
            </a:endParaRPr>
          </a:p>
        </p:txBody>
      </p:sp>
      <p:sp>
        <p:nvSpPr>
          <p:cNvPr id="7" name="矩形 6"/>
          <p:cNvSpPr/>
          <p:nvPr/>
        </p:nvSpPr>
        <p:spPr>
          <a:xfrm>
            <a:off x="471487" y="1438690"/>
            <a:ext cx="5459539" cy="507831"/>
          </a:xfrm>
          <a:prstGeom prst="rect">
            <a:avLst/>
          </a:prstGeom>
        </p:spPr>
        <p:txBody>
          <a:bodyPr wrap="square">
            <a:spAutoFit/>
          </a:bodyPr>
          <a:lstStyle/>
          <a:p>
            <a:pPr marL="360045" indent="-360045" defTabSz="1625600">
              <a:lnSpc>
                <a:spcPct val="150000"/>
              </a:lnSpc>
              <a:spcBef>
                <a:spcPts val="1200"/>
              </a:spcBef>
              <a:buFont typeface="Wingdings" panose="05000000000000000000" charset="0"/>
              <a:buChar char="Ø"/>
            </a:pPr>
            <a:r>
              <a:rPr lang="zh-CN" altLang="en-US" b="1" kern="100" dirty="0">
                <a:solidFill>
                  <a:srgbClr val="056DA7"/>
                </a:solidFill>
                <a:latin typeface="微软雅黑" panose="020B0503020204020204" pitchFamily="34" charset="-122"/>
                <a:ea typeface="微软雅黑" panose="020B0503020204020204" pitchFamily="34" charset="-122"/>
                <a:cs typeface="Times New Roman" panose="02020603050405020304" pitchFamily="18" charset="0"/>
                <a:sym typeface="+mn-ea"/>
              </a:rPr>
              <a:t>统筹资源要素，制定国土空间用途结构调整方案</a:t>
            </a:r>
            <a:endParaRPr lang="zh-CN" altLang="en-US" b="1" kern="100" dirty="0">
              <a:solidFill>
                <a:srgbClr val="056DA7"/>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0" y="4928777"/>
            <a:ext cx="6858000" cy="4977223"/>
          </a:xfrm>
          <a:prstGeom prst="rect">
            <a:avLst/>
          </a:prstGeom>
          <a:solidFill>
            <a:srgbClr val="75C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271780" y="6144895"/>
            <a:ext cx="2784475" cy="1228725"/>
          </a:xfrm>
        </p:spPr>
        <p:txBody>
          <a:bodyPr/>
          <a:lstStyle/>
          <a:p>
            <a:pPr marL="0" indent="0" fontAlgn="auto">
              <a:lnSpc>
                <a:spcPct val="100000"/>
              </a:lnSpc>
            </a:pPr>
            <a:r>
              <a:rPr lang="en-US" altLang="zh-CN" dirty="0">
                <a:solidFill>
                  <a:schemeClr val="bg1"/>
                </a:solidFill>
              </a:rPr>
              <a:t>04</a:t>
            </a:r>
            <a:endParaRPr lang="zh-CN" altLang="en-US" dirty="0">
              <a:solidFill>
                <a:schemeClr val="bg1"/>
              </a:solidFill>
            </a:endParaRPr>
          </a:p>
        </p:txBody>
      </p:sp>
      <p:sp>
        <p:nvSpPr>
          <p:cNvPr id="18" name="内容占位符 2"/>
          <p:cNvSpPr txBox="1"/>
          <p:nvPr/>
        </p:nvSpPr>
        <p:spPr>
          <a:xfrm>
            <a:off x="3424362" y="6144295"/>
            <a:ext cx="3596833" cy="1954059"/>
          </a:xfrm>
          <a:prstGeom prst="rect">
            <a:avLst/>
          </a:prstGeom>
        </p:spPr>
        <p:txBody>
          <a:bodyPr vert="horz" lIns="91440" tIns="45720" rIns="91440" bIns="45720" rtlCol="0">
            <a:normAutofit/>
          </a:bodyPr>
          <a:lstStyle>
            <a:lvl1pPr marL="0" indent="0" algn="l" defTabSz="1625600" rtl="0" eaLnBrk="1" latinLnBrk="0" hangingPunct="1">
              <a:lnSpc>
                <a:spcPct val="90000"/>
              </a:lnSpc>
              <a:spcBef>
                <a:spcPts val="1780"/>
              </a:spcBef>
              <a:buFontTx/>
              <a:buNone/>
              <a:defRPr sz="18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812800" indent="0" algn="l" defTabSz="1625600" rtl="0" eaLnBrk="1" latinLnBrk="0" hangingPunct="1">
              <a:lnSpc>
                <a:spcPct val="90000"/>
              </a:lnSpc>
              <a:spcBef>
                <a:spcPts val="890"/>
              </a:spcBef>
              <a:buFont typeface="Arial" panose="020B0604020202020204" pitchFamily="34" charset="0"/>
              <a:buNone/>
              <a:defRPr sz="28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90000"/>
              </a:lnSpc>
              <a:spcBef>
                <a:spcPts val="890"/>
              </a:spcBef>
              <a:buFont typeface="Arial" panose="020B0604020202020204" pitchFamily="34" charset="0"/>
              <a:buChar char="•"/>
              <a:defRPr sz="20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90000"/>
              </a:lnSpc>
              <a:spcBef>
                <a:spcPts val="890"/>
              </a:spcBef>
              <a:buFont typeface="Arial" panose="020B0604020202020204" pitchFamily="34" charset="0"/>
              <a:buChar char="•"/>
              <a:defRPr sz="16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90000"/>
              </a:lnSpc>
              <a:spcBef>
                <a:spcPts val="890"/>
              </a:spcBef>
              <a:buFont typeface="Arial" panose="020B0604020202020204" pitchFamily="34" charset="0"/>
              <a:buChar char="•"/>
              <a:defRPr sz="16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555"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555"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555"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555" kern="1200">
                <a:solidFill>
                  <a:schemeClr val="tx1"/>
                </a:solidFill>
                <a:latin typeface="+mn-lt"/>
                <a:ea typeface="+mn-ea"/>
                <a:cs typeface="+mn-cs"/>
              </a:defRPr>
            </a:lvl9pPr>
          </a:lstStyle>
          <a:p>
            <a:r>
              <a:rPr lang="en-US" altLang="zh-CN" dirty="0">
                <a:solidFill>
                  <a:schemeClr val="bg1"/>
                </a:solidFill>
              </a:rPr>
              <a:t>4.1 </a:t>
            </a:r>
            <a:r>
              <a:rPr lang="zh-CN" altLang="en-US" dirty="0">
                <a:solidFill>
                  <a:schemeClr val="bg1"/>
                </a:solidFill>
              </a:rPr>
              <a:t>村庄分级分类</a:t>
            </a:r>
            <a:endParaRPr lang="en-US" altLang="zh-CN" dirty="0">
              <a:solidFill>
                <a:schemeClr val="bg1"/>
              </a:solidFill>
            </a:endParaRPr>
          </a:p>
          <a:p>
            <a:r>
              <a:rPr lang="en-US" altLang="zh-CN" dirty="0">
                <a:solidFill>
                  <a:schemeClr val="bg1"/>
                </a:solidFill>
              </a:rPr>
              <a:t>4</a:t>
            </a:r>
            <a:r>
              <a:rPr lang="zh-CN" altLang="en-US" dirty="0">
                <a:solidFill>
                  <a:schemeClr val="bg1"/>
                </a:solidFill>
              </a:rPr>
              <a:t>.2 特色村庄发展指引</a:t>
            </a:r>
            <a:endParaRPr lang="zh-CN" altLang="en-US" dirty="0">
              <a:solidFill>
                <a:schemeClr val="bg1"/>
              </a:solidFill>
            </a:endParaRPr>
          </a:p>
          <a:p>
            <a:endParaRPr lang="zh-CN" altLang="en-US" dirty="0">
              <a:solidFill>
                <a:schemeClr val="bg1"/>
              </a:solidFill>
            </a:endParaRPr>
          </a:p>
        </p:txBody>
      </p:sp>
      <p:sp>
        <p:nvSpPr>
          <p:cNvPr id="20" name="文本占位符 4"/>
          <p:cNvSpPr txBox="1"/>
          <p:nvPr/>
        </p:nvSpPr>
        <p:spPr>
          <a:xfrm>
            <a:off x="471471" y="7553353"/>
            <a:ext cx="5915025" cy="585593"/>
          </a:xfrm>
          <a:prstGeom prst="rect">
            <a:avLst/>
          </a:prstGeom>
        </p:spPr>
        <p:txBody>
          <a:bodyPr vert="horz" lIns="91440" tIns="45720" rIns="91440" bIns="45720" rtlCol="0">
            <a:normAutofit/>
          </a:bodyPr>
          <a:lstStyle>
            <a:lvl1pPr marL="0" marR="0" indent="0" algn="l" defTabSz="1625600" rtl="0" eaLnBrk="1" fontAlgn="auto" latinLnBrk="0" hangingPunct="1">
              <a:lnSpc>
                <a:spcPct val="90000"/>
              </a:lnSpc>
              <a:spcBef>
                <a:spcPts val="1780"/>
              </a:spcBef>
              <a:spcAft>
                <a:spcPts val="0"/>
              </a:spcAft>
              <a:buClrTx/>
              <a:buSzTx/>
              <a:buFont typeface="Arial" panose="020B0604020202020204" pitchFamily="34" charset="0"/>
              <a:buNone/>
              <a:defRPr sz="20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812800" indent="0" algn="l" defTabSz="1625600" rtl="0" eaLnBrk="1" latinLnBrk="0" hangingPunct="1">
              <a:lnSpc>
                <a:spcPct val="90000"/>
              </a:lnSpc>
              <a:spcBef>
                <a:spcPts val="890"/>
              </a:spcBef>
              <a:buFont typeface="Arial" panose="020B0604020202020204" pitchFamily="34" charset="0"/>
              <a:buNone/>
              <a:defRPr sz="249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1625600" indent="0" algn="l" defTabSz="1625600" rtl="0" eaLnBrk="1" latinLnBrk="0" hangingPunct="1">
              <a:lnSpc>
                <a:spcPct val="90000"/>
              </a:lnSpc>
              <a:spcBef>
                <a:spcPts val="890"/>
              </a:spcBef>
              <a:buFont typeface="Arial" panose="020B0604020202020204" pitchFamily="34" charset="0"/>
              <a:buNone/>
              <a:defRPr sz="2135"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438400" indent="0" algn="l" defTabSz="1625600" rtl="0" eaLnBrk="1" latinLnBrk="0" hangingPunct="1">
              <a:lnSpc>
                <a:spcPct val="90000"/>
              </a:lnSpc>
              <a:spcBef>
                <a:spcPts val="890"/>
              </a:spcBef>
              <a:buFont typeface="Arial" panose="020B0604020202020204" pitchFamily="34" charset="0"/>
              <a:buNone/>
              <a:defRPr sz="1780" kern="1200">
                <a:solidFill>
                  <a:schemeClr val="tx1"/>
                </a:solidFill>
                <a:latin typeface="微软雅黑" panose="020B0503020204020204" pitchFamily="34" charset="-122"/>
                <a:ea typeface="微软雅黑" panose="020B0503020204020204" pitchFamily="34" charset="-122"/>
                <a:cs typeface="+mn-cs"/>
              </a:defRPr>
            </a:lvl4pPr>
            <a:lvl5pPr marL="3251200" indent="0" algn="l" defTabSz="1625600" rtl="0" eaLnBrk="1" latinLnBrk="0" hangingPunct="1">
              <a:lnSpc>
                <a:spcPct val="90000"/>
              </a:lnSpc>
              <a:spcBef>
                <a:spcPts val="890"/>
              </a:spcBef>
              <a:buFont typeface="Arial" panose="020B0604020202020204" pitchFamily="34" charset="0"/>
              <a:buNone/>
              <a:defRPr sz="1780" kern="1200">
                <a:solidFill>
                  <a:schemeClr val="tx1"/>
                </a:solidFill>
                <a:latin typeface="微软雅黑" panose="020B0503020204020204" pitchFamily="34" charset="-122"/>
                <a:ea typeface="微软雅黑" panose="020B0503020204020204" pitchFamily="34" charset="-122"/>
                <a:cs typeface="+mn-cs"/>
              </a:defRPr>
            </a:lvl5pPr>
            <a:lvl6pPr marL="4064000" indent="0" algn="l" defTabSz="1625600" rtl="0" eaLnBrk="1" latinLnBrk="0" hangingPunct="1">
              <a:lnSpc>
                <a:spcPct val="90000"/>
              </a:lnSpc>
              <a:spcBef>
                <a:spcPts val="890"/>
              </a:spcBef>
              <a:buFont typeface="Arial" panose="020B0604020202020204" pitchFamily="34" charset="0"/>
              <a:buNone/>
              <a:defRPr sz="1780" kern="1200">
                <a:solidFill>
                  <a:schemeClr val="tx1"/>
                </a:solidFill>
                <a:latin typeface="+mn-lt"/>
                <a:ea typeface="+mn-ea"/>
                <a:cs typeface="+mn-cs"/>
              </a:defRPr>
            </a:lvl6pPr>
            <a:lvl7pPr marL="4876800" indent="0" algn="l" defTabSz="1625600" rtl="0" eaLnBrk="1" latinLnBrk="0" hangingPunct="1">
              <a:lnSpc>
                <a:spcPct val="90000"/>
              </a:lnSpc>
              <a:spcBef>
                <a:spcPts val="890"/>
              </a:spcBef>
              <a:buFont typeface="Arial" panose="020B0604020202020204" pitchFamily="34" charset="0"/>
              <a:buNone/>
              <a:defRPr sz="1780" kern="1200">
                <a:solidFill>
                  <a:schemeClr val="tx1"/>
                </a:solidFill>
                <a:latin typeface="+mn-lt"/>
                <a:ea typeface="+mn-ea"/>
                <a:cs typeface="+mn-cs"/>
              </a:defRPr>
            </a:lvl7pPr>
            <a:lvl8pPr marL="5689600" indent="0" algn="l" defTabSz="1625600" rtl="0" eaLnBrk="1" latinLnBrk="0" hangingPunct="1">
              <a:lnSpc>
                <a:spcPct val="90000"/>
              </a:lnSpc>
              <a:spcBef>
                <a:spcPts val="890"/>
              </a:spcBef>
              <a:buFont typeface="Arial" panose="020B0604020202020204" pitchFamily="34" charset="0"/>
              <a:buNone/>
              <a:defRPr sz="1780" kern="1200">
                <a:solidFill>
                  <a:schemeClr val="tx1"/>
                </a:solidFill>
                <a:latin typeface="+mn-lt"/>
                <a:ea typeface="+mn-ea"/>
                <a:cs typeface="+mn-cs"/>
              </a:defRPr>
            </a:lvl8pPr>
            <a:lvl9pPr marL="6502400" indent="0" algn="l" defTabSz="1625600" rtl="0" eaLnBrk="1" latinLnBrk="0" hangingPunct="1">
              <a:lnSpc>
                <a:spcPct val="90000"/>
              </a:lnSpc>
              <a:spcBef>
                <a:spcPts val="890"/>
              </a:spcBef>
              <a:buFont typeface="Arial" panose="020B0604020202020204" pitchFamily="34" charset="0"/>
              <a:buNone/>
              <a:defRPr sz="1780" kern="1200">
                <a:solidFill>
                  <a:schemeClr val="tx1"/>
                </a:solidFill>
                <a:latin typeface="+mn-lt"/>
                <a:ea typeface="+mn-ea"/>
                <a:cs typeface="+mn-cs"/>
              </a:defRPr>
            </a:lvl9pPr>
          </a:lstStyle>
          <a:p>
            <a:r>
              <a:rPr lang="zh-CN" altLang="en-US" dirty="0">
                <a:solidFill>
                  <a:srgbClr val="347C68"/>
                </a:solidFill>
              </a:rPr>
              <a:t>村庄布局</a:t>
            </a:r>
            <a:endParaRPr lang="zh-CN" altLang="en-US" dirty="0">
              <a:solidFill>
                <a:srgbClr val="347C68"/>
              </a:solidFill>
            </a:endParaRPr>
          </a:p>
        </p:txBody>
      </p:sp>
      <p:sp>
        <p:nvSpPr>
          <p:cNvPr id="10" name="矩形 9"/>
          <p:cNvSpPr/>
          <p:nvPr/>
        </p:nvSpPr>
        <p:spPr>
          <a:xfrm>
            <a:off x="-12192" y="6144491"/>
            <a:ext cx="2231136" cy="122919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p:nvPicPr>
        <p:blipFill rotWithShape="1">
          <a:blip r:embed="rId1" cstate="print">
            <a:extLst>
              <a:ext uri="{BEBA8EAE-BF5A-486C-A8C5-ECC9F3942E4B}">
                <a14:imgProps xmlns:a14="http://schemas.microsoft.com/office/drawing/2010/main">
                  <a14:imgLayer r:embed="rId2">
                    <a14:imgEffect>
                      <a14:brightnessContrast bright="20000" contrast="-20000"/>
                    </a14:imgEffect>
                    <a14:imgEffect>
                      <a14:colorTemperature colorTemp="7200"/>
                    </a14:imgEffect>
                  </a14:imgLayer>
                </a14:imgProps>
              </a:ext>
              <a:ext uri="{28A0092B-C50C-407E-A947-70E740481C1C}">
                <a14:useLocalDpi xmlns:a14="http://schemas.microsoft.com/office/drawing/2010/main" val="0"/>
              </a:ext>
            </a:extLst>
          </a:blip>
          <a:srcRect l="13279" t="12111" r="14124" b="11464"/>
          <a:stretch>
            <a:fillRect/>
          </a:stretch>
        </p:blipFill>
        <p:spPr>
          <a:xfrm>
            <a:off x="-15240" y="-216514"/>
            <a:ext cx="6903720" cy="5145291"/>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圆角矩形 13"/>
          <p:cNvSpPr/>
          <p:nvPr/>
        </p:nvSpPr>
        <p:spPr>
          <a:xfrm>
            <a:off x="508000" y="2295785"/>
            <a:ext cx="5877560" cy="442135"/>
          </a:xfrm>
          <a:prstGeom prst="roundRect">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内容占位符 7"/>
          <p:cNvSpPr txBox="1"/>
          <p:nvPr>
            <p:custDataLst>
              <p:tags r:id="rId1"/>
            </p:custDataLst>
          </p:nvPr>
        </p:nvSpPr>
        <p:spPr>
          <a:xfrm>
            <a:off x="508635" y="1783079"/>
            <a:ext cx="5876925" cy="988222"/>
          </a:xfrm>
          <a:prstGeom prst="roundRect">
            <a:avLst>
              <a:gd name="adj" fmla="val 5625"/>
            </a:avLst>
          </a:prstGeom>
          <a:noFill/>
          <a:ln>
            <a:noFill/>
            <a:prstDash val="dash"/>
          </a:ln>
        </p:spPr>
        <p:txBody>
          <a:bodyPr vert="horz" lIns="91440" tIns="45720" rIns="91440" bIns="45720" rtlCol="0">
            <a:noAutofit/>
          </a:bodyPr>
          <a:lstStyle>
            <a:lvl1pPr marL="406400" indent="-406400" algn="l" defTabSz="1625600" rtl="0" eaLnBrk="1" latinLnBrk="0" hangingPunct="1">
              <a:lnSpc>
                <a:spcPct val="100000"/>
              </a:lnSpc>
              <a:spcBef>
                <a:spcPts val="1780"/>
              </a:spcBef>
              <a:buFont typeface="Arial" panose="020B0604020202020204" pitchFamily="34" charset="0"/>
              <a:buChar char="•"/>
              <a:defRPr sz="24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1219200" indent="-406400" algn="l" defTabSz="1625600" rtl="0" eaLnBrk="1" latinLnBrk="0" hangingPunct="1">
              <a:lnSpc>
                <a:spcPct val="100000"/>
              </a:lnSpc>
              <a:spcBef>
                <a:spcPts val="890"/>
              </a:spcBef>
              <a:buFont typeface="Arial" panose="020B0604020202020204" pitchFamily="34" charset="0"/>
              <a:buChar char="•"/>
              <a:defRPr sz="20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100000"/>
              </a:lnSpc>
              <a:spcBef>
                <a:spcPts val="890"/>
              </a:spcBef>
              <a:buFont typeface="Arial" panose="020B0604020202020204" pitchFamily="34" charset="0"/>
              <a:buChar char="•"/>
              <a:defRPr sz="20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9pPr>
          </a:lstStyle>
          <a:p>
            <a:pPr marL="360045" indent="-360045" algn="l" fontAlgn="auto">
              <a:lnSpc>
                <a:spcPct val="150000"/>
              </a:lnSpc>
              <a:spcBef>
                <a:spcPts val="1200"/>
              </a:spcBef>
              <a:buClrTx/>
              <a:buSzTx/>
              <a:buFont typeface="Wingdings" panose="05000000000000000000" charset="0"/>
              <a:buChar char="Ø"/>
            </a:pPr>
            <a:r>
              <a:rPr sz="1800" kern="100" dirty="0" err="1">
                <a:solidFill>
                  <a:srgbClr val="347C68"/>
                </a:solidFill>
                <a:cs typeface="Times New Roman" panose="02020603050405020304" pitchFamily="18" charset="0"/>
                <a:sym typeface="+mn-ea"/>
              </a:rPr>
              <a:t>构建镇村体系结构，明确各级职能</a:t>
            </a:r>
            <a:r>
              <a:rPr lang="zh-CN" altLang="en-US" sz="1800" kern="100" dirty="0">
                <a:solidFill>
                  <a:srgbClr val="347C68"/>
                </a:solidFill>
                <a:cs typeface="Times New Roman" panose="02020603050405020304" pitchFamily="18" charset="0"/>
                <a:sym typeface="+mn-ea"/>
              </a:rPr>
              <a:t>分工</a:t>
            </a:r>
            <a:endParaRPr lang="en-US" sz="1800" kern="100" dirty="0">
              <a:solidFill>
                <a:srgbClr val="347C68"/>
              </a:solidFill>
              <a:cs typeface="Times New Roman" panose="02020603050405020304" pitchFamily="18" charset="0"/>
              <a:sym typeface="+mn-ea"/>
            </a:endParaRPr>
          </a:p>
          <a:p>
            <a:pPr marL="0" indent="360045" algn="just">
              <a:lnSpc>
                <a:spcPct val="150000"/>
              </a:lnSpc>
              <a:spcBef>
                <a:spcPts val="600"/>
              </a:spcBef>
              <a:buNone/>
            </a:pPr>
            <a:r>
              <a:rPr lang="zh-CN" altLang="en-US" sz="1600" b="0" kern="100" dirty="0">
                <a:solidFill>
                  <a:srgbClr val="347C68"/>
                </a:solidFill>
                <a:cs typeface="Times New Roman" panose="02020603050405020304" pitchFamily="18" charset="0"/>
                <a:sym typeface="+mn-ea"/>
              </a:rPr>
              <a:t>划定</a:t>
            </a:r>
            <a:r>
              <a:rPr lang="en-US" altLang="zh-CN" sz="1600" b="0" kern="100" dirty="0">
                <a:solidFill>
                  <a:srgbClr val="347C68"/>
                </a:solidFill>
                <a:cs typeface="Times New Roman" panose="02020603050405020304" pitchFamily="18" charset="0"/>
                <a:sym typeface="+mn-ea"/>
              </a:rPr>
              <a:t>1</a:t>
            </a:r>
            <a:r>
              <a:rPr lang="zh-CN" altLang="en-US" sz="1600" b="0" kern="100" dirty="0">
                <a:solidFill>
                  <a:srgbClr val="347C68"/>
                </a:solidFill>
                <a:cs typeface="Times New Roman" panose="02020603050405020304" pitchFamily="18" charset="0"/>
                <a:sym typeface="+mn-ea"/>
              </a:rPr>
              <a:t>个镇政府驻地，</a:t>
            </a:r>
            <a:r>
              <a:rPr lang="en-US" altLang="zh-CN" sz="1600" b="0" kern="100" dirty="0">
                <a:solidFill>
                  <a:srgbClr val="347C68"/>
                </a:solidFill>
                <a:cs typeface="Times New Roman" panose="02020603050405020304" pitchFamily="18" charset="0"/>
                <a:sym typeface="+mn-ea"/>
              </a:rPr>
              <a:t>8</a:t>
            </a:r>
            <a:r>
              <a:rPr lang="zh-CN" altLang="en-US" sz="1600" b="0" kern="100" dirty="0">
                <a:solidFill>
                  <a:srgbClr val="347C68"/>
                </a:solidFill>
                <a:cs typeface="Times New Roman" panose="02020603050405020304" pitchFamily="18" charset="0"/>
                <a:sym typeface="+mn-ea"/>
              </a:rPr>
              <a:t>个中心村，</a:t>
            </a:r>
            <a:r>
              <a:rPr lang="en-US" altLang="zh-CN" sz="1600" b="0" kern="100" dirty="0">
                <a:solidFill>
                  <a:srgbClr val="347C68"/>
                </a:solidFill>
                <a:cs typeface="Times New Roman" panose="02020603050405020304" pitchFamily="18" charset="0"/>
                <a:sym typeface="+mn-ea"/>
              </a:rPr>
              <a:t>24</a:t>
            </a:r>
            <a:r>
              <a:rPr lang="zh-CN" altLang="en-US" sz="1600" b="0" kern="100" dirty="0">
                <a:solidFill>
                  <a:srgbClr val="347C68"/>
                </a:solidFill>
                <a:cs typeface="Times New Roman" panose="02020603050405020304" pitchFamily="18" charset="0"/>
                <a:sym typeface="+mn-ea"/>
              </a:rPr>
              <a:t>个自然村。</a:t>
            </a:r>
            <a:endParaRPr lang="zh-CN" altLang="en-US" sz="1600" b="0" kern="100" dirty="0">
              <a:solidFill>
                <a:srgbClr val="347C68"/>
              </a:solidFill>
              <a:cs typeface="Times New Roman" panose="02020603050405020304" pitchFamily="18" charset="0"/>
              <a:sym typeface="+mn-ea"/>
            </a:endParaRPr>
          </a:p>
        </p:txBody>
      </p:sp>
      <p:grpSp>
        <p:nvGrpSpPr>
          <p:cNvPr id="11" name="组合 10"/>
          <p:cNvGrpSpPr/>
          <p:nvPr/>
        </p:nvGrpSpPr>
        <p:grpSpPr>
          <a:xfrm>
            <a:off x="508635" y="2930081"/>
            <a:ext cx="5876925" cy="556212"/>
            <a:chOff x="508635" y="2912379"/>
            <a:chExt cx="5876925" cy="556212"/>
          </a:xfrm>
        </p:grpSpPr>
        <p:sp>
          <p:nvSpPr>
            <p:cNvPr id="20" name="圆角矩形 19"/>
            <p:cNvSpPr/>
            <p:nvPr/>
          </p:nvSpPr>
          <p:spPr>
            <a:xfrm>
              <a:off x="1090930" y="2920479"/>
              <a:ext cx="5294630" cy="539337"/>
            </a:xfrm>
            <a:prstGeom prst="roundRect">
              <a:avLst>
                <a:gd name="adj" fmla="val 1666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6DA7"/>
                </a:solidFill>
              </a:endParaRPr>
            </a:p>
          </p:txBody>
        </p:sp>
        <p:sp>
          <p:nvSpPr>
            <p:cNvPr id="3" name="矩形 2"/>
            <p:cNvSpPr/>
            <p:nvPr/>
          </p:nvSpPr>
          <p:spPr>
            <a:xfrm>
              <a:off x="1090930" y="2912379"/>
              <a:ext cx="5294630" cy="556212"/>
            </a:xfrm>
            <a:prstGeom prst="rect">
              <a:avLst/>
            </a:prstGeom>
            <a:noFill/>
          </p:spPr>
          <p:txBody>
            <a:bodyPr wrap="square">
              <a:spAutoFit/>
            </a:bodyPr>
            <a:lstStyle/>
            <a:p>
              <a:pPr marL="71755"/>
              <a:r>
                <a:rPr lang="zh-CN" altLang="en-US" sz="14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镇政府驻地</a:t>
              </a:r>
              <a:r>
                <a:rPr lang="zh-CN" altLang="en-US" sz="1400"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a:t>
              </a:r>
              <a:r>
                <a:rPr lang="zh-CN" altLang="en-US" sz="1400" dirty="0">
                  <a:solidFill>
                    <a:schemeClr val="bg1"/>
                  </a:solidFill>
                  <a:latin typeface="微软雅黑" panose="020B0503020204020204" pitchFamily="34" charset="-122"/>
                  <a:ea typeface="微软雅黑" panose="020B0503020204020204" pitchFamily="34" charset="-122"/>
                </a:rPr>
                <a:t>已开发建设、市政公用设施和公共服务设施基本具备的空间地域，全镇政治、经济、文化服务中心。</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8" name="圆角矩形 7"/>
            <p:cNvSpPr/>
            <p:nvPr/>
          </p:nvSpPr>
          <p:spPr>
            <a:xfrm>
              <a:off x="508635" y="2920479"/>
              <a:ext cx="513080" cy="53933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6DA7"/>
                </a:solidFill>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1180" y="3005531"/>
              <a:ext cx="427355" cy="370583"/>
            </a:xfrm>
            <a:prstGeom prst="rect">
              <a:avLst/>
            </a:prstGeom>
          </p:spPr>
        </p:pic>
      </p:grpSp>
      <p:grpSp>
        <p:nvGrpSpPr>
          <p:cNvPr id="10" name="组合 9"/>
          <p:cNvGrpSpPr/>
          <p:nvPr/>
        </p:nvGrpSpPr>
        <p:grpSpPr>
          <a:xfrm>
            <a:off x="508635" y="3607576"/>
            <a:ext cx="5876925" cy="556212"/>
            <a:chOff x="508635" y="3542168"/>
            <a:chExt cx="5876925" cy="556212"/>
          </a:xfrm>
        </p:grpSpPr>
        <p:sp>
          <p:nvSpPr>
            <p:cNvPr id="17" name="圆角矩形 16"/>
            <p:cNvSpPr/>
            <p:nvPr/>
          </p:nvSpPr>
          <p:spPr>
            <a:xfrm>
              <a:off x="508635" y="3542168"/>
              <a:ext cx="513080" cy="539337"/>
            </a:xfrm>
            <a:prstGeom prst="roundRect">
              <a:avLst/>
            </a:prstGeom>
            <a:solidFill>
              <a:srgbClr val="347C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6DA7"/>
                </a:solidFill>
              </a:endParaRPr>
            </a:p>
          </p:txBody>
        </p:sp>
        <p:sp>
          <p:nvSpPr>
            <p:cNvPr id="22" name="圆角矩形 21"/>
            <p:cNvSpPr/>
            <p:nvPr/>
          </p:nvSpPr>
          <p:spPr>
            <a:xfrm>
              <a:off x="1090930" y="3542168"/>
              <a:ext cx="5294630" cy="539337"/>
            </a:xfrm>
            <a:prstGeom prst="roundRect">
              <a:avLst>
                <a:gd name="adj" fmla="val 16667"/>
              </a:avLst>
            </a:prstGeom>
            <a:solidFill>
              <a:srgbClr val="75C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6DA7"/>
                </a:solidFill>
              </a:endParaRPr>
            </a:p>
          </p:txBody>
        </p:sp>
        <p:sp>
          <p:nvSpPr>
            <p:cNvPr id="23" name="矩形 22"/>
            <p:cNvSpPr/>
            <p:nvPr/>
          </p:nvSpPr>
          <p:spPr>
            <a:xfrm>
              <a:off x="1064260" y="3582669"/>
              <a:ext cx="5294630" cy="515711"/>
            </a:xfrm>
            <a:prstGeom prst="rect">
              <a:avLst/>
            </a:prstGeom>
            <a:noFill/>
          </p:spPr>
          <p:txBody>
            <a:bodyPr wrap="square">
              <a:spAutoFit/>
            </a:bodyPr>
            <a:lstStyle/>
            <a:p>
              <a:pPr marL="71755"/>
              <a:r>
                <a:rPr lang="zh-CN" altLang="en-US" sz="14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中心村</a:t>
              </a:r>
              <a:r>
                <a:rPr lang="zh-CN" altLang="en-US" sz="1400"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a:t>
              </a:r>
              <a:r>
                <a:rPr lang="zh-CN" altLang="en-US" sz="1350" dirty="0">
                  <a:solidFill>
                    <a:schemeClr val="bg1"/>
                  </a:solidFill>
                  <a:latin typeface="微软雅黑" panose="020B0503020204020204" pitchFamily="34" charset="-122"/>
                  <a:ea typeface="微软雅黑" panose="020B0503020204020204" pitchFamily="34" charset="-122"/>
                  <a:sym typeface="+mn-ea"/>
                </a:rPr>
                <a:t>具有一定人口规模集聚，基础设施和公共设施较完善，兼为周边服务的农村居民点或能发展特色产业带动周围村庄经济发展。</a:t>
              </a:r>
              <a:endParaRPr lang="zh-CN" altLang="en-US" sz="1350" dirty="0">
                <a:solidFill>
                  <a:schemeClr val="bg1"/>
                </a:solidFill>
                <a:latin typeface="微软雅黑" panose="020B0503020204020204" pitchFamily="34" charset="-122"/>
                <a:ea typeface="微软雅黑" panose="020B0503020204020204" pitchFamily="34" charset="-122"/>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180" y="3614394"/>
              <a:ext cx="441325" cy="392859"/>
            </a:xfrm>
            <a:prstGeom prst="rect">
              <a:avLst/>
            </a:prstGeom>
          </p:spPr>
        </p:pic>
      </p:grpSp>
      <p:grpSp>
        <p:nvGrpSpPr>
          <p:cNvPr id="9" name="组合 8"/>
          <p:cNvGrpSpPr/>
          <p:nvPr/>
        </p:nvGrpSpPr>
        <p:grpSpPr>
          <a:xfrm>
            <a:off x="508000" y="4276296"/>
            <a:ext cx="5877560" cy="565662"/>
            <a:chOff x="508000" y="4258594"/>
            <a:chExt cx="5877560" cy="565662"/>
          </a:xfrm>
        </p:grpSpPr>
        <p:sp>
          <p:nvSpPr>
            <p:cNvPr id="25" name="圆角矩形 24"/>
            <p:cNvSpPr/>
            <p:nvPr/>
          </p:nvSpPr>
          <p:spPr>
            <a:xfrm>
              <a:off x="508635" y="4265344"/>
              <a:ext cx="513080" cy="539337"/>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6DA7"/>
                </a:solidFill>
              </a:endParaRPr>
            </a:p>
          </p:txBody>
        </p:sp>
        <p:sp>
          <p:nvSpPr>
            <p:cNvPr id="27" name="圆角矩形 26"/>
            <p:cNvSpPr/>
            <p:nvPr/>
          </p:nvSpPr>
          <p:spPr>
            <a:xfrm>
              <a:off x="1090930" y="4265344"/>
              <a:ext cx="5294630" cy="539337"/>
            </a:xfrm>
            <a:prstGeom prst="roundRect">
              <a:avLst>
                <a:gd name="adj" fmla="val 16667"/>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6DA7"/>
                </a:solidFill>
              </a:endParaRPr>
            </a:p>
          </p:txBody>
        </p:sp>
        <p:sp>
          <p:nvSpPr>
            <p:cNvPr id="28" name="矩形 27"/>
            <p:cNvSpPr/>
            <p:nvPr/>
          </p:nvSpPr>
          <p:spPr>
            <a:xfrm>
              <a:off x="1090930" y="4258594"/>
              <a:ext cx="5294630" cy="556212"/>
            </a:xfrm>
            <a:prstGeom prst="rect">
              <a:avLst/>
            </a:prstGeom>
            <a:noFill/>
          </p:spPr>
          <p:txBody>
            <a:bodyPr wrap="square">
              <a:spAutoFit/>
            </a:bodyPr>
            <a:lstStyle/>
            <a:p>
              <a:pPr marL="71755"/>
              <a:r>
                <a:rPr lang="zh-CN" altLang="en-US" sz="14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自然村</a:t>
              </a:r>
              <a:r>
                <a:rPr lang="zh-CN" altLang="en-US" sz="1400"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：基层居住单元，居民生产、生活聚集地，具备基本的公共服务设施及基础设施。</a:t>
              </a:r>
              <a:endParaRPr lang="zh-CN" altLang="en-US" sz="1400"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pic>
          <p:nvPicPr>
            <p:cNvPr id="29" name="图片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8000" y="4284919"/>
              <a:ext cx="507365" cy="539337"/>
            </a:xfrm>
            <a:prstGeom prst="rect">
              <a:avLst/>
            </a:prstGeom>
          </p:spPr>
        </p:pic>
      </p:grpSp>
      <p:sp>
        <p:nvSpPr>
          <p:cNvPr id="18" name="燕尾形 17"/>
          <p:cNvSpPr/>
          <p:nvPr/>
        </p:nvSpPr>
        <p:spPr>
          <a:xfrm rot="10800000">
            <a:off x="5913120" y="241078"/>
            <a:ext cx="1176528" cy="576419"/>
          </a:xfrm>
          <a:prstGeom prst="chevron">
            <a:avLst>
              <a:gd name="adj" fmla="val 29518"/>
            </a:avLst>
          </a:prstGeom>
          <a:solidFill>
            <a:srgbClr val="75C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75C4B2"/>
              </a:solidFill>
            </a:endParaRPr>
          </a:p>
        </p:txBody>
      </p:sp>
      <p:sp>
        <p:nvSpPr>
          <p:cNvPr id="6" name="标题 5"/>
          <p:cNvSpPr>
            <a:spLocks noGrp="1"/>
          </p:cNvSpPr>
          <p:nvPr>
            <p:ph type="title"/>
          </p:nvPr>
        </p:nvSpPr>
        <p:spPr>
          <a:xfrm>
            <a:off x="471487" y="735318"/>
            <a:ext cx="5915025" cy="975720"/>
          </a:xfrm>
        </p:spPr>
        <p:txBody>
          <a:bodyPr/>
          <a:lstStyle/>
          <a:p>
            <a:r>
              <a:rPr lang="zh-CN" altLang="en-US" dirty="0">
                <a:solidFill>
                  <a:srgbClr val="2E6C5D"/>
                </a:solidFill>
                <a:sym typeface="+mn-ea"/>
              </a:rPr>
              <a:t>4.1 村庄分级分类</a:t>
            </a:r>
            <a:endParaRPr lang="zh-CN" altLang="en-US" dirty="0">
              <a:solidFill>
                <a:srgbClr val="2E6C5D"/>
              </a:solidFill>
            </a:endParaRPr>
          </a:p>
        </p:txBody>
      </p:sp>
      <p:sp>
        <p:nvSpPr>
          <p:cNvPr id="15" name="灯片编号占位符 14"/>
          <p:cNvSpPr>
            <a:spLocks noGrp="1"/>
          </p:cNvSpPr>
          <p:nvPr>
            <p:ph type="sldNum" sz="quarter" idx="12"/>
          </p:nvPr>
        </p:nvSpPr>
        <p:spPr/>
        <p:txBody>
          <a:bodyPr/>
          <a:lstStyle/>
          <a:p>
            <a:fld id="{8886FA7B-F871-4E12-A366-D771B5170A55}" type="slidenum">
              <a:rPr lang="zh-CN" altLang="en-US" smtClean="0"/>
            </a:fld>
            <a:endParaRPr lang="zh-CN" altLang="en-US" dirty="0"/>
          </a:p>
        </p:txBody>
      </p:sp>
      <p:sp>
        <p:nvSpPr>
          <p:cNvPr id="30" name="文本框 29"/>
          <p:cNvSpPr txBox="1"/>
          <p:nvPr>
            <p:custDataLst>
              <p:tags r:id="rId5"/>
            </p:custDataLst>
          </p:nvPr>
        </p:nvSpPr>
        <p:spPr>
          <a:xfrm>
            <a:off x="0" y="415290"/>
            <a:ext cx="6858000" cy="320040"/>
          </a:xfrm>
          <a:prstGeom prst="rect">
            <a:avLst/>
          </a:prstGeom>
          <a:noFill/>
        </p:spPr>
        <p:txBody>
          <a:bodyPr wrap="square" rtlCol="0">
            <a:noAutofit/>
          </a:bodyPr>
          <a:lstStyle/>
          <a:p>
            <a:pPr algn="ctr"/>
            <a:r>
              <a:rPr lang="zh-CN" altLang="en-US" sz="1200" b="1" dirty="0">
                <a:ln w="0"/>
                <a:solidFill>
                  <a:srgbClr val="347C68"/>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梅桥镇国土空间总体规划（</a:t>
            </a:r>
            <a:r>
              <a:rPr lang="en-US" altLang="zh-CN" sz="1200" b="1" dirty="0">
                <a:solidFill>
                  <a:srgbClr val="347C68"/>
                </a:solidFill>
                <a:latin typeface="微软雅黑" panose="020B0503020204020204" pitchFamily="34" charset="-122"/>
                <a:ea typeface="微软雅黑" panose="020B0503020204020204" pitchFamily="34" charset="-122"/>
                <a:cs typeface="微软雅黑" panose="020B0503020204020204" pitchFamily="34" charset="-122"/>
                <a:sym typeface="+mn-ea"/>
              </a:rPr>
              <a:t>2021-2035</a:t>
            </a:r>
            <a:r>
              <a:rPr lang="zh-CN" altLang="en-US" sz="1200" b="1" dirty="0">
                <a:solidFill>
                  <a:srgbClr val="347C68"/>
                </a:solidFill>
                <a:latin typeface="微软雅黑" panose="020B0503020204020204" pitchFamily="34" charset="-122"/>
                <a:ea typeface="微软雅黑" panose="020B0503020204020204" pitchFamily="34" charset="-122"/>
                <a:cs typeface="微软雅黑" panose="020B0503020204020204" pitchFamily="34" charset="-122"/>
                <a:sym typeface="+mn-ea"/>
              </a:rPr>
              <a:t>年）草案公示</a:t>
            </a:r>
            <a:endParaRPr lang="zh-CN" altLang="en-US" sz="1200" b="1" dirty="0">
              <a:solidFill>
                <a:srgbClr val="347C68"/>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12" name="组合 11"/>
          <p:cNvGrpSpPr/>
          <p:nvPr/>
        </p:nvGrpSpPr>
        <p:grpSpPr>
          <a:xfrm>
            <a:off x="471170" y="5034073"/>
            <a:ext cx="5915025" cy="4201842"/>
            <a:chOff x="471170" y="5034073"/>
            <a:chExt cx="5915025" cy="4201842"/>
          </a:xfrm>
        </p:grpSpPr>
        <p:sp>
          <p:nvSpPr>
            <p:cNvPr id="79" name="圆角矩形 78"/>
            <p:cNvSpPr/>
            <p:nvPr/>
          </p:nvSpPr>
          <p:spPr>
            <a:xfrm>
              <a:off x="508000" y="5586097"/>
              <a:ext cx="5877560" cy="791845"/>
            </a:xfrm>
            <a:prstGeom prst="roundRect">
              <a:avLst/>
            </a:prstGeom>
            <a:solidFill>
              <a:srgbClr val="E9E9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471170" y="5034073"/>
              <a:ext cx="5914390" cy="1322070"/>
            </a:xfrm>
            <a:prstGeom prst="rect">
              <a:avLst/>
            </a:prstGeom>
          </p:spPr>
          <p:txBody>
            <a:bodyPr wrap="square">
              <a:spAutoFit/>
            </a:bodyPr>
            <a:lstStyle/>
            <a:p>
              <a:pPr marL="360045" indent="-360045">
                <a:lnSpc>
                  <a:spcPct val="150000"/>
                </a:lnSpc>
                <a:spcBef>
                  <a:spcPts val="1200"/>
                </a:spcBef>
                <a:buFont typeface="Wingdings" panose="05000000000000000000" pitchFamily="2" charset="2"/>
                <a:buChar char="Ø"/>
              </a:pPr>
              <a:r>
                <a:rPr lang="zh-CN" altLang="en-US" b="1" kern="100" dirty="0">
                  <a:solidFill>
                    <a:srgbClr val="347C68"/>
                  </a:solidFill>
                  <a:latin typeface="微软雅黑" panose="020B0503020204020204" pitchFamily="34" charset="-122"/>
                  <a:ea typeface="微软雅黑" panose="020B0503020204020204" pitchFamily="34" charset="-122"/>
                  <a:cs typeface="Times New Roman" panose="02020603050405020304" pitchFamily="18" charset="0"/>
                  <a:sym typeface="+mn-ea"/>
                </a:rPr>
                <a:t>明确行政村分类，差异化推进乡村振兴</a:t>
              </a:r>
              <a:endParaRPr lang="zh-CN" altLang="en-US" b="1" kern="100" dirty="0">
                <a:solidFill>
                  <a:srgbClr val="347C68"/>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a:p>
              <a:pPr indent="360045" algn="just">
                <a:lnSpc>
                  <a:spcPct val="150000"/>
                </a:lnSpc>
                <a:spcBef>
                  <a:spcPts val="600"/>
                </a:spcBef>
              </a:pPr>
              <a:r>
                <a:rPr lang="zh-CN" altLang="en-US" sz="1600" kern="100" dirty="0">
                  <a:solidFill>
                    <a:srgbClr val="347C68"/>
                  </a:solidFill>
                  <a:latin typeface="微软雅黑" panose="020B0503020204020204" pitchFamily="34" charset="-122"/>
                  <a:ea typeface="微软雅黑" panose="020B0503020204020204" pitchFamily="34" charset="-122"/>
                  <a:cs typeface="Times New Roman" panose="02020603050405020304" pitchFamily="18" charset="0"/>
                  <a:sym typeface="+mn-ea"/>
                </a:rPr>
                <a:t>划定特色保护类、城郊融合类、集聚提升类、一般保留类、搬迁撤并类。</a:t>
              </a:r>
              <a:endParaRPr lang="zh-CN" altLang="en-US" sz="1600" kern="100" dirty="0">
                <a:solidFill>
                  <a:srgbClr val="347C68"/>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grpSp>
          <p:nvGrpSpPr>
            <p:cNvPr id="4" name="组合 3"/>
            <p:cNvGrpSpPr/>
            <p:nvPr/>
          </p:nvGrpSpPr>
          <p:grpSpPr>
            <a:xfrm>
              <a:off x="508000" y="6441280"/>
              <a:ext cx="5878195" cy="2794635"/>
              <a:chOff x="800" y="10714"/>
              <a:chExt cx="9257" cy="4745"/>
            </a:xfrm>
          </p:grpSpPr>
          <p:sp>
            <p:nvSpPr>
              <p:cNvPr id="16" name="矩形 15"/>
              <p:cNvSpPr/>
              <p:nvPr/>
            </p:nvSpPr>
            <p:spPr>
              <a:xfrm>
                <a:off x="800" y="10714"/>
                <a:ext cx="9257" cy="719"/>
              </a:xfrm>
              <a:prstGeom prst="rect">
                <a:avLst/>
              </a:prstGeom>
              <a:ln w="6350">
                <a:solidFill>
                  <a:srgbClr val="347C68">
                    <a:alpha val="90000"/>
                  </a:srgbClr>
                </a:solidFill>
              </a:ln>
            </p:spPr>
            <p:style>
              <a:lnRef idx="2">
                <a:schemeClr val="accent1">
                  <a:alpha val="9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9" name="任意多边形 18"/>
              <p:cNvSpPr/>
              <p:nvPr/>
            </p:nvSpPr>
            <p:spPr>
              <a:xfrm>
                <a:off x="845" y="10782"/>
                <a:ext cx="1833" cy="583"/>
              </a:xfrm>
              <a:custGeom>
                <a:avLst/>
                <a:gdLst>
                  <a:gd name="connsiteX0" fmla="*/ 0 w 2612549"/>
                  <a:gd name="connsiteY0" fmla="*/ 59041 h 354240"/>
                  <a:gd name="connsiteX1" fmla="*/ 59041 w 2612549"/>
                  <a:gd name="connsiteY1" fmla="*/ 0 h 354240"/>
                  <a:gd name="connsiteX2" fmla="*/ 2553508 w 2612549"/>
                  <a:gd name="connsiteY2" fmla="*/ 0 h 354240"/>
                  <a:gd name="connsiteX3" fmla="*/ 2612549 w 2612549"/>
                  <a:gd name="connsiteY3" fmla="*/ 59041 h 354240"/>
                  <a:gd name="connsiteX4" fmla="*/ 2612549 w 2612549"/>
                  <a:gd name="connsiteY4" fmla="*/ 295199 h 354240"/>
                  <a:gd name="connsiteX5" fmla="*/ 2553508 w 2612549"/>
                  <a:gd name="connsiteY5" fmla="*/ 354240 h 354240"/>
                  <a:gd name="connsiteX6" fmla="*/ 59041 w 2612549"/>
                  <a:gd name="connsiteY6" fmla="*/ 354240 h 354240"/>
                  <a:gd name="connsiteX7" fmla="*/ 0 w 2612549"/>
                  <a:gd name="connsiteY7" fmla="*/ 295199 h 354240"/>
                  <a:gd name="connsiteX8" fmla="*/ 0 w 2612549"/>
                  <a:gd name="connsiteY8" fmla="*/ 59041 h 35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2549" h="354240">
                    <a:moveTo>
                      <a:pt x="0" y="59041"/>
                    </a:moveTo>
                    <a:cubicBezTo>
                      <a:pt x="0" y="26434"/>
                      <a:pt x="26434" y="0"/>
                      <a:pt x="59041" y="0"/>
                    </a:cubicBezTo>
                    <a:lnTo>
                      <a:pt x="2553508" y="0"/>
                    </a:lnTo>
                    <a:cubicBezTo>
                      <a:pt x="2586115" y="0"/>
                      <a:pt x="2612549" y="26434"/>
                      <a:pt x="2612549" y="59041"/>
                    </a:cubicBezTo>
                    <a:lnTo>
                      <a:pt x="2612549" y="295199"/>
                    </a:lnTo>
                    <a:cubicBezTo>
                      <a:pt x="2612549" y="327806"/>
                      <a:pt x="2586115" y="354240"/>
                      <a:pt x="2553508" y="354240"/>
                    </a:cubicBezTo>
                    <a:lnTo>
                      <a:pt x="59041" y="354240"/>
                    </a:lnTo>
                    <a:cubicBezTo>
                      <a:pt x="26434" y="354240"/>
                      <a:pt x="0" y="327806"/>
                      <a:pt x="0" y="295199"/>
                    </a:cubicBezTo>
                    <a:lnTo>
                      <a:pt x="0" y="59041"/>
                    </a:lnTo>
                    <a:close/>
                  </a:path>
                </a:pathLst>
              </a:custGeom>
              <a:solidFill>
                <a:srgbClr val="347C68"/>
              </a:solidFill>
            </p:spPr>
            <p:style>
              <a:lnRef idx="2">
                <a:schemeClr val="lt1">
                  <a:hueOff val="0"/>
                  <a:satOff val="0"/>
                  <a:lumOff val="0"/>
                  <a:alphaOff val="0"/>
                </a:schemeClr>
              </a:lnRef>
              <a:fillRef idx="1">
                <a:schemeClr val="accent1">
                  <a:alpha val="90000"/>
                  <a:hueOff val="0"/>
                  <a:satOff val="0"/>
                  <a:lumOff val="0"/>
                  <a:alphaOff val="0"/>
                </a:schemeClr>
              </a:fillRef>
              <a:effectRef idx="0">
                <a:schemeClr val="accent1">
                  <a:alpha val="90000"/>
                  <a:hueOff val="0"/>
                  <a:satOff val="0"/>
                  <a:lumOff val="0"/>
                  <a:alphaOff val="0"/>
                </a:schemeClr>
              </a:effectRef>
              <a:fontRef idx="minor">
                <a:schemeClr val="lt1"/>
              </a:fontRef>
            </p:style>
            <p:txBody>
              <a:bodyPr spcFirstLastPara="0" vert="horz" wrap="square" lIns="116041" tIns="17293" rIns="116041" bIns="17293" numCol="1" spcCol="1270" anchor="ctr" anchorCtr="0">
                <a:noAutofit/>
              </a:bodyPr>
              <a:lstStyle/>
              <a:p>
                <a:pPr lvl="0" algn="ctr" defTabSz="533400">
                  <a:lnSpc>
                    <a:spcPct val="90000"/>
                  </a:lnSpc>
                  <a:spcBef>
                    <a:spcPct val="0"/>
                  </a:spcBef>
                  <a:spcAft>
                    <a:spcPct val="35000"/>
                  </a:spcAft>
                </a:pPr>
                <a:r>
                  <a:rPr lang="zh-CN" altLang="en-US" sz="1400" b="1" kern="1200" dirty="0">
                    <a:latin typeface="微软雅黑" panose="020B0503020204020204" pitchFamily="34" charset="-122"/>
                    <a:ea typeface="微软雅黑" panose="020B0503020204020204" pitchFamily="34" charset="-122"/>
                  </a:rPr>
                  <a:t>特色保护类</a:t>
                </a:r>
                <a:endParaRPr lang="zh-CN" altLang="en-US" sz="1400" b="1" kern="1200" dirty="0">
                  <a:latin typeface="微软雅黑" panose="020B0503020204020204" pitchFamily="34" charset="-122"/>
                  <a:ea typeface="微软雅黑" panose="020B0503020204020204" pitchFamily="34" charset="-122"/>
                </a:endParaRPr>
              </a:p>
            </p:txBody>
          </p:sp>
          <p:sp>
            <p:nvSpPr>
              <p:cNvPr id="48" name="矩形 47"/>
              <p:cNvSpPr/>
              <p:nvPr/>
            </p:nvSpPr>
            <p:spPr>
              <a:xfrm>
                <a:off x="2842" y="10882"/>
                <a:ext cx="7214" cy="521"/>
              </a:xfrm>
              <a:prstGeom prst="rect">
                <a:avLst/>
              </a:prstGeom>
            </p:spPr>
            <p:txBody>
              <a:bodyPr wrap="square">
                <a:spAutoFit/>
              </a:bodyPr>
              <a:lstStyle/>
              <a:p>
                <a:r>
                  <a:rPr lang="zh-CN" altLang="en-US" sz="1400" dirty="0">
                    <a:solidFill>
                      <a:srgbClr val="347C68"/>
                    </a:solidFill>
                    <a:latin typeface="微软雅黑" panose="020B0503020204020204" pitchFamily="34" charset="-122"/>
                    <a:ea typeface="微软雅黑" panose="020B0503020204020204" pitchFamily="34" charset="-122"/>
                  </a:rPr>
                  <a:t>保持村庄特色的完整性、真实性和延续性。</a:t>
                </a:r>
                <a:endParaRPr lang="zh-CN" altLang="en-US" sz="1400" dirty="0">
                  <a:solidFill>
                    <a:srgbClr val="347C68"/>
                  </a:solidFill>
                  <a:latin typeface="微软雅黑" panose="020B0503020204020204" pitchFamily="34" charset="-122"/>
                  <a:ea typeface="微软雅黑" panose="020B0503020204020204" pitchFamily="34" charset="-122"/>
                </a:endParaRPr>
              </a:p>
            </p:txBody>
          </p:sp>
          <p:sp>
            <p:nvSpPr>
              <p:cNvPr id="54" name="矩形 53"/>
              <p:cNvSpPr/>
              <p:nvPr/>
            </p:nvSpPr>
            <p:spPr>
              <a:xfrm>
                <a:off x="800" y="11684"/>
                <a:ext cx="9257" cy="719"/>
              </a:xfrm>
              <a:prstGeom prst="rect">
                <a:avLst/>
              </a:prstGeom>
              <a:ln w="6350">
                <a:solidFill>
                  <a:srgbClr val="347C68">
                    <a:alpha val="90000"/>
                  </a:srgbClr>
                </a:solidFill>
              </a:ln>
            </p:spPr>
            <p:style>
              <a:lnRef idx="2">
                <a:schemeClr val="accent1">
                  <a:alpha val="9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5" name="任意多边形 54"/>
              <p:cNvSpPr/>
              <p:nvPr/>
            </p:nvSpPr>
            <p:spPr>
              <a:xfrm>
                <a:off x="845" y="11752"/>
                <a:ext cx="1833" cy="583"/>
              </a:xfrm>
              <a:custGeom>
                <a:avLst/>
                <a:gdLst>
                  <a:gd name="connsiteX0" fmla="*/ 0 w 2612549"/>
                  <a:gd name="connsiteY0" fmla="*/ 59041 h 354240"/>
                  <a:gd name="connsiteX1" fmla="*/ 59041 w 2612549"/>
                  <a:gd name="connsiteY1" fmla="*/ 0 h 354240"/>
                  <a:gd name="connsiteX2" fmla="*/ 2553508 w 2612549"/>
                  <a:gd name="connsiteY2" fmla="*/ 0 h 354240"/>
                  <a:gd name="connsiteX3" fmla="*/ 2612549 w 2612549"/>
                  <a:gd name="connsiteY3" fmla="*/ 59041 h 354240"/>
                  <a:gd name="connsiteX4" fmla="*/ 2612549 w 2612549"/>
                  <a:gd name="connsiteY4" fmla="*/ 295199 h 354240"/>
                  <a:gd name="connsiteX5" fmla="*/ 2553508 w 2612549"/>
                  <a:gd name="connsiteY5" fmla="*/ 354240 h 354240"/>
                  <a:gd name="connsiteX6" fmla="*/ 59041 w 2612549"/>
                  <a:gd name="connsiteY6" fmla="*/ 354240 h 354240"/>
                  <a:gd name="connsiteX7" fmla="*/ 0 w 2612549"/>
                  <a:gd name="connsiteY7" fmla="*/ 295199 h 354240"/>
                  <a:gd name="connsiteX8" fmla="*/ 0 w 2612549"/>
                  <a:gd name="connsiteY8" fmla="*/ 59041 h 35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2549" h="354240">
                    <a:moveTo>
                      <a:pt x="0" y="59041"/>
                    </a:moveTo>
                    <a:cubicBezTo>
                      <a:pt x="0" y="26434"/>
                      <a:pt x="26434" y="0"/>
                      <a:pt x="59041" y="0"/>
                    </a:cubicBezTo>
                    <a:lnTo>
                      <a:pt x="2553508" y="0"/>
                    </a:lnTo>
                    <a:cubicBezTo>
                      <a:pt x="2586115" y="0"/>
                      <a:pt x="2612549" y="26434"/>
                      <a:pt x="2612549" y="59041"/>
                    </a:cubicBezTo>
                    <a:lnTo>
                      <a:pt x="2612549" y="295199"/>
                    </a:lnTo>
                    <a:cubicBezTo>
                      <a:pt x="2612549" y="327806"/>
                      <a:pt x="2586115" y="354240"/>
                      <a:pt x="2553508" y="354240"/>
                    </a:cubicBezTo>
                    <a:lnTo>
                      <a:pt x="59041" y="354240"/>
                    </a:lnTo>
                    <a:cubicBezTo>
                      <a:pt x="26434" y="354240"/>
                      <a:pt x="0" y="327806"/>
                      <a:pt x="0" y="295199"/>
                    </a:cubicBezTo>
                    <a:lnTo>
                      <a:pt x="0" y="59041"/>
                    </a:lnTo>
                    <a:close/>
                  </a:path>
                </a:pathLst>
              </a:custGeom>
              <a:solidFill>
                <a:srgbClr val="347C68"/>
              </a:solidFill>
            </p:spPr>
            <p:style>
              <a:lnRef idx="2">
                <a:schemeClr val="lt1">
                  <a:hueOff val="0"/>
                  <a:satOff val="0"/>
                  <a:lumOff val="0"/>
                  <a:alphaOff val="0"/>
                </a:schemeClr>
              </a:lnRef>
              <a:fillRef idx="1">
                <a:schemeClr val="accent1">
                  <a:alpha val="90000"/>
                  <a:hueOff val="0"/>
                  <a:satOff val="0"/>
                  <a:lumOff val="0"/>
                  <a:alphaOff val="0"/>
                </a:schemeClr>
              </a:fillRef>
              <a:effectRef idx="0">
                <a:schemeClr val="accent1">
                  <a:alpha val="90000"/>
                  <a:hueOff val="0"/>
                  <a:satOff val="0"/>
                  <a:lumOff val="0"/>
                  <a:alphaOff val="0"/>
                </a:schemeClr>
              </a:effectRef>
              <a:fontRef idx="minor">
                <a:schemeClr val="lt1"/>
              </a:fontRef>
            </p:style>
            <p:txBody>
              <a:bodyPr spcFirstLastPara="0" vert="horz" wrap="square" lIns="116041" tIns="17293" rIns="116041" bIns="17293" numCol="1" spcCol="1270" anchor="ctr" anchorCtr="0">
                <a:noAutofit/>
              </a:bodyPr>
              <a:lstStyle/>
              <a:p>
                <a:pPr lvl="0" algn="ctr" defTabSz="533400">
                  <a:lnSpc>
                    <a:spcPct val="90000"/>
                  </a:lnSpc>
                  <a:spcBef>
                    <a:spcPct val="0"/>
                  </a:spcBef>
                  <a:spcAft>
                    <a:spcPct val="35000"/>
                  </a:spcAft>
                </a:pPr>
                <a:r>
                  <a:rPr lang="zh-CN" altLang="en-US" sz="1400" b="1" kern="1200" dirty="0">
                    <a:latin typeface="微软雅黑" panose="020B0503020204020204" pitchFamily="34" charset="-122"/>
                    <a:ea typeface="微软雅黑" panose="020B0503020204020204" pitchFamily="34" charset="-122"/>
                  </a:rPr>
                  <a:t>城郊融合类</a:t>
                </a:r>
                <a:endParaRPr lang="zh-CN" altLang="en-US" sz="1400" b="1" kern="1200" dirty="0">
                  <a:latin typeface="微软雅黑" panose="020B0503020204020204" pitchFamily="34" charset="-122"/>
                  <a:ea typeface="微软雅黑" panose="020B0503020204020204" pitchFamily="34" charset="-122"/>
                </a:endParaRPr>
              </a:p>
            </p:txBody>
          </p:sp>
          <p:sp>
            <p:nvSpPr>
              <p:cNvPr id="57" name="矩形 56"/>
              <p:cNvSpPr/>
              <p:nvPr/>
            </p:nvSpPr>
            <p:spPr>
              <a:xfrm>
                <a:off x="800" y="12703"/>
                <a:ext cx="9257" cy="719"/>
              </a:xfrm>
              <a:prstGeom prst="rect">
                <a:avLst/>
              </a:prstGeom>
              <a:ln w="6350">
                <a:solidFill>
                  <a:srgbClr val="347C68">
                    <a:alpha val="90000"/>
                  </a:srgbClr>
                </a:solidFill>
              </a:ln>
            </p:spPr>
            <p:style>
              <a:lnRef idx="2">
                <a:schemeClr val="accent1">
                  <a:alpha val="9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8" name="任意多边形 57"/>
              <p:cNvSpPr/>
              <p:nvPr/>
            </p:nvSpPr>
            <p:spPr>
              <a:xfrm>
                <a:off x="845" y="12770"/>
                <a:ext cx="1833" cy="583"/>
              </a:xfrm>
              <a:custGeom>
                <a:avLst/>
                <a:gdLst>
                  <a:gd name="connsiteX0" fmla="*/ 0 w 2612549"/>
                  <a:gd name="connsiteY0" fmla="*/ 59041 h 354240"/>
                  <a:gd name="connsiteX1" fmla="*/ 59041 w 2612549"/>
                  <a:gd name="connsiteY1" fmla="*/ 0 h 354240"/>
                  <a:gd name="connsiteX2" fmla="*/ 2553508 w 2612549"/>
                  <a:gd name="connsiteY2" fmla="*/ 0 h 354240"/>
                  <a:gd name="connsiteX3" fmla="*/ 2612549 w 2612549"/>
                  <a:gd name="connsiteY3" fmla="*/ 59041 h 354240"/>
                  <a:gd name="connsiteX4" fmla="*/ 2612549 w 2612549"/>
                  <a:gd name="connsiteY4" fmla="*/ 295199 h 354240"/>
                  <a:gd name="connsiteX5" fmla="*/ 2553508 w 2612549"/>
                  <a:gd name="connsiteY5" fmla="*/ 354240 h 354240"/>
                  <a:gd name="connsiteX6" fmla="*/ 59041 w 2612549"/>
                  <a:gd name="connsiteY6" fmla="*/ 354240 h 354240"/>
                  <a:gd name="connsiteX7" fmla="*/ 0 w 2612549"/>
                  <a:gd name="connsiteY7" fmla="*/ 295199 h 354240"/>
                  <a:gd name="connsiteX8" fmla="*/ 0 w 2612549"/>
                  <a:gd name="connsiteY8" fmla="*/ 59041 h 35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2549" h="354240">
                    <a:moveTo>
                      <a:pt x="0" y="59041"/>
                    </a:moveTo>
                    <a:cubicBezTo>
                      <a:pt x="0" y="26434"/>
                      <a:pt x="26434" y="0"/>
                      <a:pt x="59041" y="0"/>
                    </a:cubicBezTo>
                    <a:lnTo>
                      <a:pt x="2553508" y="0"/>
                    </a:lnTo>
                    <a:cubicBezTo>
                      <a:pt x="2586115" y="0"/>
                      <a:pt x="2612549" y="26434"/>
                      <a:pt x="2612549" y="59041"/>
                    </a:cubicBezTo>
                    <a:lnTo>
                      <a:pt x="2612549" y="295199"/>
                    </a:lnTo>
                    <a:cubicBezTo>
                      <a:pt x="2612549" y="327806"/>
                      <a:pt x="2586115" y="354240"/>
                      <a:pt x="2553508" y="354240"/>
                    </a:cubicBezTo>
                    <a:lnTo>
                      <a:pt x="59041" y="354240"/>
                    </a:lnTo>
                    <a:cubicBezTo>
                      <a:pt x="26434" y="354240"/>
                      <a:pt x="0" y="327806"/>
                      <a:pt x="0" y="295199"/>
                    </a:cubicBezTo>
                    <a:lnTo>
                      <a:pt x="0" y="59041"/>
                    </a:lnTo>
                    <a:close/>
                  </a:path>
                </a:pathLst>
              </a:custGeom>
              <a:solidFill>
                <a:srgbClr val="347C68"/>
              </a:solidFill>
            </p:spPr>
            <p:style>
              <a:lnRef idx="2">
                <a:schemeClr val="lt1">
                  <a:hueOff val="0"/>
                  <a:satOff val="0"/>
                  <a:lumOff val="0"/>
                  <a:alphaOff val="0"/>
                </a:schemeClr>
              </a:lnRef>
              <a:fillRef idx="1">
                <a:schemeClr val="accent1">
                  <a:alpha val="90000"/>
                  <a:hueOff val="0"/>
                  <a:satOff val="0"/>
                  <a:lumOff val="0"/>
                  <a:alphaOff val="0"/>
                </a:schemeClr>
              </a:fillRef>
              <a:effectRef idx="0">
                <a:schemeClr val="accent1">
                  <a:alpha val="90000"/>
                  <a:hueOff val="0"/>
                  <a:satOff val="0"/>
                  <a:lumOff val="0"/>
                  <a:alphaOff val="0"/>
                </a:schemeClr>
              </a:effectRef>
              <a:fontRef idx="minor">
                <a:schemeClr val="lt1"/>
              </a:fontRef>
            </p:style>
            <p:txBody>
              <a:bodyPr spcFirstLastPara="0" vert="horz" wrap="square" lIns="116041" tIns="17293" rIns="116041" bIns="17293" numCol="1" spcCol="1270" anchor="ctr" anchorCtr="0">
                <a:noAutofit/>
              </a:bodyPr>
              <a:lstStyle/>
              <a:p>
                <a:pPr lvl="0" algn="ctr" defTabSz="533400">
                  <a:lnSpc>
                    <a:spcPct val="90000"/>
                  </a:lnSpc>
                  <a:spcBef>
                    <a:spcPct val="0"/>
                  </a:spcBef>
                  <a:spcAft>
                    <a:spcPct val="35000"/>
                  </a:spcAft>
                </a:pPr>
                <a:r>
                  <a:rPr lang="zh-CN" altLang="en-US" sz="1400" b="1" kern="1200" dirty="0">
                    <a:latin typeface="微软雅黑" panose="020B0503020204020204" pitchFamily="34" charset="-122"/>
                    <a:ea typeface="微软雅黑" panose="020B0503020204020204" pitchFamily="34" charset="-122"/>
                  </a:rPr>
                  <a:t>集聚提升类</a:t>
                </a:r>
                <a:endParaRPr lang="zh-CN" altLang="en-US" sz="1400" b="1" kern="1200" dirty="0">
                  <a:latin typeface="微软雅黑" panose="020B0503020204020204" pitchFamily="34" charset="-122"/>
                  <a:ea typeface="微软雅黑" panose="020B0503020204020204" pitchFamily="34" charset="-122"/>
                </a:endParaRPr>
              </a:p>
            </p:txBody>
          </p:sp>
          <p:sp>
            <p:nvSpPr>
              <p:cNvPr id="60" name="矩形 59"/>
              <p:cNvSpPr/>
              <p:nvPr/>
            </p:nvSpPr>
            <p:spPr>
              <a:xfrm>
                <a:off x="800" y="13721"/>
                <a:ext cx="9257" cy="719"/>
              </a:xfrm>
              <a:prstGeom prst="rect">
                <a:avLst/>
              </a:prstGeom>
              <a:ln w="6350">
                <a:solidFill>
                  <a:srgbClr val="347C68">
                    <a:alpha val="90000"/>
                  </a:srgbClr>
                </a:solidFill>
              </a:ln>
            </p:spPr>
            <p:style>
              <a:lnRef idx="2">
                <a:schemeClr val="accent1">
                  <a:alpha val="9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1" name="任意多边形 60"/>
              <p:cNvSpPr/>
              <p:nvPr/>
            </p:nvSpPr>
            <p:spPr>
              <a:xfrm>
                <a:off x="845" y="13789"/>
                <a:ext cx="1833" cy="583"/>
              </a:xfrm>
              <a:custGeom>
                <a:avLst/>
                <a:gdLst>
                  <a:gd name="connsiteX0" fmla="*/ 0 w 2612549"/>
                  <a:gd name="connsiteY0" fmla="*/ 59041 h 354240"/>
                  <a:gd name="connsiteX1" fmla="*/ 59041 w 2612549"/>
                  <a:gd name="connsiteY1" fmla="*/ 0 h 354240"/>
                  <a:gd name="connsiteX2" fmla="*/ 2553508 w 2612549"/>
                  <a:gd name="connsiteY2" fmla="*/ 0 h 354240"/>
                  <a:gd name="connsiteX3" fmla="*/ 2612549 w 2612549"/>
                  <a:gd name="connsiteY3" fmla="*/ 59041 h 354240"/>
                  <a:gd name="connsiteX4" fmla="*/ 2612549 w 2612549"/>
                  <a:gd name="connsiteY4" fmla="*/ 295199 h 354240"/>
                  <a:gd name="connsiteX5" fmla="*/ 2553508 w 2612549"/>
                  <a:gd name="connsiteY5" fmla="*/ 354240 h 354240"/>
                  <a:gd name="connsiteX6" fmla="*/ 59041 w 2612549"/>
                  <a:gd name="connsiteY6" fmla="*/ 354240 h 354240"/>
                  <a:gd name="connsiteX7" fmla="*/ 0 w 2612549"/>
                  <a:gd name="connsiteY7" fmla="*/ 295199 h 354240"/>
                  <a:gd name="connsiteX8" fmla="*/ 0 w 2612549"/>
                  <a:gd name="connsiteY8" fmla="*/ 59041 h 35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2549" h="354240">
                    <a:moveTo>
                      <a:pt x="0" y="59041"/>
                    </a:moveTo>
                    <a:cubicBezTo>
                      <a:pt x="0" y="26434"/>
                      <a:pt x="26434" y="0"/>
                      <a:pt x="59041" y="0"/>
                    </a:cubicBezTo>
                    <a:lnTo>
                      <a:pt x="2553508" y="0"/>
                    </a:lnTo>
                    <a:cubicBezTo>
                      <a:pt x="2586115" y="0"/>
                      <a:pt x="2612549" y="26434"/>
                      <a:pt x="2612549" y="59041"/>
                    </a:cubicBezTo>
                    <a:lnTo>
                      <a:pt x="2612549" y="295199"/>
                    </a:lnTo>
                    <a:cubicBezTo>
                      <a:pt x="2612549" y="327806"/>
                      <a:pt x="2586115" y="354240"/>
                      <a:pt x="2553508" y="354240"/>
                    </a:cubicBezTo>
                    <a:lnTo>
                      <a:pt x="59041" y="354240"/>
                    </a:lnTo>
                    <a:cubicBezTo>
                      <a:pt x="26434" y="354240"/>
                      <a:pt x="0" y="327806"/>
                      <a:pt x="0" y="295199"/>
                    </a:cubicBezTo>
                    <a:lnTo>
                      <a:pt x="0" y="59041"/>
                    </a:lnTo>
                    <a:close/>
                  </a:path>
                </a:pathLst>
              </a:custGeom>
              <a:solidFill>
                <a:srgbClr val="347C68"/>
              </a:solidFill>
            </p:spPr>
            <p:style>
              <a:lnRef idx="2">
                <a:schemeClr val="lt1">
                  <a:hueOff val="0"/>
                  <a:satOff val="0"/>
                  <a:lumOff val="0"/>
                  <a:alphaOff val="0"/>
                </a:schemeClr>
              </a:lnRef>
              <a:fillRef idx="1">
                <a:schemeClr val="accent1">
                  <a:alpha val="90000"/>
                  <a:hueOff val="0"/>
                  <a:satOff val="0"/>
                  <a:lumOff val="0"/>
                  <a:alphaOff val="0"/>
                </a:schemeClr>
              </a:fillRef>
              <a:effectRef idx="0">
                <a:schemeClr val="accent1">
                  <a:alpha val="90000"/>
                  <a:hueOff val="0"/>
                  <a:satOff val="0"/>
                  <a:lumOff val="0"/>
                  <a:alphaOff val="0"/>
                </a:schemeClr>
              </a:effectRef>
              <a:fontRef idx="minor">
                <a:schemeClr val="lt1"/>
              </a:fontRef>
            </p:style>
            <p:txBody>
              <a:bodyPr spcFirstLastPara="0" vert="horz" wrap="square" lIns="116041" tIns="17293" rIns="116041" bIns="17293" numCol="1" spcCol="1270" anchor="ctr" anchorCtr="0">
                <a:noAutofit/>
              </a:bodyPr>
              <a:lstStyle/>
              <a:p>
                <a:pPr lvl="0" algn="ctr" defTabSz="533400">
                  <a:lnSpc>
                    <a:spcPct val="90000"/>
                  </a:lnSpc>
                  <a:spcBef>
                    <a:spcPct val="0"/>
                  </a:spcBef>
                  <a:spcAft>
                    <a:spcPct val="35000"/>
                  </a:spcAft>
                </a:pPr>
                <a:r>
                  <a:rPr lang="zh-CN" altLang="en-US" sz="1400" b="1" dirty="0">
                    <a:latin typeface="微软雅黑" panose="020B0503020204020204" pitchFamily="34" charset="-122"/>
                    <a:ea typeface="微软雅黑" panose="020B0503020204020204" pitchFamily="34" charset="-122"/>
                  </a:rPr>
                  <a:t>搬迁撤并类</a:t>
                </a:r>
                <a:endParaRPr lang="zh-CN" altLang="en-US" sz="1400" b="1" kern="1200" dirty="0">
                  <a:latin typeface="微软雅黑" panose="020B0503020204020204" pitchFamily="34" charset="-122"/>
                  <a:ea typeface="微软雅黑" panose="020B0503020204020204" pitchFamily="34" charset="-122"/>
                </a:endParaRPr>
              </a:p>
            </p:txBody>
          </p:sp>
          <p:sp>
            <p:nvSpPr>
              <p:cNvPr id="63" name="矩形 62"/>
              <p:cNvSpPr/>
              <p:nvPr/>
            </p:nvSpPr>
            <p:spPr>
              <a:xfrm>
                <a:off x="800" y="14740"/>
                <a:ext cx="9257" cy="719"/>
              </a:xfrm>
              <a:prstGeom prst="rect">
                <a:avLst/>
              </a:prstGeom>
              <a:ln w="6350">
                <a:solidFill>
                  <a:srgbClr val="347C68">
                    <a:alpha val="90000"/>
                  </a:srgbClr>
                </a:solidFill>
              </a:ln>
            </p:spPr>
            <p:style>
              <a:lnRef idx="2">
                <a:schemeClr val="accent1">
                  <a:alpha val="9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4" name="任意多边形 63"/>
              <p:cNvSpPr/>
              <p:nvPr/>
            </p:nvSpPr>
            <p:spPr>
              <a:xfrm>
                <a:off x="845" y="14808"/>
                <a:ext cx="1833" cy="583"/>
              </a:xfrm>
              <a:custGeom>
                <a:avLst/>
                <a:gdLst>
                  <a:gd name="connsiteX0" fmla="*/ 0 w 2612549"/>
                  <a:gd name="connsiteY0" fmla="*/ 59041 h 354240"/>
                  <a:gd name="connsiteX1" fmla="*/ 59041 w 2612549"/>
                  <a:gd name="connsiteY1" fmla="*/ 0 h 354240"/>
                  <a:gd name="connsiteX2" fmla="*/ 2553508 w 2612549"/>
                  <a:gd name="connsiteY2" fmla="*/ 0 h 354240"/>
                  <a:gd name="connsiteX3" fmla="*/ 2612549 w 2612549"/>
                  <a:gd name="connsiteY3" fmla="*/ 59041 h 354240"/>
                  <a:gd name="connsiteX4" fmla="*/ 2612549 w 2612549"/>
                  <a:gd name="connsiteY4" fmla="*/ 295199 h 354240"/>
                  <a:gd name="connsiteX5" fmla="*/ 2553508 w 2612549"/>
                  <a:gd name="connsiteY5" fmla="*/ 354240 h 354240"/>
                  <a:gd name="connsiteX6" fmla="*/ 59041 w 2612549"/>
                  <a:gd name="connsiteY6" fmla="*/ 354240 h 354240"/>
                  <a:gd name="connsiteX7" fmla="*/ 0 w 2612549"/>
                  <a:gd name="connsiteY7" fmla="*/ 295199 h 354240"/>
                  <a:gd name="connsiteX8" fmla="*/ 0 w 2612549"/>
                  <a:gd name="connsiteY8" fmla="*/ 59041 h 35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2549" h="354240">
                    <a:moveTo>
                      <a:pt x="0" y="59041"/>
                    </a:moveTo>
                    <a:cubicBezTo>
                      <a:pt x="0" y="26434"/>
                      <a:pt x="26434" y="0"/>
                      <a:pt x="59041" y="0"/>
                    </a:cubicBezTo>
                    <a:lnTo>
                      <a:pt x="2553508" y="0"/>
                    </a:lnTo>
                    <a:cubicBezTo>
                      <a:pt x="2586115" y="0"/>
                      <a:pt x="2612549" y="26434"/>
                      <a:pt x="2612549" y="59041"/>
                    </a:cubicBezTo>
                    <a:lnTo>
                      <a:pt x="2612549" y="295199"/>
                    </a:lnTo>
                    <a:cubicBezTo>
                      <a:pt x="2612549" y="327806"/>
                      <a:pt x="2586115" y="354240"/>
                      <a:pt x="2553508" y="354240"/>
                    </a:cubicBezTo>
                    <a:lnTo>
                      <a:pt x="59041" y="354240"/>
                    </a:lnTo>
                    <a:cubicBezTo>
                      <a:pt x="26434" y="354240"/>
                      <a:pt x="0" y="327806"/>
                      <a:pt x="0" y="295199"/>
                    </a:cubicBezTo>
                    <a:lnTo>
                      <a:pt x="0" y="59041"/>
                    </a:lnTo>
                    <a:close/>
                  </a:path>
                </a:pathLst>
              </a:custGeom>
              <a:solidFill>
                <a:srgbClr val="347C68"/>
              </a:solidFill>
            </p:spPr>
            <p:style>
              <a:lnRef idx="2">
                <a:schemeClr val="lt1">
                  <a:hueOff val="0"/>
                  <a:satOff val="0"/>
                  <a:lumOff val="0"/>
                  <a:alphaOff val="0"/>
                </a:schemeClr>
              </a:lnRef>
              <a:fillRef idx="1">
                <a:schemeClr val="accent1">
                  <a:alpha val="90000"/>
                  <a:hueOff val="0"/>
                  <a:satOff val="0"/>
                  <a:lumOff val="0"/>
                  <a:alphaOff val="0"/>
                </a:schemeClr>
              </a:fillRef>
              <a:effectRef idx="0">
                <a:schemeClr val="accent1">
                  <a:alpha val="90000"/>
                  <a:hueOff val="0"/>
                  <a:satOff val="0"/>
                  <a:lumOff val="0"/>
                  <a:alphaOff val="0"/>
                </a:schemeClr>
              </a:effectRef>
              <a:fontRef idx="minor">
                <a:schemeClr val="lt1"/>
              </a:fontRef>
            </p:style>
            <p:txBody>
              <a:bodyPr spcFirstLastPara="0" vert="horz" wrap="square" lIns="116041" tIns="17293" rIns="116041" bIns="17293" numCol="1" spcCol="1270" anchor="ctr" anchorCtr="0">
                <a:noAutofit/>
              </a:bodyPr>
              <a:lstStyle/>
              <a:p>
                <a:pPr lvl="0" algn="ctr" defTabSz="533400">
                  <a:lnSpc>
                    <a:spcPct val="90000"/>
                  </a:lnSpc>
                  <a:spcBef>
                    <a:spcPct val="0"/>
                  </a:spcBef>
                  <a:spcAft>
                    <a:spcPct val="35000"/>
                  </a:spcAft>
                </a:pPr>
                <a:r>
                  <a:rPr lang="zh-CN" altLang="en-US" sz="1400" b="1" kern="1200" dirty="0">
                    <a:latin typeface="微软雅黑" panose="020B0503020204020204" pitchFamily="34" charset="-122"/>
                    <a:ea typeface="微软雅黑" panose="020B0503020204020204" pitchFamily="34" charset="-122"/>
                  </a:rPr>
                  <a:t>一般保留类</a:t>
                </a:r>
                <a:endParaRPr lang="zh-CN" altLang="en-US" sz="1400" b="1" kern="1200" dirty="0">
                  <a:latin typeface="微软雅黑" panose="020B0503020204020204" pitchFamily="34" charset="-122"/>
                  <a:ea typeface="微软雅黑" panose="020B0503020204020204" pitchFamily="34" charset="-122"/>
                </a:endParaRPr>
              </a:p>
            </p:txBody>
          </p:sp>
          <p:sp>
            <p:nvSpPr>
              <p:cNvPr id="66" name="矩形 65"/>
              <p:cNvSpPr/>
              <p:nvPr/>
            </p:nvSpPr>
            <p:spPr>
              <a:xfrm>
                <a:off x="2843" y="11829"/>
                <a:ext cx="7214" cy="521"/>
              </a:xfrm>
              <a:prstGeom prst="rect">
                <a:avLst/>
              </a:prstGeom>
            </p:spPr>
            <p:txBody>
              <a:bodyPr wrap="square">
                <a:spAutoFit/>
              </a:bodyPr>
              <a:lstStyle/>
              <a:p>
                <a:r>
                  <a:rPr lang="zh-CN" altLang="en-US" sz="1400" dirty="0">
                    <a:solidFill>
                      <a:srgbClr val="347C68"/>
                    </a:solidFill>
                    <a:latin typeface="微软雅黑" panose="020B0503020204020204" pitchFamily="34" charset="-122"/>
                    <a:ea typeface="微软雅黑" panose="020B0503020204020204" pitchFamily="34" charset="-122"/>
                    <a:sym typeface="+mn-ea"/>
                  </a:rPr>
                  <a:t>产</a:t>
                </a:r>
                <a:r>
                  <a:rPr lang="zh-CN" altLang="en-US" sz="1400" dirty="0">
                    <a:solidFill>
                      <a:srgbClr val="347C68"/>
                    </a:solidFill>
                    <a:latin typeface="微软雅黑" panose="020B0503020204020204" pitchFamily="34" charset="-122"/>
                    <a:ea typeface="微软雅黑" panose="020B0503020204020204" pitchFamily="34" charset="-122"/>
                  </a:rPr>
                  <a:t>城融合发展、基础设施互联互通、公共服务共建共享。</a:t>
                </a:r>
                <a:endParaRPr lang="zh-CN" altLang="en-US" sz="1400" dirty="0">
                  <a:solidFill>
                    <a:srgbClr val="347C68"/>
                  </a:solidFill>
                  <a:latin typeface="微软雅黑" panose="020B0503020204020204" pitchFamily="34" charset="-122"/>
                  <a:ea typeface="微软雅黑" panose="020B0503020204020204" pitchFamily="34" charset="-122"/>
                </a:endParaRPr>
              </a:p>
            </p:txBody>
          </p:sp>
          <p:sp>
            <p:nvSpPr>
              <p:cNvPr id="67" name="矩形 66"/>
              <p:cNvSpPr/>
              <p:nvPr/>
            </p:nvSpPr>
            <p:spPr>
              <a:xfrm>
                <a:off x="2842" y="12817"/>
                <a:ext cx="7214" cy="536"/>
              </a:xfrm>
              <a:prstGeom prst="rect">
                <a:avLst/>
              </a:prstGeom>
            </p:spPr>
            <p:txBody>
              <a:bodyPr wrap="square">
                <a:noAutofit/>
              </a:bodyPr>
              <a:lstStyle/>
              <a:p>
                <a:r>
                  <a:rPr lang="zh-CN" altLang="en-US" sz="1400" dirty="0">
                    <a:solidFill>
                      <a:srgbClr val="347C68"/>
                    </a:solidFill>
                    <a:latin typeface="微软雅黑" panose="020B0503020204020204" pitchFamily="34" charset="-122"/>
                    <a:ea typeface="微软雅黑" panose="020B0503020204020204" pitchFamily="34" charset="-122"/>
                  </a:rPr>
                  <a:t>以中心村建设为导向，引导乡村人口和产业集聚提升。</a:t>
                </a:r>
                <a:endParaRPr lang="zh-CN" altLang="en-US" sz="1400" dirty="0">
                  <a:solidFill>
                    <a:srgbClr val="347C68"/>
                  </a:solidFill>
                  <a:latin typeface="微软雅黑" panose="020B0503020204020204" pitchFamily="34" charset="-122"/>
                  <a:ea typeface="微软雅黑" panose="020B0503020204020204" pitchFamily="34" charset="-122"/>
                </a:endParaRPr>
              </a:p>
            </p:txBody>
          </p:sp>
          <p:sp>
            <p:nvSpPr>
              <p:cNvPr id="68" name="矩形 67"/>
              <p:cNvSpPr/>
              <p:nvPr/>
            </p:nvSpPr>
            <p:spPr>
              <a:xfrm>
                <a:off x="2843" y="13789"/>
                <a:ext cx="7214" cy="537"/>
              </a:xfrm>
              <a:prstGeom prst="rect">
                <a:avLst/>
              </a:prstGeom>
            </p:spPr>
            <p:txBody>
              <a:bodyPr wrap="square">
                <a:noAutofit/>
              </a:bodyPr>
              <a:lstStyle/>
              <a:p>
                <a:r>
                  <a:rPr lang="zh-CN" altLang="en-US" sz="1400" dirty="0">
                    <a:solidFill>
                      <a:srgbClr val="347C68"/>
                    </a:solidFill>
                    <a:latin typeface="微软雅黑" panose="020B0503020204020204" pitchFamily="34" charset="-122"/>
                    <a:ea typeface="微软雅黑" panose="020B0503020204020204" pitchFamily="34" charset="-122"/>
                  </a:rPr>
                  <a:t>充分尊重农民意愿，有序推进村庄搬迁撤并。</a:t>
                </a:r>
                <a:endParaRPr lang="zh-CN" altLang="en-US" sz="1400" dirty="0">
                  <a:solidFill>
                    <a:srgbClr val="347C68"/>
                  </a:solidFill>
                  <a:latin typeface="微软雅黑" panose="020B0503020204020204" pitchFamily="34" charset="-122"/>
                  <a:ea typeface="微软雅黑" panose="020B0503020204020204" pitchFamily="34" charset="-122"/>
                </a:endParaRPr>
              </a:p>
            </p:txBody>
          </p:sp>
          <p:sp>
            <p:nvSpPr>
              <p:cNvPr id="69" name="矩形 68"/>
              <p:cNvSpPr/>
              <p:nvPr/>
            </p:nvSpPr>
            <p:spPr>
              <a:xfrm>
                <a:off x="2843" y="14808"/>
                <a:ext cx="7214" cy="538"/>
              </a:xfrm>
              <a:prstGeom prst="rect">
                <a:avLst/>
              </a:prstGeom>
            </p:spPr>
            <p:txBody>
              <a:bodyPr wrap="square">
                <a:noAutofit/>
              </a:bodyPr>
              <a:lstStyle/>
              <a:p>
                <a:r>
                  <a:rPr lang="zh-CN" altLang="en-US" sz="1400" dirty="0">
                    <a:solidFill>
                      <a:srgbClr val="347C68"/>
                    </a:solidFill>
                    <a:latin typeface="微软雅黑" panose="020B0503020204020204" pitchFamily="34" charset="-122"/>
                    <a:ea typeface="微软雅黑" panose="020B0503020204020204" pitchFamily="34" charset="-122"/>
                  </a:rPr>
                  <a:t>因地制宜开展村庄规划。</a:t>
                </a:r>
                <a:endParaRPr lang="zh-CN" altLang="en-US" sz="1400" dirty="0">
                  <a:solidFill>
                    <a:srgbClr val="347C68"/>
                  </a:solidFill>
                  <a:latin typeface="微软雅黑" panose="020B0503020204020204" pitchFamily="34" charset="-122"/>
                  <a:ea typeface="微软雅黑" panose="020B0503020204020204" pitchFamily="34" charset="-122"/>
                </a:endParaRPr>
              </a:p>
            </p:txBody>
          </p:sp>
          <p:cxnSp>
            <p:nvCxnSpPr>
              <p:cNvPr id="51" name="直接连接符 50"/>
              <p:cNvCxnSpPr/>
              <p:nvPr/>
            </p:nvCxnSpPr>
            <p:spPr>
              <a:xfrm>
                <a:off x="2761" y="10782"/>
                <a:ext cx="0" cy="537"/>
              </a:xfrm>
              <a:prstGeom prst="line">
                <a:avLst/>
              </a:prstGeom>
              <a:ln w="28575">
                <a:solidFill>
                  <a:srgbClr val="347C68"/>
                </a:solidFill>
              </a:ln>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nvCxnSpPr>
            <p:spPr>
              <a:xfrm>
                <a:off x="2761" y="11775"/>
                <a:ext cx="0" cy="537"/>
              </a:xfrm>
              <a:prstGeom prst="line">
                <a:avLst/>
              </a:prstGeom>
              <a:ln w="28575">
                <a:solidFill>
                  <a:srgbClr val="347C68"/>
                </a:solidFill>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a:off x="2761" y="12771"/>
                <a:ext cx="0" cy="537"/>
              </a:xfrm>
              <a:prstGeom prst="line">
                <a:avLst/>
              </a:prstGeom>
              <a:ln w="28575">
                <a:solidFill>
                  <a:srgbClr val="347C68"/>
                </a:solidFill>
              </a:ln>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nvCxnSpPr>
            <p:spPr>
              <a:xfrm>
                <a:off x="2761" y="13789"/>
                <a:ext cx="0" cy="537"/>
              </a:xfrm>
              <a:prstGeom prst="line">
                <a:avLst/>
              </a:prstGeom>
              <a:ln w="28575">
                <a:solidFill>
                  <a:srgbClr val="347C68"/>
                </a:solidFill>
              </a:ln>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nvCxnSpPr>
            <p:spPr>
              <a:xfrm>
                <a:off x="2761" y="14808"/>
                <a:ext cx="0" cy="537"/>
              </a:xfrm>
              <a:prstGeom prst="line">
                <a:avLst/>
              </a:prstGeom>
              <a:ln w="28575">
                <a:solidFill>
                  <a:srgbClr val="347C68"/>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燕尾形 17"/>
          <p:cNvSpPr/>
          <p:nvPr/>
        </p:nvSpPr>
        <p:spPr>
          <a:xfrm rot="10800000">
            <a:off x="5913120" y="241078"/>
            <a:ext cx="1176528" cy="576419"/>
          </a:xfrm>
          <a:prstGeom prst="chevron">
            <a:avLst>
              <a:gd name="adj" fmla="val 29518"/>
            </a:avLst>
          </a:prstGeom>
          <a:solidFill>
            <a:srgbClr val="75C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 name="标题 5"/>
          <p:cNvSpPr>
            <a:spLocks noGrp="1"/>
          </p:cNvSpPr>
          <p:nvPr>
            <p:ph type="title"/>
          </p:nvPr>
        </p:nvSpPr>
        <p:spPr>
          <a:xfrm>
            <a:off x="471487" y="735318"/>
            <a:ext cx="5915025" cy="975720"/>
          </a:xfrm>
        </p:spPr>
        <p:txBody>
          <a:bodyPr/>
          <a:lstStyle/>
          <a:p>
            <a:r>
              <a:rPr lang="zh-CN" altLang="en-US" dirty="0">
                <a:solidFill>
                  <a:srgbClr val="347C68"/>
                </a:solidFill>
                <a:sym typeface="+mn-ea"/>
              </a:rPr>
              <a:t>4.</a:t>
            </a:r>
            <a:r>
              <a:rPr lang="en-US" altLang="zh-CN" dirty="0">
                <a:solidFill>
                  <a:srgbClr val="347C68"/>
                </a:solidFill>
                <a:sym typeface="+mn-ea"/>
              </a:rPr>
              <a:t>2</a:t>
            </a:r>
            <a:r>
              <a:rPr lang="zh-CN" altLang="en-US" dirty="0">
                <a:solidFill>
                  <a:srgbClr val="347C68"/>
                </a:solidFill>
                <a:sym typeface="+mn-ea"/>
              </a:rPr>
              <a:t> 特色村庄发展指引</a:t>
            </a:r>
            <a:endParaRPr lang="zh-CN" altLang="en-US" dirty="0">
              <a:solidFill>
                <a:srgbClr val="347C68"/>
              </a:solidFill>
              <a:sym typeface="+mn-ea"/>
            </a:endParaRPr>
          </a:p>
        </p:txBody>
      </p:sp>
      <p:sp>
        <p:nvSpPr>
          <p:cNvPr id="15" name="灯片编号占位符 14"/>
          <p:cNvSpPr>
            <a:spLocks noGrp="1"/>
          </p:cNvSpPr>
          <p:nvPr>
            <p:ph type="sldNum" sz="quarter" idx="12"/>
          </p:nvPr>
        </p:nvSpPr>
        <p:spPr/>
        <p:txBody>
          <a:bodyPr/>
          <a:lstStyle/>
          <a:p>
            <a:fld id="{8886FA7B-F871-4E12-A366-D771B5170A55}" type="slidenum">
              <a:rPr lang="zh-CN" altLang="en-US" smtClean="0"/>
            </a:fld>
            <a:endParaRPr lang="zh-CN" altLang="en-US" dirty="0"/>
          </a:p>
        </p:txBody>
      </p:sp>
      <p:sp>
        <p:nvSpPr>
          <p:cNvPr id="30" name="文本框 29"/>
          <p:cNvSpPr txBox="1"/>
          <p:nvPr>
            <p:custDataLst>
              <p:tags r:id="rId1"/>
            </p:custDataLst>
          </p:nvPr>
        </p:nvSpPr>
        <p:spPr>
          <a:xfrm>
            <a:off x="-1270" y="415290"/>
            <a:ext cx="6859270" cy="320040"/>
          </a:xfrm>
          <a:prstGeom prst="rect">
            <a:avLst/>
          </a:prstGeom>
          <a:noFill/>
        </p:spPr>
        <p:txBody>
          <a:bodyPr wrap="square" rtlCol="0">
            <a:noAutofit/>
          </a:bodyPr>
          <a:lstStyle/>
          <a:p>
            <a:pPr algn="ctr"/>
            <a:r>
              <a:rPr lang="zh-CN" altLang="en-US" sz="1200" b="1" dirty="0">
                <a:ln w="0"/>
                <a:solidFill>
                  <a:srgbClr val="347C68"/>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梅桥镇国土空间总体规划（</a:t>
            </a:r>
            <a:r>
              <a:rPr lang="en-US" altLang="zh-CN" sz="1200" b="1" dirty="0">
                <a:solidFill>
                  <a:srgbClr val="347C68"/>
                </a:solidFill>
                <a:latin typeface="微软雅黑" panose="020B0503020204020204" pitchFamily="34" charset="-122"/>
                <a:ea typeface="微软雅黑" panose="020B0503020204020204" pitchFamily="34" charset="-122"/>
                <a:cs typeface="微软雅黑" panose="020B0503020204020204" pitchFamily="34" charset="-122"/>
                <a:sym typeface="+mn-ea"/>
              </a:rPr>
              <a:t>2021-2035</a:t>
            </a:r>
            <a:r>
              <a:rPr lang="zh-CN" altLang="en-US" sz="1200" b="1" dirty="0">
                <a:solidFill>
                  <a:srgbClr val="347C68"/>
                </a:solidFill>
                <a:latin typeface="微软雅黑" panose="020B0503020204020204" pitchFamily="34" charset="-122"/>
                <a:ea typeface="微软雅黑" panose="020B0503020204020204" pitchFamily="34" charset="-122"/>
                <a:cs typeface="微软雅黑" panose="020B0503020204020204" pitchFamily="34" charset="-122"/>
                <a:sym typeface="+mn-ea"/>
              </a:rPr>
              <a:t>年）草案公示</a:t>
            </a:r>
            <a:endParaRPr lang="zh-CN" altLang="en-US" sz="1200" b="1" dirty="0">
              <a:solidFill>
                <a:srgbClr val="347C68"/>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0" name="矩形 9"/>
          <p:cNvSpPr/>
          <p:nvPr/>
        </p:nvSpPr>
        <p:spPr>
          <a:xfrm>
            <a:off x="387350" y="4181180"/>
            <a:ext cx="5999161" cy="369332"/>
          </a:xfrm>
          <a:prstGeom prst="rect">
            <a:avLst/>
          </a:prstGeom>
        </p:spPr>
        <p:txBody>
          <a:bodyPr wrap="square">
            <a:spAutoFit/>
          </a:bodyPr>
          <a:lstStyle/>
          <a:p>
            <a:r>
              <a:rPr lang="zh-CN" altLang="zh-CN" b="1" kern="100" dirty="0">
                <a:solidFill>
                  <a:srgbClr val="347C68"/>
                </a:solidFill>
                <a:latin typeface="微软雅黑" panose="020B0503020204020204" pitchFamily="34" charset="-122"/>
                <a:ea typeface="微软雅黑" panose="020B0503020204020204" pitchFamily="34" charset="-122"/>
                <a:cs typeface="Times New Roman" panose="02020603050405020304" pitchFamily="18" charset="0"/>
              </a:rPr>
              <a:t>淝南村</a:t>
            </a:r>
            <a:r>
              <a:rPr lang="en-US" altLang="zh-CN" b="1" kern="100" dirty="0">
                <a:solidFill>
                  <a:srgbClr val="347C68"/>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b="1" kern="100" dirty="0">
                <a:solidFill>
                  <a:srgbClr val="347C68"/>
                </a:solidFill>
                <a:latin typeface="微软雅黑" panose="020B0503020204020204" pitchFamily="34" charset="-122"/>
                <a:ea typeface="微软雅黑" panose="020B0503020204020204" pitchFamily="34" charset="-122"/>
                <a:cs typeface="Times New Roman" panose="02020603050405020304" pitchFamily="18" charset="0"/>
              </a:rPr>
              <a:t>安徽省乡村旅游示范村</a:t>
            </a:r>
            <a:endParaRPr lang="zh-CN" altLang="zh-CN" b="1" kern="100" dirty="0">
              <a:solidFill>
                <a:srgbClr val="347C68"/>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4" name="矩形 13"/>
          <p:cNvSpPr/>
          <p:nvPr/>
        </p:nvSpPr>
        <p:spPr>
          <a:xfrm>
            <a:off x="471485" y="4682671"/>
            <a:ext cx="5915026" cy="1631216"/>
          </a:xfrm>
          <a:prstGeom prst="rect">
            <a:avLst/>
          </a:prstGeom>
          <a:ln>
            <a:solidFill>
              <a:srgbClr val="347C68"/>
            </a:solidFill>
          </a:ln>
        </p:spPr>
        <p:txBody>
          <a:bodyPr wrap="square">
            <a:spAutoFit/>
          </a:bodyPr>
          <a:lstStyle/>
          <a:p>
            <a:pPr algn="just">
              <a:lnSpc>
                <a:spcPts val="2400"/>
              </a:lnSpc>
            </a:pPr>
            <a:r>
              <a:rPr lang="zh-CN" altLang="zh-CN" sz="1600" dirty="0">
                <a:solidFill>
                  <a:srgbClr val="347C68"/>
                </a:solidFill>
                <a:latin typeface="微软雅黑" panose="020B0503020204020204" pitchFamily="34" charset="-122"/>
                <a:ea typeface="微软雅黑" panose="020B0503020204020204" pitchFamily="34" charset="-122"/>
              </a:rPr>
              <a:t>依托安徽三汊河国家湿地公园，重点对湿地公园周边现有建设用地适当进行功能调整，丰富游览内容，完善村庄旅游服务接待设施，打造湿地风光特色村庄。同时深入</a:t>
            </a:r>
            <a:r>
              <a:rPr lang="zh-CN" altLang="en-US" sz="1600" dirty="0">
                <a:solidFill>
                  <a:srgbClr val="347C68"/>
                </a:solidFill>
                <a:latin typeface="微软雅黑" panose="020B0503020204020204" pitchFamily="34" charset="-122"/>
                <a:ea typeface="微软雅黑" panose="020B0503020204020204" pitchFamily="34" charset="-122"/>
              </a:rPr>
              <a:t>挖掘</a:t>
            </a:r>
            <a:r>
              <a:rPr lang="zh-CN" altLang="zh-CN" sz="1600" dirty="0">
                <a:solidFill>
                  <a:srgbClr val="347C68"/>
                </a:solidFill>
                <a:latin typeface="微软雅黑" panose="020B0503020204020204" pitchFamily="34" charset="-122"/>
                <a:ea typeface="微软雅黑" panose="020B0503020204020204" pitchFamily="34" charset="-122"/>
              </a:rPr>
              <a:t>火龙果产业在农旅融合、观赏、深加工等方面的附加值，做强集种植、旅游、深加工等为一体的产业链，打造乡村旅游新景点。</a:t>
            </a:r>
            <a:endParaRPr lang="zh-CN" altLang="zh-CN" sz="1600" dirty="0">
              <a:solidFill>
                <a:srgbClr val="347C68"/>
              </a:solidFill>
              <a:latin typeface="微软雅黑" panose="020B0503020204020204" pitchFamily="34" charset="-122"/>
              <a:ea typeface="微软雅黑" panose="020B0503020204020204" pitchFamily="34" charset="-122"/>
            </a:endParaRPr>
          </a:p>
        </p:txBody>
      </p:sp>
      <p:cxnSp>
        <p:nvCxnSpPr>
          <p:cNvPr id="19" name="直接连接符 18"/>
          <p:cNvCxnSpPr/>
          <p:nvPr/>
        </p:nvCxnSpPr>
        <p:spPr>
          <a:xfrm>
            <a:off x="471485" y="1992221"/>
            <a:ext cx="5915026" cy="0"/>
          </a:xfrm>
          <a:prstGeom prst="line">
            <a:avLst/>
          </a:prstGeom>
          <a:ln w="38100">
            <a:solidFill>
              <a:srgbClr val="347C68"/>
            </a:solidFill>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387350" y="1597131"/>
            <a:ext cx="5999161" cy="369332"/>
          </a:xfrm>
          <a:prstGeom prst="rect">
            <a:avLst/>
          </a:prstGeom>
          <a:ln>
            <a:noFill/>
          </a:ln>
        </p:spPr>
        <p:txBody>
          <a:bodyPr wrap="square">
            <a:spAutoFit/>
          </a:bodyPr>
          <a:lstStyle/>
          <a:p>
            <a:r>
              <a:rPr lang="zh-CN" altLang="en-US" b="1" kern="100" dirty="0">
                <a:solidFill>
                  <a:srgbClr val="347C68"/>
                </a:solidFill>
                <a:latin typeface="微软雅黑" panose="020B0503020204020204" pitchFamily="34" charset="-122"/>
                <a:ea typeface="微软雅黑" panose="020B0503020204020204" pitchFamily="34" charset="-122"/>
                <a:cs typeface="Times New Roman" panose="02020603050405020304" pitchFamily="18" charset="0"/>
              </a:rPr>
              <a:t>淝北村</a:t>
            </a:r>
            <a:r>
              <a:rPr lang="en-US" altLang="zh-CN" b="1" kern="100" dirty="0">
                <a:solidFill>
                  <a:srgbClr val="347C68"/>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b="1" kern="100" dirty="0">
                <a:solidFill>
                  <a:srgbClr val="347C68"/>
                </a:solidFill>
                <a:latin typeface="微软雅黑" panose="020B0503020204020204" pitchFamily="34" charset="-122"/>
                <a:ea typeface="微软雅黑" panose="020B0503020204020204" pitchFamily="34" charset="-122"/>
                <a:cs typeface="Times New Roman" panose="02020603050405020304" pitchFamily="18" charset="0"/>
              </a:rPr>
              <a:t>全国红色美丽乡村</a:t>
            </a:r>
            <a:endParaRPr lang="zh-CN" altLang="en-US" b="1" kern="100" dirty="0">
              <a:solidFill>
                <a:srgbClr val="347C68"/>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1" name="矩形 20"/>
          <p:cNvSpPr/>
          <p:nvPr/>
        </p:nvSpPr>
        <p:spPr>
          <a:xfrm>
            <a:off x="471485" y="2122239"/>
            <a:ext cx="5915026" cy="1938992"/>
          </a:xfrm>
          <a:prstGeom prst="rect">
            <a:avLst/>
          </a:prstGeom>
          <a:ln>
            <a:solidFill>
              <a:srgbClr val="347C68"/>
            </a:solidFill>
          </a:ln>
        </p:spPr>
        <p:txBody>
          <a:bodyPr wrap="square">
            <a:spAutoFit/>
          </a:bodyPr>
          <a:lstStyle/>
          <a:p>
            <a:pPr algn="just">
              <a:lnSpc>
                <a:spcPts val="2400"/>
              </a:lnSpc>
            </a:pPr>
            <a:r>
              <a:rPr lang="zh-CN" altLang="en-US" sz="1600" dirty="0">
                <a:solidFill>
                  <a:srgbClr val="347C68"/>
                </a:solidFill>
                <a:latin typeface="微软雅黑" panose="020B0503020204020204" pitchFamily="34" charset="-122"/>
                <a:ea typeface="微软雅黑" panose="020B0503020204020204" pitchFamily="34" charset="-122"/>
              </a:rPr>
              <a:t>依托安徽三汊河国家湿地公园，重点对湿地公园周边现有建设用地适当进行功能调整，建设淝北村公交首末站及停车场等旅游服务接待设施。结合梅香欢乐小镇，打造集生态休闲农旅文化体验、研学为一体的休闲产业。依托淮海战役周口阻击战旧址、皖北民俗馆、曹操练兵场遗址、点将台、七十二井、周口古桥遗址等红色记忆，建成红色乡村教育基地</a:t>
            </a:r>
            <a:r>
              <a:rPr lang="zh-CN" altLang="zh-CN" sz="1600" dirty="0">
                <a:solidFill>
                  <a:srgbClr val="347C68"/>
                </a:solidFill>
                <a:latin typeface="微软雅黑" panose="020B0503020204020204" pitchFamily="34" charset="-122"/>
                <a:ea typeface="微软雅黑" panose="020B0503020204020204" pitchFamily="34" charset="-122"/>
              </a:rPr>
              <a:t>。</a:t>
            </a:r>
            <a:endParaRPr lang="zh-CN" altLang="zh-CN" sz="1600" dirty="0">
              <a:solidFill>
                <a:srgbClr val="347C68"/>
              </a:solidFill>
              <a:latin typeface="微软雅黑" panose="020B0503020204020204" pitchFamily="34" charset="-122"/>
              <a:ea typeface="微软雅黑" panose="020B0503020204020204" pitchFamily="34" charset="-122"/>
            </a:endParaRPr>
          </a:p>
        </p:txBody>
      </p:sp>
      <p:sp>
        <p:nvSpPr>
          <p:cNvPr id="23" name="矩形 22"/>
          <p:cNvSpPr/>
          <p:nvPr/>
        </p:nvSpPr>
        <p:spPr>
          <a:xfrm>
            <a:off x="387350" y="6437091"/>
            <a:ext cx="5999161" cy="369332"/>
          </a:xfrm>
          <a:prstGeom prst="rect">
            <a:avLst/>
          </a:prstGeom>
        </p:spPr>
        <p:txBody>
          <a:bodyPr wrap="square">
            <a:spAutoFit/>
          </a:bodyPr>
          <a:lstStyle/>
          <a:p>
            <a:r>
              <a:rPr lang="zh-CN" altLang="en-US" b="1" kern="100" dirty="0">
                <a:solidFill>
                  <a:srgbClr val="347C68"/>
                </a:solidFill>
                <a:latin typeface="微软雅黑" panose="020B0503020204020204" pitchFamily="34" charset="-122"/>
                <a:ea typeface="微软雅黑" panose="020B0503020204020204" pitchFamily="34" charset="-122"/>
                <a:cs typeface="Times New Roman" panose="02020603050405020304" pitchFamily="18" charset="0"/>
              </a:rPr>
              <a:t>华圩村</a:t>
            </a:r>
            <a:r>
              <a:rPr lang="en-US" altLang="zh-CN" b="1" kern="100" dirty="0">
                <a:solidFill>
                  <a:srgbClr val="347C68"/>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b="1" kern="100" dirty="0">
                <a:solidFill>
                  <a:srgbClr val="347C68"/>
                </a:solidFill>
                <a:latin typeface="微软雅黑" panose="020B0503020204020204" pitchFamily="34" charset="-122"/>
                <a:ea typeface="微软雅黑" panose="020B0503020204020204" pitchFamily="34" charset="-122"/>
                <a:cs typeface="Times New Roman" panose="02020603050405020304" pitchFamily="18" charset="0"/>
              </a:rPr>
              <a:t>梅桥镇物流集散中心村</a:t>
            </a:r>
            <a:endParaRPr lang="zh-CN" altLang="en-US" b="1" kern="100" dirty="0">
              <a:solidFill>
                <a:srgbClr val="347C68"/>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4" name="矩形 23"/>
          <p:cNvSpPr/>
          <p:nvPr/>
        </p:nvSpPr>
        <p:spPr>
          <a:xfrm>
            <a:off x="471485" y="6928154"/>
            <a:ext cx="5915026" cy="1015663"/>
          </a:xfrm>
          <a:prstGeom prst="rect">
            <a:avLst/>
          </a:prstGeom>
          <a:ln>
            <a:solidFill>
              <a:srgbClr val="347C68"/>
            </a:solidFill>
          </a:ln>
        </p:spPr>
        <p:txBody>
          <a:bodyPr wrap="square">
            <a:spAutoFit/>
          </a:bodyPr>
          <a:lstStyle/>
          <a:p>
            <a:pPr algn="just">
              <a:lnSpc>
                <a:spcPts val="2400"/>
              </a:lnSpc>
            </a:pPr>
            <a:r>
              <a:rPr lang="zh-CN" altLang="en-US" sz="1600" dirty="0">
                <a:solidFill>
                  <a:srgbClr val="347C68"/>
                </a:solidFill>
                <a:latin typeface="微软雅黑" panose="020B0503020204020204" pitchFamily="34" charset="-122"/>
                <a:ea typeface="微软雅黑" panose="020B0503020204020204" pitchFamily="34" charset="-122"/>
              </a:rPr>
              <a:t>依托现有物流优势，整理村党群中心西侧废弃村庄建设用地作为村内西红柿、芹菜、毛豆等特色农产品仓储及深加工用地，建设冷库、大棚及农产品加工厂房</a:t>
            </a:r>
            <a:r>
              <a:rPr lang="zh-CN" altLang="zh-CN" sz="1600" dirty="0">
                <a:solidFill>
                  <a:srgbClr val="347C68"/>
                </a:solidFill>
                <a:latin typeface="微软雅黑" panose="020B0503020204020204" pitchFamily="34" charset="-122"/>
                <a:ea typeface="微软雅黑" panose="020B0503020204020204" pitchFamily="34" charset="-122"/>
              </a:rPr>
              <a:t>。</a:t>
            </a:r>
            <a:endParaRPr lang="zh-CN" altLang="zh-CN" sz="1600" dirty="0">
              <a:solidFill>
                <a:srgbClr val="347C68"/>
              </a:solidFill>
              <a:latin typeface="微软雅黑" panose="020B0503020204020204" pitchFamily="34" charset="-122"/>
              <a:ea typeface="微软雅黑" panose="020B0503020204020204" pitchFamily="34" charset="-122"/>
            </a:endParaRPr>
          </a:p>
        </p:txBody>
      </p:sp>
      <p:sp>
        <p:nvSpPr>
          <p:cNvPr id="26" name="矩形 25"/>
          <p:cNvSpPr/>
          <p:nvPr/>
        </p:nvSpPr>
        <p:spPr>
          <a:xfrm>
            <a:off x="387350" y="8133743"/>
            <a:ext cx="5999161" cy="369332"/>
          </a:xfrm>
          <a:prstGeom prst="rect">
            <a:avLst/>
          </a:prstGeom>
        </p:spPr>
        <p:txBody>
          <a:bodyPr wrap="square">
            <a:spAutoFit/>
          </a:bodyPr>
          <a:lstStyle/>
          <a:p>
            <a:r>
              <a:rPr lang="zh-CN" altLang="en-US" b="1" kern="100" dirty="0">
                <a:solidFill>
                  <a:srgbClr val="347C68"/>
                </a:solidFill>
                <a:latin typeface="微软雅黑" panose="020B0503020204020204" pitchFamily="34" charset="-122"/>
                <a:ea typeface="微软雅黑" panose="020B0503020204020204" pitchFamily="34" charset="-122"/>
                <a:cs typeface="Times New Roman" panose="02020603050405020304" pitchFamily="18" charset="0"/>
              </a:rPr>
              <a:t>杨楼、胡口村</a:t>
            </a:r>
            <a:r>
              <a:rPr lang="en-US" altLang="zh-CN" b="1" kern="100" dirty="0">
                <a:solidFill>
                  <a:srgbClr val="347C68"/>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b="1" kern="100" dirty="0">
                <a:solidFill>
                  <a:srgbClr val="347C68"/>
                </a:solidFill>
                <a:latin typeface="微软雅黑" panose="020B0503020204020204" pitchFamily="34" charset="-122"/>
                <a:ea typeface="微软雅黑" panose="020B0503020204020204" pitchFamily="34" charset="-122"/>
                <a:cs typeface="Times New Roman" panose="02020603050405020304" pitchFamily="18" charset="0"/>
              </a:rPr>
              <a:t>北淝河旅游特色村</a:t>
            </a:r>
            <a:endParaRPr lang="zh-CN" altLang="en-US" b="1" kern="100" dirty="0">
              <a:solidFill>
                <a:srgbClr val="347C68"/>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7" name="矩形 26"/>
          <p:cNvSpPr/>
          <p:nvPr/>
        </p:nvSpPr>
        <p:spPr>
          <a:xfrm>
            <a:off x="471485" y="8641485"/>
            <a:ext cx="5915026" cy="707886"/>
          </a:xfrm>
          <a:prstGeom prst="rect">
            <a:avLst/>
          </a:prstGeom>
          <a:ln>
            <a:solidFill>
              <a:srgbClr val="347C68"/>
            </a:solidFill>
          </a:ln>
        </p:spPr>
        <p:txBody>
          <a:bodyPr wrap="square">
            <a:spAutoFit/>
          </a:bodyPr>
          <a:lstStyle/>
          <a:p>
            <a:pPr algn="just">
              <a:lnSpc>
                <a:spcPts val="2400"/>
              </a:lnSpc>
            </a:pPr>
            <a:r>
              <a:rPr lang="zh-CN" altLang="en-US" sz="1600" dirty="0">
                <a:solidFill>
                  <a:srgbClr val="347C68"/>
                </a:solidFill>
                <a:latin typeface="微软雅黑" panose="020B0503020204020204" pitchFamily="34" charset="-122"/>
                <a:ea typeface="微软雅黑" panose="020B0503020204020204" pitchFamily="34" charset="-122"/>
              </a:rPr>
              <a:t>杨楼、胡口村：依托北淝河，结合北淝河自然风光带的打造，完善旅游服务接待设施，打造沿北淝河旅游观光带上的特色村庄</a:t>
            </a:r>
            <a:r>
              <a:rPr lang="zh-CN" altLang="zh-CN" sz="1600" dirty="0">
                <a:solidFill>
                  <a:srgbClr val="347C68"/>
                </a:solidFill>
                <a:latin typeface="微软雅黑" panose="020B0503020204020204" pitchFamily="34" charset="-122"/>
                <a:ea typeface="微软雅黑" panose="020B0503020204020204" pitchFamily="34" charset="-122"/>
              </a:rPr>
              <a:t>。</a:t>
            </a:r>
            <a:endParaRPr lang="zh-CN" altLang="zh-CN" sz="1600" dirty="0">
              <a:solidFill>
                <a:srgbClr val="347C68"/>
              </a:solidFill>
              <a:latin typeface="微软雅黑" panose="020B0503020204020204" pitchFamily="34" charset="-122"/>
              <a:ea typeface="微软雅黑" panose="020B0503020204020204" pitchFamily="34" charset="-122"/>
            </a:endParaRPr>
          </a:p>
        </p:txBody>
      </p:sp>
      <p:cxnSp>
        <p:nvCxnSpPr>
          <p:cNvPr id="29" name="直接连接符 28"/>
          <p:cNvCxnSpPr/>
          <p:nvPr/>
        </p:nvCxnSpPr>
        <p:spPr>
          <a:xfrm>
            <a:off x="471485" y="4576270"/>
            <a:ext cx="5915026" cy="0"/>
          </a:xfrm>
          <a:prstGeom prst="line">
            <a:avLst/>
          </a:prstGeom>
          <a:ln w="38100">
            <a:solidFill>
              <a:srgbClr val="347C68"/>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471485" y="6811558"/>
            <a:ext cx="5915026" cy="0"/>
          </a:xfrm>
          <a:prstGeom prst="line">
            <a:avLst/>
          </a:prstGeom>
          <a:ln w="38100">
            <a:solidFill>
              <a:srgbClr val="347C68"/>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471485" y="8509439"/>
            <a:ext cx="5915026" cy="0"/>
          </a:xfrm>
          <a:prstGeom prst="line">
            <a:avLst/>
          </a:prstGeom>
          <a:ln w="38100">
            <a:solidFill>
              <a:srgbClr val="347C68"/>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0" y="4969565"/>
            <a:ext cx="6858000" cy="4949041"/>
          </a:xfrm>
          <a:prstGeom prst="rect">
            <a:avLst/>
          </a:prstGeom>
          <a:solidFill>
            <a:srgbClr val="8497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212725" y="6144895"/>
            <a:ext cx="2784475" cy="1228725"/>
          </a:xfrm>
        </p:spPr>
        <p:txBody>
          <a:bodyPr/>
          <a:lstStyle/>
          <a:p>
            <a:pPr marL="0" indent="0" fontAlgn="auto">
              <a:lnSpc>
                <a:spcPct val="100000"/>
              </a:lnSpc>
            </a:pPr>
            <a:r>
              <a:rPr lang="en-US" altLang="zh-CN" dirty="0">
                <a:solidFill>
                  <a:schemeClr val="bg1"/>
                </a:solidFill>
              </a:rPr>
              <a:t>05</a:t>
            </a:r>
            <a:endParaRPr lang="zh-CN" altLang="en-US" dirty="0">
              <a:solidFill>
                <a:schemeClr val="bg1"/>
              </a:solidFill>
            </a:endParaRPr>
          </a:p>
        </p:txBody>
      </p:sp>
      <p:sp>
        <p:nvSpPr>
          <p:cNvPr id="17" name="文本占位符 4"/>
          <p:cNvSpPr txBox="1"/>
          <p:nvPr/>
        </p:nvSpPr>
        <p:spPr>
          <a:xfrm>
            <a:off x="334608" y="7545316"/>
            <a:ext cx="5915025" cy="585593"/>
          </a:xfrm>
          <a:prstGeom prst="rect">
            <a:avLst/>
          </a:prstGeom>
        </p:spPr>
        <p:txBody>
          <a:bodyPr vert="horz" lIns="91440" tIns="45720" rIns="91440" bIns="45720" rtlCol="0">
            <a:normAutofit/>
          </a:bodyPr>
          <a:lstStyle>
            <a:lvl1pPr marL="0" marR="0" indent="0" algn="l" defTabSz="1625600" rtl="0" eaLnBrk="1" fontAlgn="auto" latinLnBrk="0" hangingPunct="1">
              <a:lnSpc>
                <a:spcPct val="90000"/>
              </a:lnSpc>
              <a:spcBef>
                <a:spcPts val="1780"/>
              </a:spcBef>
              <a:spcAft>
                <a:spcPts val="0"/>
              </a:spcAft>
              <a:buClrTx/>
              <a:buSzTx/>
              <a:buFont typeface="Arial" panose="020B0604020202020204" pitchFamily="34" charset="0"/>
              <a:buNone/>
              <a:defRPr sz="20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812800" indent="0" algn="l" defTabSz="1625600" rtl="0" eaLnBrk="1" latinLnBrk="0" hangingPunct="1">
              <a:lnSpc>
                <a:spcPct val="90000"/>
              </a:lnSpc>
              <a:spcBef>
                <a:spcPts val="890"/>
              </a:spcBef>
              <a:buFont typeface="Arial" panose="020B0604020202020204" pitchFamily="34" charset="0"/>
              <a:buNone/>
              <a:defRPr sz="249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1625600" indent="0" algn="l" defTabSz="1625600" rtl="0" eaLnBrk="1" latinLnBrk="0" hangingPunct="1">
              <a:lnSpc>
                <a:spcPct val="90000"/>
              </a:lnSpc>
              <a:spcBef>
                <a:spcPts val="890"/>
              </a:spcBef>
              <a:buFont typeface="Arial" panose="020B0604020202020204" pitchFamily="34" charset="0"/>
              <a:buNone/>
              <a:defRPr sz="2135"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438400" indent="0" algn="l" defTabSz="1625600" rtl="0" eaLnBrk="1" latinLnBrk="0" hangingPunct="1">
              <a:lnSpc>
                <a:spcPct val="90000"/>
              </a:lnSpc>
              <a:spcBef>
                <a:spcPts val="890"/>
              </a:spcBef>
              <a:buFont typeface="Arial" panose="020B0604020202020204" pitchFamily="34" charset="0"/>
              <a:buNone/>
              <a:defRPr sz="1780" kern="1200">
                <a:solidFill>
                  <a:schemeClr val="tx1"/>
                </a:solidFill>
                <a:latin typeface="微软雅黑" panose="020B0503020204020204" pitchFamily="34" charset="-122"/>
                <a:ea typeface="微软雅黑" panose="020B0503020204020204" pitchFamily="34" charset="-122"/>
                <a:cs typeface="+mn-cs"/>
              </a:defRPr>
            </a:lvl4pPr>
            <a:lvl5pPr marL="3251200" indent="0" algn="l" defTabSz="1625600" rtl="0" eaLnBrk="1" latinLnBrk="0" hangingPunct="1">
              <a:lnSpc>
                <a:spcPct val="90000"/>
              </a:lnSpc>
              <a:spcBef>
                <a:spcPts val="890"/>
              </a:spcBef>
              <a:buFont typeface="Arial" panose="020B0604020202020204" pitchFamily="34" charset="0"/>
              <a:buNone/>
              <a:defRPr sz="1780" kern="1200">
                <a:solidFill>
                  <a:schemeClr val="tx1"/>
                </a:solidFill>
                <a:latin typeface="微软雅黑" panose="020B0503020204020204" pitchFamily="34" charset="-122"/>
                <a:ea typeface="微软雅黑" panose="020B0503020204020204" pitchFamily="34" charset="-122"/>
                <a:cs typeface="+mn-cs"/>
              </a:defRPr>
            </a:lvl5pPr>
            <a:lvl6pPr marL="4064000" indent="0" algn="l" defTabSz="1625600" rtl="0" eaLnBrk="1" latinLnBrk="0" hangingPunct="1">
              <a:lnSpc>
                <a:spcPct val="90000"/>
              </a:lnSpc>
              <a:spcBef>
                <a:spcPts val="890"/>
              </a:spcBef>
              <a:buFont typeface="Arial" panose="020B0604020202020204" pitchFamily="34" charset="0"/>
              <a:buNone/>
              <a:defRPr sz="1780" kern="1200">
                <a:solidFill>
                  <a:schemeClr val="tx1"/>
                </a:solidFill>
                <a:latin typeface="+mn-lt"/>
                <a:ea typeface="+mn-ea"/>
                <a:cs typeface="+mn-cs"/>
              </a:defRPr>
            </a:lvl6pPr>
            <a:lvl7pPr marL="4876800" indent="0" algn="l" defTabSz="1625600" rtl="0" eaLnBrk="1" latinLnBrk="0" hangingPunct="1">
              <a:lnSpc>
                <a:spcPct val="90000"/>
              </a:lnSpc>
              <a:spcBef>
                <a:spcPts val="890"/>
              </a:spcBef>
              <a:buFont typeface="Arial" panose="020B0604020202020204" pitchFamily="34" charset="0"/>
              <a:buNone/>
              <a:defRPr sz="1780" kern="1200">
                <a:solidFill>
                  <a:schemeClr val="tx1"/>
                </a:solidFill>
                <a:latin typeface="+mn-lt"/>
                <a:ea typeface="+mn-ea"/>
                <a:cs typeface="+mn-cs"/>
              </a:defRPr>
            </a:lvl7pPr>
            <a:lvl8pPr marL="5689600" indent="0" algn="l" defTabSz="1625600" rtl="0" eaLnBrk="1" latinLnBrk="0" hangingPunct="1">
              <a:lnSpc>
                <a:spcPct val="90000"/>
              </a:lnSpc>
              <a:spcBef>
                <a:spcPts val="890"/>
              </a:spcBef>
              <a:buFont typeface="Arial" panose="020B0604020202020204" pitchFamily="34" charset="0"/>
              <a:buNone/>
              <a:defRPr sz="1780" kern="1200">
                <a:solidFill>
                  <a:schemeClr val="tx1"/>
                </a:solidFill>
                <a:latin typeface="+mn-lt"/>
                <a:ea typeface="+mn-ea"/>
                <a:cs typeface="+mn-cs"/>
              </a:defRPr>
            </a:lvl8pPr>
            <a:lvl9pPr marL="6502400" indent="0" algn="l" defTabSz="1625600" rtl="0" eaLnBrk="1" latinLnBrk="0" hangingPunct="1">
              <a:lnSpc>
                <a:spcPct val="90000"/>
              </a:lnSpc>
              <a:spcBef>
                <a:spcPts val="890"/>
              </a:spcBef>
              <a:buFont typeface="Arial" panose="020B0604020202020204" pitchFamily="34" charset="0"/>
              <a:buNone/>
              <a:defRPr sz="1780" kern="1200">
                <a:solidFill>
                  <a:schemeClr val="tx1"/>
                </a:solidFill>
                <a:latin typeface="+mn-lt"/>
                <a:ea typeface="+mn-ea"/>
                <a:cs typeface="+mn-cs"/>
              </a:defRPr>
            </a:lvl9pPr>
          </a:lstStyle>
          <a:p>
            <a:r>
              <a:rPr lang="zh-CN" altLang="en-US" dirty="0">
                <a:solidFill>
                  <a:srgbClr val="445B23"/>
                </a:solidFill>
              </a:rPr>
              <a:t>生态修复与国土综合整治</a:t>
            </a:r>
            <a:endParaRPr lang="zh-CN" altLang="en-US" dirty="0">
              <a:solidFill>
                <a:srgbClr val="445B23"/>
              </a:solidFill>
            </a:endParaRPr>
          </a:p>
        </p:txBody>
      </p:sp>
      <p:sp>
        <p:nvSpPr>
          <p:cNvPr id="11" name="矩形 10"/>
          <p:cNvSpPr/>
          <p:nvPr/>
        </p:nvSpPr>
        <p:spPr>
          <a:xfrm>
            <a:off x="-12192" y="6144512"/>
            <a:ext cx="2231136" cy="122919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l="19720" t="7467" r="21412"/>
          <a:stretch>
            <a:fillRect/>
          </a:stretch>
        </p:blipFill>
        <p:spPr>
          <a:xfrm>
            <a:off x="13252" y="0"/>
            <a:ext cx="6851374" cy="4969565"/>
          </a:xfrm>
          <a:prstGeom prst="rect">
            <a:avLst/>
          </a:prstGeom>
        </p:spPr>
      </p:pic>
      <p:sp>
        <p:nvSpPr>
          <p:cNvPr id="8" name="内容占位符 2"/>
          <p:cNvSpPr txBox="1"/>
          <p:nvPr/>
        </p:nvSpPr>
        <p:spPr>
          <a:xfrm>
            <a:off x="3432617" y="6144295"/>
            <a:ext cx="3596833" cy="1954059"/>
          </a:xfrm>
          <a:prstGeom prst="rect">
            <a:avLst/>
          </a:prstGeom>
        </p:spPr>
        <p:txBody>
          <a:bodyPr vert="horz" lIns="91440" tIns="45720" rIns="91440" bIns="45720" rtlCol="0">
            <a:normAutofit/>
          </a:bodyPr>
          <a:lstStyle>
            <a:lvl1pPr marL="0" indent="0" algn="l" defTabSz="1625600" rtl="0" eaLnBrk="1" latinLnBrk="0" hangingPunct="1">
              <a:lnSpc>
                <a:spcPct val="90000"/>
              </a:lnSpc>
              <a:spcBef>
                <a:spcPts val="1780"/>
              </a:spcBef>
              <a:buFontTx/>
              <a:buNone/>
              <a:defRPr sz="18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812800" indent="0" algn="l" defTabSz="1625600" rtl="0" eaLnBrk="1" latinLnBrk="0" hangingPunct="1">
              <a:lnSpc>
                <a:spcPct val="90000"/>
              </a:lnSpc>
              <a:spcBef>
                <a:spcPts val="890"/>
              </a:spcBef>
              <a:buFont typeface="Arial" panose="020B0604020202020204" pitchFamily="34" charset="0"/>
              <a:buNone/>
              <a:defRPr sz="28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90000"/>
              </a:lnSpc>
              <a:spcBef>
                <a:spcPts val="890"/>
              </a:spcBef>
              <a:buFont typeface="Arial" panose="020B0604020202020204" pitchFamily="34" charset="0"/>
              <a:buChar char="•"/>
              <a:defRPr sz="20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90000"/>
              </a:lnSpc>
              <a:spcBef>
                <a:spcPts val="890"/>
              </a:spcBef>
              <a:buFont typeface="Arial" panose="020B0604020202020204" pitchFamily="34" charset="0"/>
              <a:buChar char="•"/>
              <a:defRPr sz="16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90000"/>
              </a:lnSpc>
              <a:spcBef>
                <a:spcPts val="890"/>
              </a:spcBef>
              <a:buFont typeface="Arial" panose="020B0604020202020204" pitchFamily="34" charset="0"/>
              <a:buChar char="•"/>
              <a:defRPr sz="16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555"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555"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555"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555" kern="1200">
                <a:solidFill>
                  <a:schemeClr val="tx1"/>
                </a:solidFill>
                <a:latin typeface="+mn-lt"/>
                <a:ea typeface="+mn-ea"/>
                <a:cs typeface="+mn-cs"/>
              </a:defRPr>
            </a:lvl9pPr>
          </a:lstStyle>
          <a:p>
            <a:r>
              <a:rPr lang="en-US" altLang="zh-CN" dirty="0">
                <a:solidFill>
                  <a:schemeClr val="bg1"/>
                </a:solidFill>
              </a:rPr>
              <a:t>5.1 </a:t>
            </a:r>
            <a:r>
              <a:rPr lang="zh-CN" altLang="en-US" dirty="0">
                <a:solidFill>
                  <a:schemeClr val="bg1"/>
                </a:solidFill>
              </a:rPr>
              <a:t>生态修复</a:t>
            </a:r>
            <a:endParaRPr lang="en-US" altLang="zh-CN" dirty="0">
              <a:solidFill>
                <a:schemeClr val="bg1"/>
              </a:solidFill>
            </a:endParaRPr>
          </a:p>
          <a:p>
            <a:r>
              <a:rPr lang="en-US" altLang="zh-CN" dirty="0">
                <a:solidFill>
                  <a:schemeClr val="bg1"/>
                </a:solidFill>
              </a:rPr>
              <a:t>5.2</a:t>
            </a:r>
            <a:r>
              <a:rPr lang="zh-CN" altLang="en-US" dirty="0">
                <a:solidFill>
                  <a:schemeClr val="bg1"/>
                </a:solidFill>
              </a:rPr>
              <a:t> 国土空间整治</a:t>
            </a:r>
            <a:endParaRPr lang="zh-CN" altLang="en-US" dirty="0">
              <a:solidFill>
                <a:schemeClr val="bg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pPr algn="l">
              <a:lnSpc>
                <a:spcPct val="150000"/>
              </a:lnSpc>
            </a:pPr>
            <a:r>
              <a:rPr lang="zh-CN" altLang="en-US" dirty="0">
                <a:solidFill>
                  <a:srgbClr val="2A6968"/>
                </a:solidFill>
              </a:rPr>
              <a:t>草案公示公告</a:t>
            </a:r>
            <a:br>
              <a:rPr lang="en-US" altLang="zh-CN" dirty="0">
                <a:solidFill>
                  <a:srgbClr val="2A6968"/>
                </a:solidFill>
              </a:rPr>
            </a:br>
            <a:r>
              <a:rPr lang="en-US" altLang="zh-CN" sz="2000" dirty="0">
                <a:solidFill>
                  <a:srgbClr val="2A6968"/>
                </a:solidFill>
              </a:rPr>
              <a:t>Draft Announcement</a:t>
            </a:r>
            <a:endParaRPr lang="en-US" altLang="zh-CN" sz="2000" dirty="0">
              <a:solidFill>
                <a:srgbClr val="2A6968"/>
              </a:solidFill>
            </a:endParaRPr>
          </a:p>
        </p:txBody>
      </p:sp>
      <p:sp>
        <p:nvSpPr>
          <p:cNvPr id="20" name="内容占位符 2"/>
          <p:cNvSpPr>
            <a:spLocks noGrp="1"/>
          </p:cNvSpPr>
          <p:nvPr>
            <p:ph idx="1"/>
          </p:nvPr>
        </p:nvSpPr>
        <p:spPr/>
        <p:txBody>
          <a:bodyPr>
            <a:normAutofit/>
          </a:bodyPr>
          <a:lstStyle/>
          <a:p>
            <a:pPr marL="0" indent="0" fontAlgn="auto">
              <a:lnSpc>
                <a:spcPct val="150000"/>
              </a:lnSpc>
              <a:spcBef>
                <a:spcPts val="1200"/>
              </a:spcBef>
              <a:buNone/>
            </a:pPr>
            <a:r>
              <a:rPr lang="zh-CN" altLang="en-US" sz="1600" b="0" dirty="0"/>
              <a:t>      </a:t>
            </a:r>
            <a:endParaRPr lang="zh-CN" altLang="en-US" dirty="0"/>
          </a:p>
        </p:txBody>
      </p:sp>
      <p:sp>
        <p:nvSpPr>
          <p:cNvPr id="100" name="文本框 99"/>
          <p:cNvSpPr txBox="1"/>
          <p:nvPr/>
        </p:nvSpPr>
        <p:spPr>
          <a:xfrm>
            <a:off x="471805" y="2033270"/>
            <a:ext cx="5933440" cy="7422515"/>
          </a:xfrm>
          <a:prstGeom prst="rect">
            <a:avLst/>
          </a:prstGeom>
          <a:noFill/>
          <a:ln w="9525">
            <a:noFill/>
          </a:ln>
        </p:spPr>
        <p:txBody>
          <a:bodyPr>
            <a:noAutofit/>
          </a:bodyPr>
          <a:lstStyle/>
          <a:p>
            <a:pPr indent="354330" defTabSz="1625600">
              <a:lnSpc>
                <a:spcPct val="125000"/>
              </a:lnSpc>
              <a:spcBef>
                <a:spcPts val="600"/>
              </a:spcBef>
              <a:buFont typeface="Arial" panose="020B0604020202020204" pitchFamily="34" charset="0"/>
            </a:pPr>
            <a:r>
              <a:rPr lang="zh-CN" altLang="en-US" sz="1400" b="0" dirty="0">
                <a:solidFill>
                  <a:srgbClr val="2A6968"/>
                </a:solidFill>
                <a:latin typeface="微软雅黑" panose="020B0503020204020204" pitchFamily="34" charset="-122"/>
                <a:ea typeface="微软雅黑" panose="020B0503020204020204" pitchFamily="34" charset="-122"/>
              </a:rPr>
              <a:t>本规划</a:t>
            </a:r>
            <a:r>
              <a:rPr lang="zh-CN" altLang="en-US" sz="1400" dirty="0">
                <a:solidFill>
                  <a:srgbClr val="2A6968"/>
                </a:solidFill>
                <a:latin typeface="微软雅黑" panose="020B0503020204020204" pitchFamily="34" charset="-122"/>
                <a:ea typeface="微软雅黑" panose="020B0503020204020204" pitchFamily="34" charset="-122"/>
              </a:rPr>
              <a:t>是梅桥镇国土空间保护、开发、利用、修复和各类建设活动的行动纲领，是对市级国土空间规划要求的细化落实，是对本镇行政区域开发保护作出的具体安排，是编制下位村庄规划、相关专项规划和开展各类开发保护建设活动、实施国土空间用途管制的基本依据。</a:t>
            </a:r>
            <a:r>
              <a:rPr lang="zh-CN" altLang="en-US" sz="1400" b="0" dirty="0">
                <a:solidFill>
                  <a:srgbClr val="2A6968"/>
                </a:solidFill>
                <a:latin typeface="微软雅黑" panose="020B0503020204020204" pitchFamily="34" charset="-122"/>
                <a:ea typeface="微软雅黑" panose="020B0503020204020204" pitchFamily="34" charset="-122"/>
              </a:rPr>
              <a:t>规划编制坚持“战略引领、刚性管控、全域统筹、多规合一”，工作组织突出“政府统筹、部门合作、专家领衔、开门规划”，力求发挥“守底线、促转型、谋发展、落棋子、建机制”作用。当前已形成《梅桥镇国土空间总体规划(2021-2035年)》草案成果，为进一步凝聚共识、集中智慧、共谋发展，让广大市民更全面地了解规划、参与规划，现依法开展社会公示。</a:t>
            </a:r>
            <a:endParaRPr lang="zh-CN" altLang="en-US" sz="1400" b="0" dirty="0">
              <a:solidFill>
                <a:srgbClr val="2A6968"/>
              </a:solidFill>
              <a:latin typeface="微软雅黑" panose="020B0503020204020204" pitchFamily="34" charset="-122"/>
              <a:ea typeface="微软雅黑" panose="020B0503020204020204" pitchFamily="34" charset="-122"/>
            </a:endParaRPr>
          </a:p>
          <a:p>
            <a:pPr indent="0" algn="l" defTabSz="1625600" fontAlgn="auto">
              <a:lnSpc>
                <a:spcPct val="125000"/>
              </a:lnSpc>
              <a:spcBef>
                <a:spcPts val="600"/>
              </a:spcBef>
              <a:buClrTx/>
              <a:buSzTx/>
              <a:buFont typeface="Arial" panose="020B0604020202020204" pitchFamily="34" charset="0"/>
            </a:pPr>
            <a:r>
              <a:rPr lang="zh-CN" altLang="en-US" sz="1400" b="1" dirty="0">
                <a:solidFill>
                  <a:srgbClr val="2A6968"/>
                </a:solidFill>
                <a:latin typeface="微软雅黑" panose="020B0503020204020204" pitchFamily="34" charset="-122"/>
                <a:ea typeface="微软雅黑" panose="020B0503020204020204" pitchFamily="34" charset="-122"/>
              </a:rPr>
              <a:t>一、公示时间</a:t>
            </a:r>
            <a:endParaRPr lang="zh-CN" altLang="en-US" sz="1400" b="0" dirty="0">
              <a:solidFill>
                <a:srgbClr val="2A6968"/>
              </a:solidFill>
              <a:latin typeface="微软雅黑" panose="020B0503020204020204" pitchFamily="34" charset="-122"/>
              <a:ea typeface="微软雅黑" panose="020B0503020204020204" pitchFamily="34" charset="-122"/>
            </a:endParaRPr>
          </a:p>
          <a:p>
            <a:pPr indent="457200" defTabSz="1625600">
              <a:lnSpc>
                <a:spcPct val="125000"/>
              </a:lnSpc>
              <a:spcBef>
                <a:spcPts val="600"/>
              </a:spcBef>
              <a:buFont typeface="Arial" panose="020B0604020202020204" pitchFamily="34" charset="0"/>
            </a:pPr>
            <a:r>
              <a:rPr lang="zh-CN" altLang="en-US" sz="1400" b="0" dirty="0">
                <a:solidFill>
                  <a:srgbClr val="2A6968"/>
                </a:solidFill>
                <a:latin typeface="微软雅黑" panose="020B0503020204020204" pitchFamily="34" charset="-122"/>
                <a:ea typeface="微软雅黑" panose="020B0503020204020204" pitchFamily="34" charset="-122"/>
              </a:rPr>
              <a:t>202</a:t>
            </a:r>
            <a:r>
              <a:rPr lang="en-US" altLang="zh-CN" sz="1400" b="0" dirty="0">
                <a:solidFill>
                  <a:srgbClr val="2A6968"/>
                </a:solidFill>
                <a:latin typeface="微软雅黑" panose="020B0503020204020204" pitchFamily="34" charset="-122"/>
                <a:ea typeface="微软雅黑" panose="020B0503020204020204" pitchFamily="34" charset="-122"/>
              </a:rPr>
              <a:t>4</a:t>
            </a:r>
            <a:r>
              <a:rPr lang="zh-CN" altLang="en-US" sz="1400" b="0" dirty="0">
                <a:solidFill>
                  <a:srgbClr val="2A6968"/>
                </a:solidFill>
                <a:latin typeface="微软雅黑" panose="020B0503020204020204" pitchFamily="34" charset="-122"/>
                <a:ea typeface="微软雅黑" panose="020B0503020204020204" pitchFamily="34" charset="-122"/>
              </a:rPr>
              <a:t>年</a:t>
            </a:r>
            <a:r>
              <a:rPr lang="en-US" altLang="zh-CN" sz="1400" dirty="0">
                <a:solidFill>
                  <a:srgbClr val="2A6968"/>
                </a:solidFill>
                <a:latin typeface="微软雅黑" panose="020B0503020204020204" pitchFamily="34" charset="-122"/>
                <a:ea typeface="微软雅黑" panose="020B0503020204020204" pitchFamily="34" charset="-122"/>
                <a:sym typeface="+mn-ea"/>
              </a:rPr>
              <a:t>1</a:t>
            </a:r>
            <a:r>
              <a:rPr lang="zh-CN" altLang="en-US" sz="1400" b="0" dirty="0">
                <a:solidFill>
                  <a:srgbClr val="2A6968"/>
                </a:solidFill>
                <a:latin typeface="微软雅黑" panose="020B0503020204020204" pitchFamily="34" charset="-122"/>
                <a:ea typeface="微软雅黑" panose="020B0503020204020204" pitchFamily="34" charset="-122"/>
              </a:rPr>
              <a:t>月</a:t>
            </a:r>
            <a:r>
              <a:rPr lang="en-US" altLang="zh-CN" sz="1400" dirty="0">
                <a:solidFill>
                  <a:srgbClr val="2A6968"/>
                </a:solidFill>
                <a:latin typeface="微软雅黑" panose="020B0503020204020204" pitchFamily="34" charset="-122"/>
                <a:ea typeface="微软雅黑" panose="020B0503020204020204" pitchFamily="34" charset="-122"/>
              </a:rPr>
              <a:t>12</a:t>
            </a:r>
            <a:r>
              <a:rPr lang="zh-CN" altLang="en-US" sz="1400" b="0" dirty="0">
                <a:solidFill>
                  <a:srgbClr val="2A6968"/>
                </a:solidFill>
                <a:latin typeface="微软雅黑" panose="020B0503020204020204" pitchFamily="34" charset="-122"/>
                <a:ea typeface="微软雅黑" panose="020B0503020204020204" pitchFamily="34" charset="-122"/>
              </a:rPr>
              <a:t>日-202</a:t>
            </a:r>
            <a:r>
              <a:rPr lang="en-US" altLang="zh-CN" sz="1400" b="0" dirty="0">
                <a:solidFill>
                  <a:srgbClr val="2A6968"/>
                </a:solidFill>
                <a:latin typeface="微软雅黑" panose="020B0503020204020204" pitchFamily="34" charset="-122"/>
                <a:ea typeface="微软雅黑" panose="020B0503020204020204" pitchFamily="34" charset="-122"/>
              </a:rPr>
              <a:t>4</a:t>
            </a:r>
            <a:r>
              <a:rPr lang="zh-CN" altLang="en-US" sz="1400" b="0" dirty="0">
                <a:solidFill>
                  <a:srgbClr val="2A6968"/>
                </a:solidFill>
                <a:latin typeface="微软雅黑" panose="020B0503020204020204" pitchFamily="34" charset="-122"/>
                <a:ea typeface="微软雅黑" panose="020B0503020204020204" pitchFamily="34" charset="-122"/>
              </a:rPr>
              <a:t>年</a:t>
            </a:r>
            <a:r>
              <a:rPr lang="en-US" altLang="zh-CN" sz="1400" dirty="0">
                <a:solidFill>
                  <a:srgbClr val="2A6968"/>
                </a:solidFill>
                <a:latin typeface="微软雅黑" panose="020B0503020204020204" pitchFamily="34" charset="-122"/>
                <a:ea typeface="微软雅黑" panose="020B0503020204020204" pitchFamily="34" charset="-122"/>
                <a:sym typeface="+mn-ea"/>
              </a:rPr>
              <a:t>2</a:t>
            </a:r>
            <a:r>
              <a:rPr lang="zh-CN" altLang="en-US" sz="1400" b="0" dirty="0">
                <a:solidFill>
                  <a:srgbClr val="2A6968"/>
                </a:solidFill>
                <a:latin typeface="微软雅黑" panose="020B0503020204020204" pitchFamily="34" charset="-122"/>
                <a:ea typeface="微软雅黑" panose="020B0503020204020204" pitchFamily="34" charset="-122"/>
              </a:rPr>
              <a:t>月</a:t>
            </a:r>
            <a:r>
              <a:rPr lang="en-US" altLang="zh-CN" sz="1400" dirty="0">
                <a:solidFill>
                  <a:srgbClr val="2A6968"/>
                </a:solidFill>
                <a:latin typeface="微软雅黑" panose="020B0503020204020204" pitchFamily="34" charset="-122"/>
                <a:ea typeface="微软雅黑" panose="020B0503020204020204" pitchFamily="34" charset="-122"/>
              </a:rPr>
              <a:t>12</a:t>
            </a:r>
            <a:r>
              <a:rPr lang="zh-CN" altLang="en-US" sz="1400" b="0" dirty="0">
                <a:solidFill>
                  <a:srgbClr val="2A6968"/>
                </a:solidFill>
                <a:latin typeface="微软雅黑" panose="020B0503020204020204" pitchFamily="34" charset="-122"/>
                <a:ea typeface="微软雅黑" panose="020B0503020204020204" pitchFamily="34" charset="-122"/>
              </a:rPr>
              <a:t>日</a:t>
            </a:r>
            <a:endParaRPr lang="zh-CN" altLang="en-US" sz="1400" dirty="0">
              <a:solidFill>
                <a:srgbClr val="2A6968"/>
              </a:solidFill>
              <a:latin typeface="微软雅黑" panose="020B0503020204020204" pitchFamily="34" charset="-122"/>
              <a:ea typeface="微软雅黑" panose="020B0503020204020204" pitchFamily="34" charset="-122"/>
            </a:endParaRPr>
          </a:p>
          <a:p>
            <a:pPr indent="0" algn="l" defTabSz="1625600" fontAlgn="auto">
              <a:lnSpc>
                <a:spcPct val="125000"/>
              </a:lnSpc>
              <a:spcBef>
                <a:spcPts val="600"/>
              </a:spcBef>
              <a:buClrTx/>
              <a:buSzTx/>
              <a:buFont typeface="Arial" panose="020B0604020202020204" pitchFamily="34" charset="0"/>
            </a:pPr>
            <a:r>
              <a:rPr lang="zh-CN" altLang="en-US" sz="1400" b="1" dirty="0">
                <a:solidFill>
                  <a:srgbClr val="2A6968"/>
                </a:solidFill>
                <a:latin typeface="微软雅黑" panose="020B0503020204020204" pitchFamily="34" charset="-122"/>
                <a:ea typeface="微软雅黑" panose="020B0503020204020204" pitchFamily="34" charset="-122"/>
              </a:rPr>
              <a:t>二、公示方式</a:t>
            </a:r>
            <a:endParaRPr lang="zh-CN" altLang="en-US" sz="1400" b="1" dirty="0">
              <a:solidFill>
                <a:srgbClr val="2A6968"/>
              </a:solidFill>
              <a:latin typeface="微软雅黑" panose="020B0503020204020204" pitchFamily="34" charset="-122"/>
              <a:ea typeface="微软雅黑" panose="020B0503020204020204" pitchFamily="34" charset="-122"/>
            </a:endParaRPr>
          </a:p>
          <a:p>
            <a:pPr indent="336550" defTabSz="1625600">
              <a:lnSpc>
                <a:spcPct val="125000"/>
              </a:lnSpc>
              <a:spcBef>
                <a:spcPts val="600"/>
              </a:spcBef>
              <a:buFont typeface="Arial" panose="020B0604020202020204" pitchFamily="34" charset="0"/>
            </a:pPr>
            <a:r>
              <a:rPr lang="zh-CN" altLang="en-US" sz="1400" dirty="0">
                <a:solidFill>
                  <a:srgbClr val="2A6968"/>
                </a:solidFill>
                <a:latin typeface="微软雅黑" panose="020B0503020204020204" pitchFamily="34" charset="-122"/>
                <a:ea typeface="微软雅黑" panose="020B0503020204020204" pitchFamily="34" charset="-122"/>
              </a:rPr>
              <a:t>淮上区人民</a:t>
            </a:r>
            <a:r>
              <a:rPr lang="zh-CN" altLang="en-US" sz="1400" b="0" dirty="0">
                <a:solidFill>
                  <a:srgbClr val="2A6968"/>
                </a:solidFill>
                <a:latin typeface="微软雅黑" panose="020B0503020204020204" pitchFamily="34" charset="-122"/>
                <a:ea typeface="微软雅黑" panose="020B0503020204020204" pitchFamily="34" charset="-122"/>
              </a:rPr>
              <a:t>政府网站</a:t>
            </a:r>
            <a:endParaRPr lang="zh-CN" altLang="en-US" sz="1400" dirty="0">
              <a:solidFill>
                <a:srgbClr val="2A6968"/>
              </a:solidFill>
              <a:latin typeface="微软雅黑" panose="020B0503020204020204" pitchFamily="34" charset="-122"/>
              <a:ea typeface="微软雅黑" panose="020B0503020204020204" pitchFamily="34" charset="-122"/>
            </a:endParaRPr>
          </a:p>
          <a:p>
            <a:pPr indent="0" algn="l" defTabSz="1625600" fontAlgn="auto">
              <a:lnSpc>
                <a:spcPct val="125000"/>
              </a:lnSpc>
              <a:spcBef>
                <a:spcPts val="600"/>
              </a:spcBef>
              <a:buClrTx/>
              <a:buSzTx/>
              <a:buFont typeface="Arial" panose="020B0604020202020204" pitchFamily="34" charset="0"/>
            </a:pPr>
            <a:r>
              <a:rPr lang="zh-CN" altLang="en-US" sz="1400" b="1" dirty="0">
                <a:solidFill>
                  <a:srgbClr val="2A6968"/>
                </a:solidFill>
                <a:latin typeface="微软雅黑" panose="020B0503020204020204" pitchFamily="34" charset="-122"/>
                <a:ea typeface="微软雅黑" panose="020B0503020204020204" pitchFamily="34" charset="-122"/>
              </a:rPr>
              <a:t>三、公众意见收集途径</a:t>
            </a:r>
            <a:endParaRPr lang="zh-CN" altLang="en-US" sz="1400" b="0" dirty="0">
              <a:solidFill>
                <a:srgbClr val="2A6968"/>
              </a:solidFill>
              <a:latin typeface="微软雅黑" panose="020B0503020204020204" pitchFamily="34" charset="-122"/>
              <a:ea typeface="微软雅黑" panose="020B0503020204020204" pitchFamily="34" charset="-122"/>
            </a:endParaRPr>
          </a:p>
          <a:p>
            <a:pPr indent="336550" defTabSz="1625600">
              <a:lnSpc>
                <a:spcPct val="125000"/>
              </a:lnSpc>
              <a:spcBef>
                <a:spcPts val="600"/>
              </a:spcBef>
              <a:buFont typeface="Arial" panose="020B0604020202020204" pitchFamily="34" charset="0"/>
            </a:pPr>
            <a:r>
              <a:rPr lang="zh-CN" altLang="en-US" sz="1400" b="0" dirty="0">
                <a:solidFill>
                  <a:srgbClr val="2A6968"/>
                </a:solidFill>
                <a:latin typeface="微软雅黑" panose="020B0503020204020204" pitchFamily="34" charset="-122"/>
                <a:ea typeface="微软雅黑" panose="020B0503020204020204" pitchFamily="34" charset="-122"/>
              </a:rPr>
              <a:t>社会各界可于202</a:t>
            </a:r>
            <a:r>
              <a:rPr lang="en-US" altLang="zh-CN" sz="1400" b="0" dirty="0">
                <a:solidFill>
                  <a:srgbClr val="2A6968"/>
                </a:solidFill>
                <a:latin typeface="微软雅黑" panose="020B0503020204020204" pitchFamily="34" charset="-122"/>
                <a:ea typeface="微软雅黑" panose="020B0503020204020204" pitchFamily="34" charset="-122"/>
              </a:rPr>
              <a:t>4</a:t>
            </a:r>
            <a:r>
              <a:rPr lang="zh-CN" altLang="en-US" sz="1400" b="0" dirty="0">
                <a:solidFill>
                  <a:srgbClr val="2A6968"/>
                </a:solidFill>
                <a:latin typeface="微软雅黑" panose="020B0503020204020204" pitchFamily="34" charset="-122"/>
                <a:ea typeface="微软雅黑" panose="020B0503020204020204" pitchFamily="34" charset="-122"/>
              </a:rPr>
              <a:t>年</a:t>
            </a:r>
            <a:r>
              <a:rPr lang="en-US" altLang="zh-CN" sz="1400" dirty="0">
                <a:solidFill>
                  <a:srgbClr val="2A6968"/>
                </a:solidFill>
                <a:latin typeface="微软雅黑" panose="020B0503020204020204" pitchFamily="34" charset="-122"/>
                <a:ea typeface="微软雅黑" panose="020B0503020204020204" pitchFamily="34" charset="-122"/>
              </a:rPr>
              <a:t>×</a:t>
            </a:r>
            <a:r>
              <a:rPr lang="zh-CN" altLang="en-US" sz="1400" b="0" dirty="0">
                <a:solidFill>
                  <a:srgbClr val="2A6968"/>
                </a:solidFill>
                <a:latin typeface="微软雅黑" panose="020B0503020204020204" pitchFamily="34" charset="-122"/>
                <a:ea typeface="微软雅黑" panose="020B0503020204020204" pitchFamily="34" charset="-122"/>
              </a:rPr>
              <a:t>月</a:t>
            </a:r>
            <a:r>
              <a:rPr lang="en-US" altLang="zh-CN" sz="1400" dirty="0">
                <a:solidFill>
                  <a:srgbClr val="2A6968"/>
                </a:solidFill>
                <a:latin typeface="微软雅黑" panose="020B0503020204020204" pitchFamily="34" charset="-122"/>
                <a:ea typeface="微软雅黑" panose="020B0503020204020204" pitchFamily="34" charset="-122"/>
              </a:rPr>
              <a:t>×</a:t>
            </a:r>
            <a:r>
              <a:rPr lang="zh-CN" altLang="en-US" sz="1400" b="0" dirty="0">
                <a:solidFill>
                  <a:srgbClr val="2A6968"/>
                </a:solidFill>
                <a:latin typeface="微软雅黑" panose="020B0503020204020204" pitchFamily="34" charset="-122"/>
                <a:ea typeface="微软雅黑" panose="020B0503020204020204" pitchFamily="34" charset="-122"/>
              </a:rPr>
              <a:t>日前，通过纸质意见邮寄或发送电子邮件方式提出建议，邮件标题或信封封面请注明“梅桥镇国土空间总体规划意见建议”字样，为便于意见的收集统计，本次反馈以邮寄和电子邮件形式为准。</a:t>
            </a:r>
            <a:endParaRPr lang="zh-CN" altLang="en-US" sz="1400" dirty="0">
              <a:solidFill>
                <a:srgbClr val="2A6968"/>
              </a:solidFill>
              <a:latin typeface="微软雅黑" panose="020B0503020204020204" pitchFamily="34" charset="-122"/>
              <a:ea typeface="微软雅黑" panose="020B0503020204020204" pitchFamily="34" charset="-122"/>
            </a:endParaRPr>
          </a:p>
          <a:p>
            <a:pPr indent="336550" algn="l" defTabSz="1625600" fontAlgn="auto">
              <a:lnSpc>
                <a:spcPct val="125000"/>
              </a:lnSpc>
              <a:spcBef>
                <a:spcPts val="600"/>
              </a:spcBef>
              <a:buClrTx/>
              <a:buSzTx/>
              <a:buFont typeface="Arial" panose="020B0604020202020204" pitchFamily="34" charset="0"/>
            </a:pPr>
            <a:r>
              <a:rPr lang="zh-CN" altLang="en-US" sz="1400" b="1" dirty="0">
                <a:solidFill>
                  <a:srgbClr val="2A6968"/>
                </a:solidFill>
                <a:latin typeface="微软雅黑" panose="020B0503020204020204" pitchFamily="34" charset="-122"/>
                <a:ea typeface="微软雅黑" panose="020B0503020204020204" pitchFamily="34" charset="-122"/>
              </a:rPr>
              <a:t>1.邮寄地址</a:t>
            </a:r>
            <a:endParaRPr lang="zh-CN" altLang="en-US" sz="1400" b="0" dirty="0">
              <a:solidFill>
                <a:srgbClr val="2A6968"/>
              </a:solidFill>
              <a:latin typeface="微软雅黑" panose="020B0503020204020204" pitchFamily="34" charset="-122"/>
              <a:ea typeface="微软雅黑" panose="020B0503020204020204" pitchFamily="34" charset="-122"/>
            </a:endParaRPr>
          </a:p>
          <a:p>
            <a:pPr indent="336550" defTabSz="1625600">
              <a:lnSpc>
                <a:spcPct val="125000"/>
              </a:lnSpc>
              <a:buFont typeface="Arial" panose="020B0604020202020204" pitchFamily="34" charset="0"/>
            </a:pPr>
            <a:r>
              <a:rPr lang="zh-CN" altLang="en-US" sz="1400" dirty="0">
                <a:solidFill>
                  <a:srgbClr val="2A6968"/>
                </a:solidFill>
                <a:latin typeface="微软雅黑" panose="020B0503020204020204" pitchFamily="34" charset="-122"/>
                <a:ea typeface="微软雅黑" panose="020B0503020204020204" pitchFamily="34" charset="-122"/>
              </a:rPr>
              <a:t>淮上区人民政府</a:t>
            </a:r>
            <a:r>
              <a:rPr lang="en-US" altLang="zh-CN" sz="1400" dirty="0">
                <a:solidFill>
                  <a:srgbClr val="2A6968"/>
                </a:solidFill>
                <a:latin typeface="微软雅黑" panose="020B0503020204020204" pitchFamily="34" charset="-122"/>
                <a:ea typeface="微软雅黑" panose="020B0503020204020204" pitchFamily="34" charset="-122"/>
              </a:rPr>
              <a:t>222</a:t>
            </a:r>
            <a:r>
              <a:rPr lang="zh-CN" altLang="en-US" sz="1400" dirty="0">
                <a:solidFill>
                  <a:srgbClr val="2A6968"/>
                </a:solidFill>
                <a:latin typeface="微软雅黑" panose="020B0503020204020204" pitchFamily="34" charset="-122"/>
                <a:ea typeface="微软雅黑" panose="020B0503020204020204" pitchFamily="34" charset="-122"/>
              </a:rPr>
              <a:t>办公室</a:t>
            </a:r>
            <a:r>
              <a:rPr lang="zh-CN" altLang="en-US" sz="1400" b="0" dirty="0">
                <a:solidFill>
                  <a:srgbClr val="2A6968"/>
                </a:solidFill>
                <a:latin typeface="微软雅黑" panose="020B0503020204020204" pitchFamily="34" charset="-122"/>
                <a:ea typeface="微软雅黑" panose="020B0503020204020204" pitchFamily="34" charset="-122"/>
              </a:rPr>
              <a:t>(收)</a:t>
            </a:r>
            <a:r>
              <a:rPr lang="en-US" altLang="zh-CN" sz="1400" b="0" dirty="0">
                <a:solidFill>
                  <a:srgbClr val="2A6968"/>
                </a:solidFill>
                <a:latin typeface="微软雅黑" panose="020B0503020204020204" pitchFamily="34" charset="-122"/>
                <a:ea typeface="微软雅黑" panose="020B0503020204020204" pitchFamily="34" charset="-122"/>
              </a:rPr>
              <a:t> </a:t>
            </a:r>
            <a:r>
              <a:rPr lang="zh-CN" altLang="en-US" sz="1400" b="0" dirty="0">
                <a:solidFill>
                  <a:srgbClr val="2A6968"/>
                </a:solidFill>
                <a:latin typeface="微软雅黑" panose="020B0503020204020204" pitchFamily="34" charset="-122"/>
                <a:ea typeface="微软雅黑" panose="020B0503020204020204" pitchFamily="34" charset="-122"/>
              </a:rPr>
              <a:t>(具体地址：蚌埠市淮上区淮上大道)</a:t>
            </a:r>
            <a:endParaRPr lang="zh-CN" altLang="en-US" sz="1400" dirty="0">
              <a:solidFill>
                <a:srgbClr val="2A6968"/>
              </a:solidFill>
              <a:latin typeface="微软雅黑" panose="020B0503020204020204" pitchFamily="34" charset="-122"/>
              <a:ea typeface="微软雅黑" panose="020B0503020204020204" pitchFamily="34" charset="-122"/>
            </a:endParaRPr>
          </a:p>
          <a:p>
            <a:pPr indent="336550" algn="l" defTabSz="1625600" fontAlgn="auto">
              <a:lnSpc>
                <a:spcPct val="125000"/>
              </a:lnSpc>
              <a:spcBef>
                <a:spcPts val="600"/>
              </a:spcBef>
              <a:buClrTx/>
              <a:buSzTx/>
              <a:buFont typeface="Arial" panose="020B0604020202020204" pitchFamily="34" charset="0"/>
            </a:pPr>
            <a:r>
              <a:rPr lang="zh-CN" altLang="en-US" sz="1400" b="1" dirty="0">
                <a:solidFill>
                  <a:srgbClr val="2A6968"/>
                </a:solidFill>
                <a:latin typeface="微软雅黑" panose="020B0503020204020204" pitchFamily="34" charset="-122"/>
                <a:ea typeface="微软雅黑" panose="020B0503020204020204" pitchFamily="34" charset="-122"/>
              </a:rPr>
              <a:t>2.电子邮箱</a:t>
            </a:r>
            <a:endParaRPr lang="zh-CN" altLang="en-US" sz="1400" b="0" dirty="0">
              <a:solidFill>
                <a:srgbClr val="2A6968"/>
              </a:solidFill>
              <a:latin typeface="微软雅黑" panose="020B0503020204020204" pitchFamily="34" charset="-122"/>
              <a:ea typeface="微软雅黑" panose="020B0503020204020204" pitchFamily="34" charset="-122"/>
            </a:endParaRPr>
          </a:p>
          <a:p>
            <a:pPr indent="336550" defTabSz="1625600">
              <a:lnSpc>
                <a:spcPct val="125000"/>
              </a:lnSpc>
              <a:buFont typeface="Arial" panose="020B0604020202020204" pitchFamily="34" charset="0"/>
            </a:pPr>
            <a:r>
              <a:rPr lang="en-US" altLang="zh-CN" sz="1400" dirty="0">
                <a:solidFill>
                  <a:srgbClr val="2A6968"/>
                </a:solidFill>
                <a:latin typeface="微软雅黑" panose="020B0503020204020204" pitchFamily="34" charset="-122"/>
                <a:ea typeface="微软雅黑" panose="020B0503020204020204" pitchFamily="34" charset="-122"/>
              </a:rPr>
              <a:t>88622419</a:t>
            </a:r>
            <a:r>
              <a:rPr lang="zh-CN" altLang="en-US" sz="1400" b="0" dirty="0">
                <a:solidFill>
                  <a:srgbClr val="2A6968"/>
                </a:solidFill>
                <a:latin typeface="微软雅黑" panose="020B0503020204020204" pitchFamily="34" charset="-122"/>
                <a:ea typeface="微软雅黑" panose="020B0503020204020204" pitchFamily="34" charset="-122"/>
              </a:rPr>
              <a:t>@qq.com</a:t>
            </a:r>
            <a:endParaRPr lang="zh-CN" altLang="en-US" sz="1400" b="0" dirty="0">
              <a:solidFill>
                <a:srgbClr val="2A6968"/>
              </a:solidFill>
              <a:latin typeface="微软雅黑" panose="020B0503020204020204" pitchFamily="34" charset="-122"/>
              <a:ea typeface="微软雅黑" panose="020B0503020204020204" pitchFamily="34" charset="-122"/>
            </a:endParaRPr>
          </a:p>
          <a:p>
            <a:pPr indent="336550" algn="l" defTabSz="1625600" fontAlgn="auto">
              <a:lnSpc>
                <a:spcPct val="125000"/>
              </a:lnSpc>
              <a:spcBef>
                <a:spcPts val="600"/>
              </a:spcBef>
              <a:buClrTx/>
              <a:buSzTx/>
              <a:buFont typeface="Arial" panose="020B0604020202020204" pitchFamily="34" charset="0"/>
            </a:pPr>
            <a:r>
              <a:rPr lang="zh-CN" altLang="en-US" sz="1400" b="1" dirty="0">
                <a:solidFill>
                  <a:srgbClr val="2A6968"/>
                </a:solidFill>
                <a:latin typeface="微软雅黑" panose="020B0503020204020204" pitchFamily="34" charset="-122"/>
                <a:ea typeface="微软雅黑" panose="020B0503020204020204" pitchFamily="34" charset="-122"/>
              </a:rPr>
              <a:t>3.联系电话</a:t>
            </a:r>
            <a:endParaRPr lang="zh-CN" altLang="en-US" sz="1400" b="0" dirty="0">
              <a:solidFill>
                <a:srgbClr val="2A6968"/>
              </a:solidFill>
              <a:latin typeface="微软雅黑" panose="020B0503020204020204" pitchFamily="34" charset="-122"/>
              <a:ea typeface="微软雅黑" panose="020B0503020204020204" pitchFamily="34" charset="-122"/>
            </a:endParaRPr>
          </a:p>
          <a:p>
            <a:pPr indent="336550" defTabSz="1625600">
              <a:lnSpc>
                <a:spcPct val="125000"/>
              </a:lnSpc>
              <a:buFont typeface="Arial" panose="020B0604020202020204" pitchFamily="34" charset="0"/>
            </a:pPr>
            <a:r>
              <a:rPr lang="en-US" altLang="zh-CN" sz="1400" dirty="0">
                <a:solidFill>
                  <a:srgbClr val="2A6968"/>
                </a:solidFill>
                <a:latin typeface="微软雅黑" panose="020B0503020204020204" pitchFamily="34" charset="-122"/>
                <a:ea typeface="微软雅黑" panose="020B0503020204020204" pitchFamily="34" charset="-122"/>
              </a:rPr>
              <a:t>0552-2829353</a:t>
            </a:r>
            <a:endParaRPr lang="en-US" altLang="zh-CN" sz="1400" dirty="0">
              <a:solidFill>
                <a:srgbClr val="2A6968"/>
              </a:solidFill>
              <a:latin typeface="微软雅黑" panose="020B0503020204020204" pitchFamily="34" charset="-122"/>
              <a:ea typeface="微软雅黑" panose="020B0503020204020204" pitchFamily="34" charset="-122"/>
            </a:endParaRPr>
          </a:p>
          <a:p>
            <a:pPr indent="336550" defTabSz="1625600">
              <a:lnSpc>
                <a:spcPct val="125000"/>
              </a:lnSpc>
              <a:buFont typeface="Arial" panose="020B0604020202020204" pitchFamily="34" charset="0"/>
            </a:pPr>
            <a:endParaRPr lang="zh-CN" altLang="en-US" sz="1400" b="0" dirty="0">
              <a:solidFill>
                <a:srgbClr val="2A6968"/>
              </a:solidFill>
              <a:latin typeface="微软雅黑" panose="020B0503020204020204" pitchFamily="34" charset="-122"/>
              <a:ea typeface="微软雅黑" panose="020B0503020204020204" pitchFamily="34" charset="-122"/>
            </a:endParaRPr>
          </a:p>
          <a:p>
            <a:pPr indent="457200" algn="r" defTabSz="1625600" fontAlgn="auto">
              <a:lnSpc>
                <a:spcPct val="125000"/>
              </a:lnSpc>
              <a:spcBef>
                <a:spcPts val="300"/>
              </a:spcBef>
              <a:buClrTx/>
              <a:buSzTx/>
              <a:buFont typeface="Arial" panose="020B0604020202020204" pitchFamily="34" charset="0"/>
            </a:pPr>
            <a:r>
              <a:rPr lang="zh-CN" altLang="en-US" sz="1400" b="0" dirty="0">
                <a:solidFill>
                  <a:srgbClr val="2A6968"/>
                </a:solidFill>
                <a:latin typeface="微软雅黑" panose="020B0503020204020204" pitchFamily="34" charset="-122"/>
                <a:ea typeface="微软雅黑" panose="020B0503020204020204" pitchFamily="34" charset="-122"/>
              </a:rPr>
              <a:t>淮上区人民政府</a:t>
            </a:r>
            <a:r>
              <a:rPr lang="en-US" altLang="zh-CN" sz="1400" b="0" dirty="0">
                <a:solidFill>
                  <a:srgbClr val="2A6968"/>
                </a:solidFill>
                <a:latin typeface="微软雅黑" panose="020B0503020204020204" pitchFamily="34" charset="-122"/>
                <a:ea typeface="微软雅黑" panose="020B0503020204020204" pitchFamily="34" charset="-122"/>
              </a:rPr>
              <a:t> </a:t>
            </a:r>
            <a:r>
              <a:rPr lang="zh-CN" altLang="en-US" sz="1400" b="0" dirty="0">
                <a:solidFill>
                  <a:srgbClr val="2A6968"/>
                </a:solidFill>
                <a:latin typeface="微软雅黑" panose="020B0503020204020204" pitchFamily="34" charset="-122"/>
                <a:ea typeface="微软雅黑" panose="020B0503020204020204" pitchFamily="34" charset="-122"/>
              </a:rPr>
              <a:t>202</a:t>
            </a:r>
            <a:r>
              <a:rPr lang="en-US" altLang="zh-CN" sz="1400" b="0" dirty="0">
                <a:solidFill>
                  <a:srgbClr val="2A6968"/>
                </a:solidFill>
                <a:latin typeface="微软雅黑" panose="020B0503020204020204" pitchFamily="34" charset="-122"/>
                <a:ea typeface="微软雅黑" panose="020B0503020204020204" pitchFamily="34" charset="-122"/>
              </a:rPr>
              <a:t>4</a:t>
            </a:r>
            <a:r>
              <a:rPr lang="zh-CN" altLang="en-US" sz="1400" b="0" dirty="0">
                <a:solidFill>
                  <a:srgbClr val="2A6968"/>
                </a:solidFill>
                <a:latin typeface="微软雅黑" panose="020B0503020204020204" pitchFamily="34" charset="-122"/>
                <a:ea typeface="微软雅黑" panose="020B0503020204020204" pitchFamily="34" charset="-122"/>
              </a:rPr>
              <a:t>年</a:t>
            </a:r>
            <a:r>
              <a:rPr lang="en-US" altLang="zh-CN" sz="1400" dirty="0">
                <a:solidFill>
                  <a:srgbClr val="2A6968"/>
                </a:solidFill>
                <a:latin typeface="微软雅黑" panose="020B0503020204020204" pitchFamily="34" charset="-122"/>
                <a:ea typeface="微软雅黑" panose="020B0503020204020204" pitchFamily="34" charset="-122"/>
              </a:rPr>
              <a:t>1</a:t>
            </a:r>
            <a:r>
              <a:rPr lang="zh-CN" altLang="en-US" sz="1400" b="0" dirty="0">
                <a:solidFill>
                  <a:srgbClr val="2A6968"/>
                </a:solidFill>
                <a:latin typeface="微软雅黑" panose="020B0503020204020204" pitchFamily="34" charset="-122"/>
                <a:ea typeface="微软雅黑" panose="020B0503020204020204" pitchFamily="34" charset="-122"/>
              </a:rPr>
              <a:t>月</a:t>
            </a:r>
            <a:r>
              <a:rPr lang="en-US" altLang="zh-CN" sz="1400" dirty="0">
                <a:solidFill>
                  <a:srgbClr val="2A6968"/>
                </a:solidFill>
                <a:latin typeface="微软雅黑" panose="020B0503020204020204" pitchFamily="34" charset="-122"/>
                <a:ea typeface="微软雅黑" panose="020B0503020204020204" pitchFamily="34" charset="-122"/>
              </a:rPr>
              <a:t>12</a:t>
            </a:r>
            <a:r>
              <a:rPr lang="zh-CN" altLang="en-US" sz="1400" b="0" dirty="0">
                <a:solidFill>
                  <a:srgbClr val="2A6968"/>
                </a:solidFill>
                <a:latin typeface="微软雅黑" panose="020B0503020204020204" pitchFamily="34" charset="-122"/>
                <a:ea typeface="微软雅黑" panose="020B0503020204020204" pitchFamily="34" charset="-122"/>
              </a:rPr>
              <a:t>日</a:t>
            </a:r>
            <a:endParaRPr lang="zh-CN" altLang="en-US" sz="1400" b="0" dirty="0">
              <a:solidFill>
                <a:srgbClr val="2A6968"/>
              </a:solidFill>
              <a:latin typeface="微软雅黑" panose="020B0503020204020204" pitchFamily="34" charset="-122"/>
              <a:ea typeface="微软雅黑" panose="020B0503020204020204" pitchFamily="34" charset="-122"/>
            </a:endParaRPr>
          </a:p>
        </p:txBody>
      </p:sp>
      <p:sp>
        <p:nvSpPr>
          <p:cNvPr id="3" name="矩形 2"/>
          <p:cNvSpPr/>
          <p:nvPr>
            <p:custDataLst>
              <p:tags r:id="rId1"/>
            </p:custDataLst>
          </p:nvPr>
        </p:nvSpPr>
        <p:spPr>
          <a:xfrm>
            <a:off x="567138" y="1358348"/>
            <a:ext cx="2684780" cy="76200"/>
          </a:xfrm>
          <a:prstGeom prst="rect">
            <a:avLst/>
          </a:prstGeom>
          <a:solidFill>
            <a:srgbClr val="2A6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211311" y="3668043"/>
            <a:ext cx="3175200" cy="1331569"/>
          </a:xfrm>
          <a:prstGeom prst="rect">
            <a:avLst/>
          </a:prstGeom>
        </p:spPr>
      </p:pic>
      <p:sp>
        <p:nvSpPr>
          <p:cNvPr id="18" name="燕尾形 17"/>
          <p:cNvSpPr/>
          <p:nvPr/>
        </p:nvSpPr>
        <p:spPr>
          <a:xfrm rot="10800000">
            <a:off x="5913120" y="241078"/>
            <a:ext cx="1176528" cy="576419"/>
          </a:xfrm>
          <a:prstGeom prst="chevron">
            <a:avLst>
              <a:gd name="adj" fmla="val 29518"/>
            </a:avLst>
          </a:prstGeom>
          <a:solidFill>
            <a:srgbClr val="445B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 name="标题 5"/>
          <p:cNvSpPr>
            <a:spLocks noGrp="1"/>
          </p:cNvSpPr>
          <p:nvPr>
            <p:ph type="title"/>
          </p:nvPr>
        </p:nvSpPr>
        <p:spPr>
          <a:xfrm>
            <a:off x="471487" y="735318"/>
            <a:ext cx="5915025" cy="975720"/>
          </a:xfrm>
        </p:spPr>
        <p:txBody>
          <a:bodyPr/>
          <a:lstStyle/>
          <a:p>
            <a:r>
              <a:rPr lang="en-US" dirty="0">
                <a:solidFill>
                  <a:srgbClr val="445B23"/>
                </a:solidFill>
                <a:sym typeface="+mn-ea"/>
              </a:rPr>
              <a:t>5.1  </a:t>
            </a:r>
            <a:r>
              <a:rPr lang="zh-CN" altLang="en-US" dirty="0">
                <a:solidFill>
                  <a:srgbClr val="445B23"/>
                </a:solidFill>
                <a:sym typeface="+mn-ea"/>
              </a:rPr>
              <a:t> </a:t>
            </a:r>
            <a:r>
              <a:rPr lang="en-US" dirty="0" err="1">
                <a:solidFill>
                  <a:srgbClr val="445B23"/>
                </a:solidFill>
                <a:sym typeface="+mn-ea"/>
              </a:rPr>
              <a:t>生态修复</a:t>
            </a:r>
            <a:endParaRPr lang="en-US" altLang="en-US" dirty="0" err="1">
              <a:solidFill>
                <a:srgbClr val="445B23"/>
              </a:solidFill>
              <a:sym typeface="+mn-ea"/>
            </a:endParaRPr>
          </a:p>
        </p:txBody>
      </p:sp>
      <p:sp>
        <p:nvSpPr>
          <p:cNvPr id="15" name="灯片编号占位符 14"/>
          <p:cNvSpPr>
            <a:spLocks noGrp="1"/>
          </p:cNvSpPr>
          <p:nvPr>
            <p:ph type="sldNum" sz="quarter" idx="12"/>
          </p:nvPr>
        </p:nvSpPr>
        <p:spPr/>
        <p:txBody>
          <a:bodyPr/>
          <a:lstStyle/>
          <a:p>
            <a:fld id="{8886FA7B-F871-4E12-A366-D771B5170A55}" type="slidenum">
              <a:rPr lang="zh-CN" altLang="en-US" smtClean="0"/>
            </a:fld>
            <a:endParaRPr lang="zh-CN" altLang="en-US" dirty="0"/>
          </a:p>
        </p:txBody>
      </p:sp>
      <p:sp>
        <p:nvSpPr>
          <p:cNvPr id="30" name="文本框 29"/>
          <p:cNvSpPr txBox="1"/>
          <p:nvPr>
            <p:custDataLst>
              <p:tags r:id="rId2"/>
            </p:custDataLst>
          </p:nvPr>
        </p:nvSpPr>
        <p:spPr>
          <a:xfrm>
            <a:off x="-1270" y="415290"/>
            <a:ext cx="6859270" cy="320040"/>
          </a:xfrm>
          <a:prstGeom prst="rect">
            <a:avLst/>
          </a:prstGeom>
          <a:noFill/>
        </p:spPr>
        <p:txBody>
          <a:bodyPr wrap="square" rtlCol="0">
            <a:noAutofit/>
          </a:bodyPr>
          <a:lstStyle/>
          <a:p>
            <a:pPr algn="ctr"/>
            <a:r>
              <a:rPr lang="zh-CN" altLang="en-US" sz="1200" b="1" dirty="0">
                <a:ln w="0"/>
                <a:solidFill>
                  <a:srgbClr val="445B23"/>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梅桥镇国土空间总体规划（</a:t>
            </a:r>
            <a:r>
              <a:rPr lang="en-US" altLang="zh-CN" sz="1200" b="1" dirty="0">
                <a:solidFill>
                  <a:srgbClr val="445B23"/>
                </a:solidFill>
                <a:latin typeface="微软雅黑" panose="020B0503020204020204" pitchFamily="34" charset="-122"/>
                <a:ea typeface="微软雅黑" panose="020B0503020204020204" pitchFamily="34" charset="-122"/>
                <a:cs typeface="微软雅黑" panose="020B0503020204020204" pitchFamily="34" charset="-122"/>
                <a:sym typeface="+mn-ea"/>
              </a:rPr>
              <a:t>2021-2035</a:t>
            </a:r>
            <a:r>
              <a:rPr lang="zh-CN" altLang="en-US" sz="1200" b="1" dirty="0">
                <a:solidFill>
                  <a:srgbClr val="445B23"/>
                </a:solidFill>
                <a:latin typeface="微软雅黑" panose="020B0503020204020204" pitchFamily="34" charset="-122"/>
                <a:ea typeface="微软雅黑" panose="020B0503020204020204" pitchFamily="34" charset="-122"/>
                <a:cs typeface="微软雅黑" panose="020B0503020204020204" pitchFamily="34" charset="-122"/>
                <a:sym typeface="+mn-ea"/>
              </a:rPr>
              <a:t>年）草案公示</a:t>
            </a:r>
            <a:endParaRPr lang="zh-CN" altLang="en-US" sz="1200" b="1" dirty="0">
              <a:solidFill>
                <a:srgbClr val="445B23"/>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 name="矩形 3"/>
          <p:cNvSpPr/>
          <p:nvPr/>
        </p:nvSpPr>
        <p:spPr>
          <a:xfrm>
            <a:off x="471487" y="1498728"/>
            <a:ext cx="3520964" cy="458908"/>
          </a:xfrm>
          <a:prstGeom prst="rect">
            <a:avLst/>
          </a:prstGeom>
          <a:noFill/>
          <a:ln>
            <a:noFill/>
            <a:prstDash val="dash"/>
          </a:ln>
        </p:spPr>
        <p:txBody>
          <a:bodyPr vert="horz" lIns="91440" tIns="45720" rIns="91440" bIns="45720" rtlCol="0">
            <a:noAutofit/>
          </a:bodyPr>
          <a:lstStyle/>
          <a:p>
            <a:pPr marL="360045" indent="-360045" defTabSz="1625600">
              <a:lnSpc>
                <a:spcPct val="150000"/>
              </a:lnSpc>
              <a:spcBef>
                <a:spcPts val="1200"/>
              </a:spcBef>
              <a:buFont typeface="Wingdings" panose="05000000000000000000" charset="0"/>
              <a:buChar char="Ø"/>
            </a:pPr>
            <a:r>
              <a:rPr lang="zh-CN" altLang="zh-CN" b="1" kern="100" dirty="0">
                <a:solidFill>
                  <a:srgbClr val="445B23"/>
                </a:solidFill>
                <a:latin typeface="微软雅黑" panose="020B0503020204020204" pitchFamily="34" charset="-122"/>
                <a:ea typeface="微软雅黑" panose="020B0503020204020204" pitchFamily="34" charset="-122"/>
                <a:cs typeface="Times New Roman" panose="02020603050405020304" pitchFamily="18" charset="0"/>
              </a:rPr>
              <a:t>水体和湿地生态修复</a:t>
            </a:r>
            <a:endParaRPr lang="zh-CN" altLang="zh-CN" b="1" kern="100" dirty="0">
              <a:solidFill>
                <a:srgbClr val="445B23"/>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 name="文本框 4"/>
          <p:cNvSpPr txBox="1"/>
          <p:nvPr/>
        </p:nvSpPr>
        <p:spPr>
          <a:xfrm>
            <a:off x="471486" y="2004122"/>
            <a:ext cx="5915025" cy="1568450"/>
          </a:xfrm>
          <a:prstGeom prst="rect">
            <a:avLst/>
          </a:prstGeom>
          <a:solidFill>
            <a:srgbClr val="C5E0B4">
              <a:alpha val="40000"/>
            </a:srgbClr>
          </a:solidFill>
          <a:ln>
            <a:noFill/>
          </a:ln>
        </p:spPr>
        <p:txBody>
          <a:bodyPr wrap="square" rtlCol="0">
            <a:spAutoFit/>
          </a:bodyPr>
          <a:lstStyle/>
          <a:p>
            <a:pPr indent="-360045">
              <a:lnSpc>
                <a:spcPct val="150000"/>
              </a:lnSpc>
              <a:buFont typeface="Arial" panose="020B0604020202020204" pitchFamily="34" charset="0"/>
              <a:buChar char="•"/>
            </a:pPr>
            <a:r>
              <a:rPr lang="zh-CN" altLang="en-US" sz="1600" dirty="0">
                <a:solidFill>
                  <a:srgbClr val="445B23"/>
                </a:solidFill>
                <a:latin typeface="微软雅黑" panose="020B0503020204020204" pitchFamily="34" charset="-122"/>
                <a:ea typeface="微软雅黑" panose="020B0503020204020204" pitchFamily="34" charset="-122"/>
              </a:rPr>
              <a:t>实施梅桥二号沟黑臭水体治理工程项目；</a:t>
            </a:r>
            <a:endParaRPr lang="en-US" altLang="zh-CN" sz="1600" dirty="0">
              <a:solidFill>
                <a:srgbClr val="445B23"/>
              </a:solidFill>
              <a:latin typeface="微软雅黑" panose="020B0503020204020204" pitchFamily="34" charset="-122"/>
              <a:ea typeface="微软雅黑" panose="020B0503020204020204" pitchFamily="34" charset="-122"/>
            </a:endParaRPr>
          </a:p>
          <a:p>
            <a:pPr indent="-360045">
              <a:lnSpc>
                <a:spcPct val="150000"/>
              </a:lnSpc>
              <a:buFont typeface="Arial" panose="020B0604020202020204" pitchFamily="34" charset="0"/>
              <a:buChar char="•"/>
            </a:pPr>
            <a:r>
              <a:rPr lang="zh-CN" altLang="en-US" sz="1600" dirty="0">
                <a:solidFill>
                  <a:srgbClr val="445B23"/>
                </a:solidFill>
                <a:latin typeface="微软雅黑" panose="020B0503020204020204" pitchFamily="34" charset="-122"/>
                <a:ea typeface="微软雅黑" panose="020B0503020204020204" pitchFamily="34" charset="-122"/>
              </a:rPr>
              <a:t>实施蚌埠闸上生态修复工程；</a:t>
            </a:r>
            <a:endParaRPr lang="en-US" altLang="zh-CN" sz="1600" dirty="0">
              <a:solidFill>
                <a:srgbClr val="445B23"/>
              </a:solidFill>
              <a:latin typeface="微软雅黑" panose="020B0503020204020204" pitchFamily="34" charset="-122"/>
              <a:ea typeface="微软雅黑" panose="020B0503020204020204" pitchFamily="34" charset="-122"/>
            </a:endParaRPr>
          </a:p>
          <a:p>
            <a:pPr indent="-360045">
              <a:lnSpc>
                <a:spcPct val="150000"/>
              </a:lnSpc>
              <a:buFont typeface="Arial" panose="020B0604020202020204" pitchFamily="34" charset="0"/>
              <a:buChar char="•"/>
            </a:pPr>
            <a:r>
              <a:rPr lang="zh-CN" altLang="en-US" sz="1600" dirty="0">
                <a:solidFill>
                  <a:srgbClr val="445B23"/>
                </a:solidFill>
                <a:latin typeface="微软雅黑" panose="020B0503020204020204" pitchFamily="34" charset="-122"/>
                <a:ea typeface="微软雅黑" panose="020B0503020204020204" pitchFamily="34" charset="-122"/>
              </a:rPr>
              <a:t>实施蚌埠市主城区淮河河道生态修复工程；</a:t>
            </a:r>
            <a:endParaRPr lang="en-US" altLang="zh-CN" sz="1600" dirty="0">
              <a:solidFill>
                <a:srgbClr val="445B23"/>
              </a:solidFill>
              <a:latin typeface="微软雅黑" panose="020B0503020204020204" pitchFamily="34" charset="-122"/>
              <a:ea typeface="微软雅黑" panose="020B0503020204020204" pitchFamily="34" charset="-122"/>
            </a:endParaRPr>
          </a:p>
          <a:p>
            <a:pPr indent="-360045">
              <a:lnSpc>
                <a:spcPct val="150000"/>
              </a:lnSpc>
              <a:buFont typeface="Arial" panose="020B0604020202020204" pitchFamily="34" charset="0"/>
              <a:buChar char="•"/>
            </a:pPr>
            <a:r>
              <a:rPr lang="zh-CN" altLang="en-US" sz="1600" dirty="0">
                <a:solidFill>
                  <a:srgbClr val="445B23"/>
                </a:solidFill>
                <a:latin typeface="微软雅黑" panose="020B0503020204020204" pitchFamily="34" charset="-122"/>
                <a:ea typeface="微软雅黑" panose="020B0503020204020204" pitchFamily="34" charset="-122"/>
              </a:rPr>
              <a:t>实施三汊河湿地保护与修复工程。</a:t>
            </a:r>
            <a:endParaRPr lang="zh-CN" altLang="en-US" sz="1600" dirty="0">
              <a:solidFill>
                <a:srgbClr val="445B23"/>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18783" b="6075"/>
          <a:stretch>
            <a:fillRect/>
          </a:stretch>
        </p:blipFill>
        <p:spPr>
          <a:xfrm>
            <a:off x="3213100" y="5040440"/>
            <a:ext cx="3173411" cy="1331332"/>
          </a:xfrm>
          <a:prstGeom prst="rect">
            <a:avLst/>
          </a:prstGeom>
          <a:noFill/>
        </p:spPr>
      </p:pic>
      <p:pic>
        <p:nvPicPr>
          <p:cNvPr id="2050" name="Picture 2" descr="三汊河湿地.jpg"/>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t="12379" b="5730"/>
          <a:stretch>
            <a:fillRect/>
          </a:stretch>
        </p:blipFill>
        <p:spPr bwMode="auto">
          <a:xfrm>
            <a:off x="471485" y="3650730"/>
            <a:ext cx="2703515" cy="2743200"/>
          </a:xfrm>
          <a:prstGeom prst="rect">
            <a:avLst/>
          </a:prstGeom>
          <a:noFill/>
          <a:extLst>
            <a:ext uri="{909E8E84-426E-40DD-AFC4-6F175D3DCCD1}">
              <a14:hiddenFill xmlns:a14="http://schemas.microsoft.com/office/drawing/2010/main">
                <a:solidFill>
                  <a:srgbClr val="FFFFFF"/>
                </a:solidFill>
              </a14:hiddenFill>
            </a:ext>
          </a:extLst>
        </p:spPr>
      </p:pic>
      <p:sp>
        <p:nvSpPr>
          <p:cNvPr id="19" name="矩形 18"/>
          <p:cNvSpPr/>
          <p:nvPr/>
        </p:nvSpPr>
        <p:spPr>
          <a:xfrm>
            <a:off x="471487" y="6431123"/>
            <a:ext cx="5915024" cy="458908"/>
          </a:xfrm>
          <a:prstGeom prst="rect">
            <a:avLst/>
          </a:prstGeom>
          <a:noFill/>
          <a:ln>
            <a:noFill/>
            <a:prstDash val="dash"/>
          </a:ln>
        </p:spPr>
        <p:txBody>
          <a:bodyPr vert="horz" lIns="91440" tIns="45720" rIns="91440" bIns="45720" rtlCol="0">
            <a:noAutofit/>
          </a:bodyPr>
          <a:lstStyle/>
          <a:p>
            <a:pPr marL="360045" indent="-360045" defTabSz="1625600">
              <a:lnSpc>
                <a:spcPct val="150000"/>
              </a:lnSpc>
              <a:spcBef>
                <a:spcPts val="1200"/>
              </a:spcBef>
              <a:buFont typeface="Wingdings" panose="05000000000000000000" charset="0"/>
              <a:buChar char="Ø"/>
            </a:pPr>
            <a:r>
              <a:rPr lang="zh-CN" altLang="en-US" b="1" kern="100" dirty="0">
                <a:solidFill>
                  <a:srgbClr val="445B23"/>
                </a:solidFill>
                <a:latin typeface="微软雅黑" panose="020B0503020204020204" pitchFamily="34" charset="-122"/>
                <a:ea typeface="微软雅黑" panose="020B0503020204020204" pitchFamily="34" charset="-122"/>
                <a:cs typeface="Times New Roman" panose="02020603050405020304" pitchFamily="18" charset="0"/>
              </a:rPr>
              <a:t>林地</a:t>
            </a:r>
            <a:r>
              <a:rPr lang="zh-CN" altLang="zh-CN" b="1" kern="100" dirty="0">
                <a:solidFill>
                  <a:srgbClr val="445B23"/>
                </a:solidFill>
                <a:latin typeface="微软雅黑" panose="020B0503020204020204" pitchFamily="34" charset="-122"/>
                <a:ea typeface="微软雅黑" panose="020B0503020204020204" pitchFamily="34" charset="-122"/>
                <a:cs typeface="Times New Roman" panose="02020603050405020304" pitchFamily="18" charset="0"/>
              </a:rPr>
              <a:t>生态修复</a:t>
            </a:r>
            <a:endParaRPr lang="zh-CN" altLang="zh-CN" b="1" kern="100" dirty="0">
              <a:solidFill>
                <a:srgbClr val="445B23"/>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0" name="文本框 19"/>
          <p:cNvSpPr txBox="1"/>
          <p:nvPr/>
        </p:nvSpPr>
        <p:spPr>
          <a:xfrm>
            <a:off x="471486" y="6901830"/>
            <a:ext cx="5915025" cy="829945"/>
          </a:xfrm>
          <a:prstGeom prst="rect">
            <a:avLst/>
          </a:prstGeom>
          <a:solidFill>
            <a:srgbClr val="C5E0B4">
              <a:alpha val="40000"/>
            </a:srgbClr>
          </a:solidFill>
          <a:ln>
            <a:noFill/>
          </a:ln>
        </p:spPr>
        <p:txBody>
          <a:bodyPr wrap="square" rtlCol="0">
            <a:spAutoFit/>
          </a:bodyPr>
          <a:lstStyle>
            <a:defPPr>
              <a:defRPr lang="zh-CN"/>
            </a:defPPr>
            <a:lvl1pPr indent="-360045">
              <a:lnSpc>
                <a:spcPct val="150000"/>
              </a:lnSpc>
              <a:buFont typeface="Arial" panose="020B0604020202020204" pitchFamily="34" charset="0"/>
              <a:buChar char="•"/>
              <a:defRPr sz="1600" b="1">
                <a:solidFill>
                  <a:schemeClr val="bg1"/>
                </a:solidFill>
                <a:latin typeface="微软雅黑" panose="020B0503020204020204" pitchFamily="34" charset="-122"/>
                <a:ea typeface="微软雅黑" panose="020B0503020204020204" pitchFamily="34" charset="-122"/>
              </a:defRPr>
            </a:lvl1pPr>
          </a:lstStyle>
          <a:p>
            <a:r>
              <a:rPr lang="zh-CN" altLang="en-US" b="0" dirty="0">
                <a:solidFill>
                  <a:srgbClr val="445B23"/>
                </a:solidFill>
              </a:rPr>
              <a:t>实施森林生态廊道及网络建设工程；</a:t>
            </a:r>
            <a:endParaRPr lang="en-US" altLang="zh-CN" b="0" dirty="0">
              <a:solidFill>
                <a:srgbClr val="445B23"/>
              </a:solidFill>
            </a:endParaRPr>
          </a:p>
          <a:p>
            <a:r>
              <a:rPr lang="zh-CN" altLang="en-US" b="0" dirty="0">
                <a:solidFill>
                  <a:srgbClr val="445B23"/>
                </a:solidFill>
              </a:rPr>
              <a:t>实施造林绿化建设工程。</a:t>
            </a:r>
            <a:endParaRPr lang="zh-CN" altLang="en-US" b="0" dirty="0">
              <a:solidFill>
                <a:srgbClr val="445B23"/>
              </a:solidFill>
            </a:endParaRPr>
          </a:p>
        </p:txBody>
      </p:sp>
      <p:pic>
        <p:nvPicPr>
          <p:cNvPr id="14" name="图片 13"/>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t="-1" b="46871"/>
          <a:stretch>
            <a:fillRect/>
          </a:stretch>
        </p:blipFill>
        <p:spPr>
          <a:xfrm>
            <a:off x="471485" y="7809775"/>
            <a:ext cx="5915026" cy="1767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1">
            <a:extLst>
              <a:ext uri="{BEBA8EAE-BF5A-486C-A8C5-ECC9F3942E4B}">
                <a14:imgProps xmlns:a14="http://schemas.microsoft.com/office/drawing/2010/main">
                  <a14:imgLayer r:embed="rId2">
                    <a14:imgEffect>
                      <a14:sharpenSoften amount="50000"/>
                    </a14:imgEffect>
                  </a14:imgLayer>
                </a14:imgProps>
              </a:ext>
              <a:ext uri="{28A0092B-C50C-407E-A947-70E740481C1C}">
                <a14:useLocalDpi xmlns:a14="http://schemas.microsoft.com/office/drawing/2010/main" val="0"/>
              </a:ext>
            </a:extLst>
          </a:blip>
          <a:srcRect t="19333"/>
          <a:stretch>
            <a:fillRect/>
          </a:stretch>
        </p:blipFill>
        <p:spPr>
          <a:xfrm>
            <a:off x="471486" y="6965720"/>
            <a:ext cx="6155431" cy="26167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燕尾形 17"/>
          <p:cNvSpPr/>
          <p:nvPr/>
        </p:nvSpPr>
        <p:spPr>
          <a:xfrm rot="10800000">
            <a:off x="5913120" y="241078"/>
            <a:ext cx="1176528" cy="576419"/>
          </a:xfrm>
          <a:prstGeom prst="chevron">
            <a:avLst>
              <a:gd name="adj" fmla="val 29518"/>
            </a:avLst>
          </a:prstGeom>
          <a:solidFill>
            <a:srgbClr val="8497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 name="标题 5"/>
          <p:cNvSpPr>
            <a:spLocks noGrp="1"/>
          </p:cNvSpPr>
          <p:nvPr>
            <p:ph type="title"/>
          </p:nvPr>
        </p:nvSpPr>
        <p:spPr>
          <a:xfrm>
            <a:off x="471487" y="735318"/>
            <a:ext cx="5915025" cy="975720"/>
          </a:xfrm>
        </p:spPr>
        <p:txBody>
          <a:bodyPr/>
          <a:lstStyle/>
          <a:p>
            <a:r>
              <a:rPr lang="en-US" dirty="0">
                <a:solidFill>
                  <a:srgbClr val="445B23"/>
                </a:solidFill>
                <a:sym typeface="+mn-ea"/>
              </a:rPr>
              <a:t>5.2  </a:t>
            </a:r>
            <a:r>
              <a:rPr lang="zh-CN" altLang="en-US" dirty="0">
                <a:solidFill>
                  <a:srgbClr val="445B23"/>
                </a:solidFill>
                <a:sym typeface="+mn-ea"/>
              </a:rPr>
              <a:t> </a:t>
            </a:r>
            <a:r>
              <a:rPr lang="en-US" dirty="0" err="1">
                <a:solidFill>
                  <a:srgbClr val="445B23"/>
                </a:solidFill>
                <a:sym typeface="+mn-ea"/>
              </a:rPr>
              <a:t>国土综合整治</a:t>
            </a:r>
            <a:endParaRPr lang="en-US" altLang="en-US" dirty="0" err="1">
              <a:solidFill>
                <a:srgbClr val="445B23"/>
              </a:solidFill>
              <a:sym typeface="+mn-ea"/>
            </a:endParaRPr>
          </a:p>
        </p:txBody>
      </p:sp>
      <p:sp>
        <p:nvSpPr>
          <p:cNvPr id="15" name="灯片编号占位符 14"/>
          <p:cNvSpPr>
            <a:spLocks noGrp="1"/>
          </p:cNvSpPr>
          <p:nvPr>
            <p:ph type="sldNum" sz="quarter" idx="12"/>
          </p:nvPr>
        </p:nvSpPr>
        <p:spPr/>
        <p:txBody>
          <a:bodyPr/>
          <a:lstStyle/>
          <a:p>
            <a:fld id="{8886FA7B-F871-4E12-A366-D771B5170A55}" type="slidenum">
              <a:rPr lang="zh-CN" altLang="en-US" smtClean="0"/>
            </a:fld>
            <a:endParaRPr lang="zh-CN" altLang="en-US" dirty="0"/>
          </a:p>
        </p:txBody>
      </p:sp>
      <p:sp>
        <p:nvSpPr>
          <p:cNvPr id="30" name="文本框 29"/>
          <p:cNvSpPr txBox="1"/>
          <p:nvPr>
            <p:custDataLst>
              <p:tags r:id="rId3"/>
            </p:custDataLst>
          </p:nvPr>
        </p:nvSpPr>
        <p:spPr>
          <a:xfrm>
            <a:off x="-1270" y="415290"/>
            <a:ext cx="6859270" cy="320040"/>
          </a:xfrm>
          <a:prstGeom prst="rect">
            <a:avLst/>
          </a:prstGeom>
          <a:noFill/>
        </p:spPr>
        <p:txBody>
          <a:bodyPr wrap="square" rtlCol="0">
            <a:noAutofit/>
          </a:bodyPr>
          <a:lstStyle/>
          <a:p>
            <a:pPr algn="ctr"/>
            <a:r>
              <a:rPr lang="zh-CN" altLang="en-US" sz="1200" b="1" dirty="0">
                <a:ln w="0"/>
                <a:solidFill>
                  <a:srgbClr val="445B23"/>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梅桥镇国土空间总体规划（</a:t>
            </a:r>
            <a:r>
              <a:rPr lang="en-US" altLang="zh-CN" sz="1200" b="1" dirty="0">
                <a:solidFill>
                  <a:srgbClr val="445B23"/>
                </a:solidFill>
                <a:latin typeface="微软雅黑" panose="020B0503020204020204" pitchFamily="34" charset="-122"/>
                <a:ea typeface="微软雅黑" panose="020B0503020204020204" pitchFamily="34" charset="-122"/>
                <a:cs typeface="微软雅黑" panose="020B0503020204020204" pitchFamily="34" charset="-122"/>
                <a:sym typeface="+mn-ea"/>
              </a:rPr>
              <a:t>2021-2035</a:t>
            </a:r>
            <a:r>
              <a:rPr lang="zh-CN" altLang="en-US" sz="1200" b="1" dirty="0">
                <a:solidFill>
                  <a:srgbClr val="445B23"/>
                </a:solidFill>
                <a:latin typeface="微软雅黑" panose="020B0503020204020204" pitchFamily="34" charset="-122"/>
                <a:ea typeface="微软雅黑" panose="020B0503020204020204" pitchFamily="34" charset="-122"/>
                <a:cs typeface="微软雅黑" panose="020B0503020204020204" pitchFamily="34" charset="-122"/>
                <a:sym typeface="+mn-ea"/>
              </a:rPr>
              <a:t>年）草案公示</a:t>
            </a:r>
            <a:endParaRPr lang="zh-CN" altLang="en-US" sz="1200" b="1" dirty="0">
              <a:solidFill>
                <a:srgbClr val="445B23"/>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 name="矩形 3"/>
          <p:cNvSpPr/>
          <p:nvPr/>
        </p:nvSpPr>
        <p:spPr>
          <a:xfrm>
            <a:off x="471486" y="1526912"/>
            <a:ext cx="3520965" cy="458908"/>
          </a:xfrm>
          <a:prstGeom prst="rect">
            <a:avLst/>
          </a:prstGeom>
          <a:noFill/>
          <a:ln>
            <a:noFill/>
            <a:prstDash val="dash"/>
          </a:ln>
        </p:spPr>
        <p:txBody>
          <a:bodyPr vert="horz" lIns="91440" tIns="45720" rIns="91440" bIns="45720" rtlCol="0">
            <a:noAutofit/>
          </a:bodyPr>
          <a:lstStyle/>
          <a:p>
            <a:pPr marL="360045" indent="-360045" defTabSz="1625600">
              <a:lnSpc>
                <a:spcPct val="150000"/>
              </a:lnSpc>
              <a:spcBef>
                <a:spcPts val="1200"/>
              </a:spcBef>
              <a:buFont typeface="Wingdings" panose="05000000000000000000" charset="0"/>
              <a:buChar char="Ø"/>
            </a:pPr>
            <a:r>
              <a:rPr lang="zh-CN" altLang="en-US" b="1" kern="100" dirty="0">
                <a:solidFill>
                  <a:srgbClr val="445B23"/>
                </a:solidFill>
                <a:latin typeface="微软雅黑" panose="020B0503020204020204" pitchFamily="34" charset="-122"/>
                <a:ea typeface="微软雅黑" panose="020B0503020204020204" pitchFamily="34" charset="-122"/>
                <a:cs typeface="Times New Roman" panose="02020603050405020304" pitchFamily="18" charset="0"/>
              </a:rPr>
              <a:t>建设用地整治</a:t>
            </a:r>
            <a:endParaRPr lang="zh-CN" altLang="en-US" b="1" kern="100" dirty="0">
              <a:solidFill>
                <a:srgbClr val="445B23"/>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7" name="矩形 16"/>
          <p:cNvSpPr/>
          <p:nvPr/>
        </p:nvSpPr>
        <p:spPr>
          <a:xfrm>
            <a:off x="471486" y="2966089"/>
            <a:ext cx="3520965" cy="458908"/>
          </a:xfrm>
          <a:prstGeom prst="rect">
            <a:avLst/>
          </a:prstGeom>
          <a:noFill/>
          <a:ln>
            <a:noFill/>
            <a:prstDash val="dash"/>
          </a:ln>
        </p:spPr>
        <p:txBody>
          <a:bodyPr vert="horz" lIns="91440" tIns="45720" rIns="91440" bIns="45720" rtlCol="0">
            <a:noAutofit/>
          </a:bodyPr>
          <a:lstStyle/>
          <a:p>
            <a:pPr marL="360045" indent="-360045" defTabSz="1625600">
              <a:lnSpc>
                <a:spcPct val="150000"/>
              </a:lnSpc>
              <a:spcBef>
                <a:spcPts val="1200"/>
              </a:spcBef>
              <a:buFont typeface="Wingdings" panose="05000000000000000000" charset="0"/>
              <a:buChar char="Ø"/>
            </a:pPr>
            <a:r>
              <a:rPr lang="zh-CN" altLang="en-US" b="1" kern="100" dirty="0">
                <a:solidFill>
                  <a:srgbClr val="445B23"/>
                </a:solidFill>
                <a:latin typeface="微软雅黑" panose="020B0503020204020204" pitchFamily="34" charset="-122"/>
                <a:ea typeface="微软雅黑" panose="020B0503020204020204" pitchFamily="34" charset="-122"/>
                <a:cs typeface="Times New Roman" panose="02020603050405020304" pitchFamily="18" charset="0"/>
              </a:rPr>
              <a:t>农用地整治</a:t>
            </a:r>
            <a:endParaRPr lang="zh-CN" altLang="en-US" b="1" kern="100" dirty="0">
              <a:solidFill>
                <a:srgbClr val="445B23"/>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1" name="矩形 20"/>
          <p:cNvSpPr/>
          <p:nvPr/>
        </p:nvSpPr>
        <p:spPr>
          <a:xfrm>
            <a:off x="471487" y="5143080"/>
            <a:ext cx="4612380" cy="458908"/>
          </a:xfrm>
          <a:prstGeom prst="rect">
            <a:avLst/>
          </a:prstGeom>
          <a:noFill/>
          <a:ln>
            <a:noFill/>
            <a:prstDash val="dash"/>
          </a:ln>
        </p:spPr>
        <p:txBody>
          <a:bodyPr vert="horz" lIns="91440" tIns="45720" rIns="91440" bIns="45720" rtlCol="0">
            <a:noAutofit/>
          </a:bodyPr>
          <a:lstStyle/>
          <a:p>
            <a:pPr marL="360045" indent="-360045" defTabSz="1625600">
              <a:lnSpc>
                <a:spcPct val="150000"/>
              </a:lnSpc>
              <a:spcBef>
                <a:spcPts val="1200"/>
              </a:spcBef>
              <a:buFont typeface="Wingdings" panose="05000000000000000000" charset="0"/>
              <a:buChar char="Ø"/>
            </a:pPr>
            <a:r>
              <a:rPr lang="zh-CN" altLang="en-US" b="1" kern="100" dirty="0">
                <a:solidFill>
                  <a:srgbClr val="445B23"/>
                </a:solidFill>
                <a:latin typeface="微软雅黑" panose="020B0503020204020204" pitchFamily="34" charset="-122"/>
                <a:ea typeface="微软雅黑" panose="020B0503020204020204" pitchFamily="34" charset="-122"/>
                <a:cs typeface="Times New Roman" panose="02020603050405020304" pitchFamily="18" charset="0"/>
              </a:rPr>
              <a:t>耕地后备资源开发与农业面源污染防治</a:t>
            </a:r>
            <a:endParaRPr lang="zh-CN" altLang="en-US" b="1" kern="100" dirty="0">
              <a:solidFill>
                <a:srgbClr val="445B23"/>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3" name="文本框 22"/>
          <p:cNvSpPr txBox="1"/>
          <p:nvPr/>
        </p:nvSpPr>
        <p:spPr>
          <a:xfrm>
            <a:off x="471486" y="2042222"/>
            <a:ext cx="4926014" cy="829945"/>
          </a:xfrm>
          <a:prstGeom prst="rect">
            <a:avLst/>
          </a:prstGeom>
          <a:solidFill>
            <a:srgbClr val="C5E0B4">
              <a:alpha val="40000"/>
            </a:srgbClr>
          </a:solidFill>
          <a:ln>
            <a:noFill/>
          </a:ln>
        </p:spPr>
        <p:txBody>
          <a:bodyPr wrap="square" rtlCol="0">
            <a:spAutoFit/>
          </a:bodyPr>
          <a:lstStyle/>
          <a:p>
            <a:pPr indent="-360045">
              <a:lnSpc>
                <a:spcPct val="150000"/>
              </a:lnSpc>
              <a:buFont typeface="Arial" panose="020B0604020202020204" pitchFamily="34" charset="0"/>
              <a:buChar char="•"/>
            </a:pPr>
            <a:r>
              <a:rPr lang="zh-CN" altLang="en-US" sz="1600" dirty="0">
                <a:solidFill>
                  <a:srgbClr val="445B23"/>
                </a:solidFill>
                <a:latin typeface="微软雅黑" panose="020B0503020204020204" pitchFamily="34" charset="-122"/>
                <a:ea typeface="微软雅黑" panose="020B0503020204020204" pitchFamily="34" charset="-122"/>
              </a:rPr>
              <a:t>村庄建设用地整治；</a:t>
            </a:r>
            <a:endParaRPr lang="en-US" altLang="zh-CN" sz="1600" dirty="0">
              <a:solidFill>
                <a:srgbClr val="445B23"/>
              </a:solidFill>
              <a:latin typeface="微软雅黑" panose="020B0503020204020204" pitchFamily="34" charset="-122"/>
              <a:ea typeface="微软雅黑" panose="020B0503020204020204" pitchFamily="34" charset="-122"/>
            </a:endParaRPr>
          </a:p>
          <a:p>
            <a:pPr indent="-360045">
              <a:lnSpc>
                <a:spcPct val="150000"/>
              </a:lnSpc>
              <a:buFont typeface="Arial" panose="020B0604020202020204" pitchFamily="34" charset="0"/>
              <a:buChar char="•"/>
            </a:pPr>
            <a:r>
              <a:rPr lang="zh-CN" altLang="en-US" sz="1600" dirty="0">
                <a:solidFill>
                  <a:srgbClr val="445B23"/>
                </a:solidFill>
                <a:latin typeface="微软雅黑" panose="020B0503020204020204" pitchFamily="34" charset="-122"/>
                <a:ea typeface="微软雅黑" panose="020B0503020204020204" pitchFamily="34" charset="-122"/>
              </a:rPr>
              <a:t>盘活城镇低效闲置用地。</a:t>
            </a:r>
            <a:endParaRPr lang="zh-CN" altLang="en-US" sz="1600" dirty="0">
              <a:solidFill>
                <a:srgbClr val="445B23"/>
              </a:solidFill>
              <a:latin typeface="微软雅黑" panose="020B0503020204020204" pitchFamily="34" charset="-122"/>
              <a:ea typeface="微软雅黑" panose="020B0503020204020204" pitchFamily="34" charset="-122"/>
            </a:endParaRPr>
          </a:p>
        </p:txBody>
      </p:sp>
      <p:pic>
        <p:nvPicPr>
          <p:cNvPr id="24" name="图片 23" descr="水4"/>
          <p:cNvPicPr>
            <a:picLocks noChangeAspect="1"/>
          </p:cNvPicPr>
          <p:nvPr/>
        </p:nvPicPr>
        <p:blipFill>
          <a:blip r:embed="rId4"/>
          <a:srcRect/>
          <a:stretch>
            <a:fillRect/>
          </a:stretch>
        </p:blipFill>
        <p:spPr>
          <a:xfrm>
            <a:off x="5083867" y="2042222"/>
            <a:ext cx="1488116" cy="830997"/>
          </a:xfrm>
          <a:prstGeom prst="rect">
            <a:avLst/>
          </a:prstGeom>
          <a:ln w="38100">
            <a:noFill/>
          </a:ln>
        </p:spPr>
      </p:pic>
      <p:sp>
        <p:nvSpPr>
          <p:cNvPr id="25" name="文本框 24"/>
          <p:cNvSpPr txBox="1"/>
          <p:nvPr/>
        </p:nvSpPr>
        <p:spPr>
          <a:xfrm>
            <a:off x="471486" y="3478636"/>
            <a:ext cx="4612381" cy="1568450"/>
          </a:xfrm>
          <a:prstGeom prst="rect">
            <a:avLst/>
          </a:prstGeom>
          <a:solidFill>
            <a:srgbClr val="C5E0B4">
              <a:alpha val="40000"/>
            </a:srgbClr>
          </a:solidFill>
          <a:ln>
            <a:noFill/>
          </a:ln>
        </p:spPr>
        <p:txBody>
          <a:bodyPr wrap="square" rtlCol="0">
            <a:spAutoFit/>
          </a:bodyPr>
          <a:lstStyle>
            <a:defPPr>
              <a:defRPr lang="zh-CN"/>
            </a:defPPr>
            <a:lvl1pPr indent="-360045">
              <a:lnSpc>
                <a:spcPct val="150000"/>
              </a:lnSpc>
              <a:buFont typeface="Arial" panose="020B0604020202020204" pitchFamily="34" charset="0"/>
              <a:buChar char="•"/>
              <a:defRPr sz="1600" b="1">
                <a:solidFill>
                  <a:schemeClr val="bg1"/>
                </a:solidFill>
                <a:latin typeface="微软雅黑" panose="020B0503020204020204" pitchFamily="34" charset="-122"/>
                <a:ea typeface="微软雅黑" panose="020B0503020204020204" pitchFamily="34" charset="-122"/>
              </a:defRPr>
            </a:lvl1pPr>
          </a:lstStyle>
          <a:p>
            <a:r>
              <a:rPr lang="zh-CN" altLang="en-US" b="0" dirty="0">
                <a:solidFill>
                  <a:srgbClr val="445B23"/>
                </a:solidFill>
              </a:rPr>
              <a:t>推进高标准农田建设、耕地提质改造等工程；</a:t>
            </a:r>
            <a:endParaRPr lang="en-US" altLang="zh-CN" b="0" dirty="0">
              <a:solidFill>
                <a:srgbClr val="445B23"/>
              </a:solidFill>
            </a:endParaRPr>
          </a:p>
          <a:p>
            <a:r>
              <a:rPr lang="zh-CN" altLang="en-US" b="0" dirty="0">
                <a:solidFill>
                  <a:srgbClr val="445B23"/>
                </a:solidFill>
              </a:rPr>
              <a:t>实施耕地恢复工程；</a:t>
            </a:r>
            <a:endParaRPr lang="en-US" altLang="zh-CN" b="0" dirty="0">
              <a:solidFill>
                <a:srgbClr val="445B23"/>
              </a:solidFill>
            </a:endParaRPr>
          </a:p>
          <a:p>
            <a:r>
              <a:rPr lang="zh-CN" altLang="en-US" b="0" dirty="0">
                <a:solidFill>
                  <a:srgbClr val="445B23"/>
                </a:solidFill>
              </a:rPr>
              <a:t>实施农用地整理补充耕地工程；</a:t>
            </a:r>
            <a:endParaRPr lang="en-US" altLang="zh-CN" b="0" dirty="0">
              <a:solidFill>
                <a:srgbClr val="445B23"/>
              </a:solidFill>
            </a:endParaRPr>
          </a:p>
          <a:p>
            <a:r>
              <a:rPr lang="zh-CN" altLang="en-US" b="0" dirty="0">
                <a:solidFill>
                  <a:srgbClr val="445B23"/>
                </a:solidFill>
              </a:rPr>
              <a:t>实施高标准农田建设工程。</a:t>
            </a:r>
            <a:endParaRPr lang="zh-CN" altLang="en-US" b="0" dirty="0">
              <a:solidFill>
                <a:srgbClr val="445B23"/>
              </a:solidFill>
            </a:endParaRPr>
          </a:p>
        </p:txBody>
      </p:sp>
      <p:pic>
        <p:nvPicPr>
          <p:cNvPr id="2" name="图片 1"/>
          <p:cNvPicPr>
            <a:picLocks noChangeAspect="1"/>
          </p:cNvPicPr>
          <p:nvPr/>
        </p:nvPicPr>
        <p:blipFill rotWithShape="1">
          <a:blip r:embed="rId5">
            <a:extLst>
              <a:ext uri="{28A0092B-C50C-407E-A947-70E740481C1C}">
                <a14:useLocalDpi xmlns:a14="http://schemas.microsoft.com/office/drawing/2010/main" val="0"/>
              </a:ext>
            </a:extLst>
          </a:blip>
          <a:srcRect r="28519"/>
          <a:stretch>
            <a:fillRect/>
          </a:stretch>
        </p:blipFill>
        <p:spPr>
          <a:xfrm>
            <a:off x="5083867" y="3478636"/>
            <a:ext cx="1494733" cy="1569660"/>
          </a:xfrm>
          <a:prstGeom prst="rect">
            <a:avLst/>
          </a:prstGeom>
          <a:ln w="38100">
            <a:noFill/>
          </a:ln>
        </p:spPr>
      </p:pic>
      <p:sp>
        <p:nvSpPr>
          <p:cNvPr id="27" name="文本框 26"/>
          <p:cNvSpPr txBox="1"/>
          <p:nvPr/>
        </p:nvSpPr>
        <p:spPr>
          <a:xfrm>
            <a:off x="471486" y="5666592"/>
            <a:ext cx="6155431" cy="1198880"/>
          </a:xfrm>
          <a:prstGeom prst="rect">
            <a:avLst/>
          </a:prstGeom>
          <a:solidFill>
            <a:srgbClr val="C5E0B4">
              <a:alpha val="40000"/>
            </a:srgbClr>
          </a:solidFill>
          <a:ln>
            <a:noFill/>
          </a:ln>
        </p:spPr>
        <p:txBody>
          <a:bodyPr wrap="square" rtlCol="0">
            <a:spAutoFit/>
          </a:bodyPr>
          <a:lstStyle>
            <a:defPPr>
              <a:defRPr lang="zh-CN"/>
            </a:defPPr>
            <a:lvl1pPr indent="-360045">
              <a:lnSpc>
                <a:spcPct val="150000"/>
              </a:lnSpc>
              <a:buFont typeface="Arial" panose="020B0604020202020204" pitchFamily="34" charset="0"/>
              <a:buChar char="•"/>
              <a:defRPr sz="1600" b="1">
                <a:solidFill>
                  <a:schemeClr val="bg1"/>
                </a:solidFill>
                <a:latin typeface="微软雅黑" panose="020B0503020204020204" pitchFamily="34" charset="-122"/>
                <a:ea typeface="微软雅黑" panose="020B0503020204020204" pitchFamily="34" charset="-122"/>
              </a:defRPr>
            </a:lvl1pPr>
          </a:lstStyle>
          <a:p>
            <a:r>
              <a:rPr lang="zh-CN" altLang="en-US" b="0" dirty="0">
                <a:solidFill>
                  <a:srgbClr val="445B23"/>
                </a:solidFill>
              </a:rPr>
              <a:t>适当开发耕地后备资源；</a:t>
            </a:r>
            <a:endParaRPr lang="en-US" altLang="zh-CN" b="0" dirty="0">
              <a:solidFill>
                <a:srgbClr val="445B23"/>
              </a:solidFill>
            </a:endParaRPr>
          </a:p>
          <a:p>
            <a:r>
              <a:rPr lang="zh-CN" altLang="en-US" b="0" dirty="0">
                <a:solidFill>
                  <a:srgbClr val="445B23"/>
                </a:solidFill>
              </a:rPr>
              <a:t>改善农业生态环境；</a:t>
            </a:r>
            <a:endParaRPr lang="en-US" altLang="zh-CN" b="0" dirty="0">
              <a:solidFill>
                <a:srgbClr val="445B23"/>
              </a:solidFill>
            </a:endParaRPr>
          </a:p>
          <a:p>
            <a:r>
              <a:rPr lang="zh-CN" altLang="en-US" b="0" dirty="0">
                <a:solidFill>
                  <a:srgbClr val="445B23"/>
                </a:solidFill>
              </a:rPr>
              <a:t>加强农业面源污染防治。</a:t>
            </a:r>
            <a:endParaRPr lang="zh-CN" altLang="en-US" b="0" dirty="0">
              <a:solidFill>
                <a:srgbClr val="445B23"/>
              </a:solidFill>
            </a:endParaRPr>
          </a:p>
        </p:txBody>
      </p:sp>
      <p:cxnSp>
        <p:nvCxnSpPr>
          <p:cNvPr id="7" name="直接连接符 6"/>
          <p:cNvCxnSpPr/>
          <p:nvPr/>
        </p:nvCxnSpPr>
        <p:spPr>
          <a:xfrm>
            <a:off x="5067300" y="2042222"/>
            <a:ext cx="0" cy="83099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5067300" y="3478636"/>
            <a:ext cx="0" cy="156966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6858000" cy="4977223"/>
          </a:xfrm>
          <a:prstGeom prst="rect">
            <a:avLst/>
          </a:prstGeom>
          <a:solidFill>
            <a:srgbClr val="7CD6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标题 1"/>
          <p:cNvSpPr txBox="1"/>
          <p:nvPr/>
        </p:nvSpPr>
        <p:spPr>
          <a:xfrm>
            <a:off x="472440" y="1666240"/>
            <a:ext cx="2784475" cy="1222375"/>
          </a:xfrm>
          <a:prstGeom prst="rect">
            <a:avLst/>
          </a:prstGeom>
        </p:spPr>
        <p:txBody>
          <a:bodyPr vert="horz" lIns="91440" tIns="45720" rIns="91440" bIns="45720" rtlCol="0" anchor="b">
            <a:noAutofit/>
          </a:bodyPr>
          <a:lstStyle>
            <a:lvl1pPr algn="l" defTabSz="1625600" rtl="0" eaLnBrk="1" latinLnBrk="0" hangingPunct="1">
              <a:lnSpc>
                <a:spcPct val="90000"/>
              </a:lnSpc>
              <a:spcBef>
                <a:spcPct val="0"/>
              </a:spcBef>
              <a:buNone/>
              <a:defRPr sz="7200" b="1" kern="1200">
                <a:solidFill>
                  <a:schemeClr val="accent1">
                    <a:lumMod val="50000"/>
                  </a:schemeClr>
                </a:solidFill>
                <a:latin typeface="微软雅黑" panose="020B0503020204020204" pitchFamily="34" charset="-122"/>
                <a:ea typeface="微软雅黑" panose="020B0503020204020204" pitchFamily="34" charset="-122"/>
                <a:cs typeface="+mj-cs"/>
              </a:defRPr>
            </a:lvl1pPr>
          </a:lstStyle>
          <a:p>
            <a:pPr indent="0" fontAlgn="auto">
              <a:lnSpc>
                <a:spcPct val="100000"/>
              </a:lnSpc>
            </a:pPr>
            <a:r>
              <a:rPr lang="en-US" altLang="zh-CN">
                <a:solidFill>
                  <a:schemeClr val="bg1"/>
                </a:solidFill>
              </a:rPr>
              <a:t>06</a:t>
            </a:r>
            <a:endParaRPr lang="zh-CN" altLang="en-US" dirty="0">
              <a:solidFill>
                <a:schemeClr val="bg1"/>
              </a:solidFill>
            </a:endParaRPr>
          </a:p>
        </p:txBody>
      </p:sp>
      <p:sp>
        <p:nvSpPr>
          <p:cNvPr id="16" name="文本占位符 4"/>
          <p:cNvSpPr txBox="1"/>
          <p:nvPr/>
        </p:nvSpPr>
        <p:spPr>
          <a:xfrm>
            <a:off x="562674" y="3093612"/>
            <a:ext cx="5915025" cy="585593"/>
          </a:xfrm>
          <a:prstGeom prst="rect">
            <a:avLst/>
          </a:prstGeom>
        </p:spPr>
        <p:txBody>
          <a:bodyPr vert="horz" lIns="91440" tIns="45720" rIns="91440" bIns="45720" rtlCol="0">
            <a:normAutofit/>
          </a:bodyPr>
          <a:lstStyle>
            <a:lvl1pPr marL="0" marR="0" indent="0" algn="l" defTabSz="1625600" rtl="0" eaLnBrk="1" fontAlgn="auto" latinLnBrk="0" hangingPunct="1">
              <a:lnSpc>
                <a:spcPct val="90000"/>
              </a:lnSpc>
              <a:spcBef>
                <a:spcPts val="1780"/>
              </a:spcBef>
              <a:spcAft>
                <a:spcPts val="0"/>
              </a:spcAft>
              <a:buClrTx/>
              <a:buSzTx/>
              <a:buFont typeface="Arial" panose="020B0604020202020204" pitchFamily="34" charset="0"/>
              <a:buNone/>
              <a:defRPr sz="20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812800" indent="0" algn="l" defTabSz="1625600" rtl="0" eaLnBrk="1" latinLnBrk="0" hangingPunct="1">
              <a:lnSpc>
                <a:spcPct val="90000"/>
              </a:lnSpc>
              <a:spcBef>
                <a:spcPts val="890"/>
              </a:spcBef>
              <a:buFont typeface="Arial" panose="020B0604020202020204" pitchFamily="34" charset="0"/>
              <a:buNone/>
              <a:defRPr sz="249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1625600" indent="0" algn="l" defTabSz="1625600" rtl="0" eaLnBrk="1" latinLnBrk="0" hangingPunct="1">
              <a:lnSpc>
                <a:spcPct val="90000"/>
              </a:lnSpc>
              <a:spcBef>
                <a:spcPts val="890"/>
              </a:spcBef>
              <a:buFont typeface="Arial" panose="020B0604020202020204" pitchFamily="34" charset="0"/>
              <a:buNone/>
              <a:defRPr sz="2135"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438400" indent="0" algn="l" defTabSz="1625600" rtl="0" eaLnBrk="1" latinLnBrk="0" hangingPunct="1">
              <a:lnSpc>
                <a:spcPct val="90000"/>
              </a:lnSpc>
              <a:spcBef>
                <a:spcPts val="890"/>
              </a:spcBef>
              <a:buFont typeface="Arial" panose="020B0604020202020204" pitchFamily="34" charset="0"/>
              <a:buNone/>
              <a:defRPr sz="1780" kern="1200">
                <a:solidFill>
                  <a:schemeClr val="tx1"/>
                </a:solidFill>
                <a:latin typeface="微软雅黑" panose="020B0503020204020204" pitchFamily="34" charset="-122"/>
                <a:ea typeface="微软雅黑" panose="020B0503020204020204" pitchFamily="34" charset="-122"/>
                <a:cs typeface="+mn-cs"/>
              </a:defRPr>
            </a:lvl4pPr>
            <a:lvl5pPr marL="3251200" indent="0" algn="l" defTabSz="1625600" rtl="0" eaLnBrk="1" latinLnBrk="0" hangingPunct="1">
              <a:lnSpc>
                <a:spcPct val="90000"/>
              </a:lnSpc>
              <a:spcBef>
                <a:spcPts val="890"/>
              </a:spcBef>
              <a:buFont typeface="Arial" panose="020B0604020202020204" pitchFamily="34" charset="0"/>
              <a:buNone/>
              <a:defRPr sz="1780" kern="1200">
                <a:solidFill>
                  <a:schemeClr val="tx1"/>
                </a:solidFill>
                <a:latin typeface="微软雅黑" panose="020B0503020204020204" pitchFamily="34" charset="-122"/>
                <a:ea typeface="微软雅黑" panose="020B0503020204020204" pitchFamily="34" charset="-122"/>
                <a:cs typeface="+mn-cs"/>
              </a:defRPr>
            </a:lvl5pPr>
            <a:lvl6pPr marL="4064000" indent="0" algn="l" defTabSz="1625600" rtl="0" eaLnBrk="1" latinLnBrk="0" hangingPunct="1">
              <a:lnSpc>
                <a:spcPct val="90000"/>
              </a:lnSpc>
              <a:spcBef>
                <a:spcPts val="890"/>
              </a:spcBef>
              <a:buFont typeface="Arial" panose="020B0604020202020204" pitchFamily="34" charset="0"/>
              <a:buNone/>
              <a:defRPr sz="1780" kern="1200">
                <a:solidFill>
                  <a:schemeClr val="tx1"/>
                </a:solidFill>
                <a:latin typeface="+mn-lt"/>
                <a:ea typeface="+mn-ea"/>
                <a:cs typeface="+mn-cs"/>
              </a:defRPr>
            </a:lvl6pPr>
            <a:lvl7pPr marL="4876800" indent="0" algn="l" defTabSz="1625600" rtl="0" eaLnBrk="1" latinLnBrk="0" hangingPunct="1">
              <a:lnSpc>
                <a:spcPct val="90000"/>
              </a:lnSpc>
              <a:spcBef>
                <a:spcPts val="890"/>
              </a:spcBef>
              <a:buFont typeface="Arial" panose="020B0604020202020204" pitchFamily="34" charset="0"/>
              <a:buNone/>
              <a:defRPr sz="1780" kern="1200">
                <a:solidFill>
                  <a:schemeClr val="tx1"/>
                </a:solidFill>
                <a:latin typeface="+mn-lt"/>
                <a:ea typeface="+mn-ea"/>
                <a:cs typeface="+mn-cs"/>
              </a:defRPr>
            </a:lvl7pPr>
            <a:lvl8pPr marL="5689600" indent="0" algn="l" defTabSz="1625600" rtl="0" eaLnBrk="1" latinLnBrk="0" hangingPunct="1">
              <a:lnSpc>
                <a:spcPct val="90000"/>
              </a:lnSpc>
              <a:spcBef>
                <a:spcPts val="890"/>
              </a:spcBef>
              <a:buFont typeface="Arial" panose="020B0604020202020204" pitchFamily="34" charset="0"/>
              <a:buNone/>
              <a:defRPr sz="1780" kern="1200">
                <a:solidFill>
                  <a:schemeClr val="tx1"/>
                </a:solidFill>
                <a:latin typeface="+mn-lt"/>
                <a:ea typeface="+mn-ea"/>
                <a:cs typeface="+mn-cs"/>
              </a:defRPr>
            </a:lvl8pPr>
            <a:lvl9pPr marL="6502400" indent="0" algn="l" defTabSz="1625600" rtl="0" eaLnBrk="1" latinLnBrk="0" hangingPunct="1">
              <a:lnSpc>
                <a:spcPct val="90000"/>
              </a:lnSpc>
              <a:spcBef>
                <a:spcPts val="890"/>
              </a:spcBef>
              <a:buFont typeface="Arial" panose="020B0604020202020204" pitchFamily="34" charset="0"/>
              <a:buNone/>
              <a:defRPr sz="1780" kern="1200">
                <a:solidFill>
                  <a:schemeClr val="tx1"/>
                </a:solidFill>
                <a:latin typeface="+mn-lt"/>
                <a:ea typeface="+mn-ea"/>
                <a:cs typeface="+mn-cs"/>
              </a:defRPr>
            </a:lvl9pPr>
          </a:lstStyle>
          <a:p>
            <a:r>
              <a:rPr lang="zh-CN" altLang="en-US" dirty="0">
                <a:solidFill>
                  <a:srgbClr val="278583"/>
                </a:solidFill>
                <a:sym typeface="+mn-ea"/>
              </a:rPr>
              <a:t>国土空间</a:t>
            </a:r>
            <a:r>
              <a:rPr lang="zh-CN" altLang="en-US" dirty="0">
                <a:solidFill>
                  <a:srgbClr val="278583"/>
                </a:solidFill>
              </a:rPr>
              <a:t>支撑体系</a:t>
            </a:r>
            <a:endParaRPr lang="zh-CN" altLang="en-US" dirty="0">
              <a:solidFill>
                <a:srgbClr val="278583"/>
              </a:solidFill>
            </a:endParaRPr>
          </a:p>
        </p:txBody>
      </p:sp>
      <p:sp>
        <p:nvSpPr>
          <p:cNvPr id="17" name="矩形 16"/>
          <p:cNvSpPr/>
          <p:nvPr/>
        </p:nvSpPr>
        <p:spPr>
          <a:xfrm>
            <a:off x="-12192" y="1667068"/>
            <a:ext cx="2231136" cy="122919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p:cNvPicPr>
            <a:picLocks noChangeAspect="1"/>
          </p:cNvPicPr>
          <p:nvPr/>
        </p:nvPicPr>
        <p:blipFill rotWithShape="1">
          <a:blip r:embed="rId1" cstate="print">
            <a:extLst>
              <a:ext uri="{28A0092B-C50C-407E-A947-70E740481C1C}">
                <a14:useLocalDpi xmlns:a14="http://schemas.microsoft.com/office/drawing/2010/main" val="0"/>
              </a:ext>
            </a:extLst>
          </a:blip>
          <a:srcRect l="20693" r="31726" b="19881"/>
          <a:stretch>
            <a:fillRect/>
          </a:stretch>
        </p:blipFill>
        <p:spPr>
          <a:xfrm>
            <a:off x="-30480" y="4977223"/>
            <a:ext cx="6903720" cy="4928777"/>
          </a:xfrm>
          <a:prstGeom prst="rect">
            <a:avLst/>
          </a:prstGeom>
        </p:spPr>
      </p:pic>
      <p:sp>
        <p:nvSpPr>
          <p:cNvPr id="15" name="内容占位符 2"/>
          <p:cNvSpPr txBox="1"/>
          <p:nvPr/>
        </p:nvSpPr>
        <p:spPr>
          <a:xfrm>
            <a:off x="3420745" y="1666875"/>
            <a:ext cx="3509010" cy="2321560"/>
          </a:xfrm>
          <a:prstGeom prst="rect">
            <a:avLst/>
          </a:prstGeom>
        </p:spPr>
        <p:txBody>
          <a:bodyPr vert="horz" lIns="91440" tIns="45720" rIns="91440" bIns="45720" rtlCol="0">
            <a:normAutofit/>
          </a:bodyPr>
          <a:lstStyle>
            <a:lvl1pPr marL="0" indent="0" algn="l" defTabSz="1625600" rtl="0" eaLnBrk="1" latinLnBrk="0" hangingPunct="1">
              <a:lnSpc>
                <a:spcPct val="90000"/>
              </a:lnSpc>
              <a:spcBef>
                <a:spcPts val="1780"/>
              </a:spcBef>
              <a:buFontTx/>
              <a:buNone/>
              <a:defRPr sz="18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812800" indent="0" algn="l" defTabSz="1625600" rtl="0" eaLnBrk="1" latinLnBrk="0" hangingPunct="1">
              <a:lnSpc>
                <a:spcPct val="90000"/>
              </a:lnSpc>
              <a:spcBef>
                <a:spcPts val="890"/>
              </a:spcBef>
              <a:buFont typeface="Arial" panose="020B0604020202020204" pitchFamily="34" charset="0"/>
              <a:buNone/>
              <a:defRPr sz="28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90000"/>
              </a:lnSpc>
              <a:spcBef>
                <a:spcPts val="890"/>
              </a:spcBef>
              <a:buFont typeface="Arial" panose="020B0604020202020204" pitchFamily="34" charset="0"/>
              <a:buChar char="•"/>
              <a:defRPr sz="20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90000"/>
              </a:lnSpc>
              <a:spcBef>
                <a:spcPts val="890"/>
              </a:spcBef>
              <a:buFont typeface="Arial" panose="020B0604020202020204" pitchFamily="34" charset="0"/>
              <a:buChar char="•"/>
              <a:defRPr sz="16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90000"/>
              </a:lnSpc>
              <a:spcBef>
                <a:spcPts val="890"/>
              </a:spcBef>
              <a:buFont typeface="Arial" panose="020B0604020202020204" pitchFamily="34" charset="0"/>
              <a:buChar char="•"/>
              <a:defRPr sz="16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555"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555"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555"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555" kern="1200">
                <a:solidFill>
                  <a:schemeClr val="tx1"/>
                </a:solidFill>
                <a:latin typeface="+mn-lt"/>
                <a:ea typeface="+mn-ea"/>
                <a:cs typeface="+mn-cs"/>
              </a:defRPr>
            </a:lvl9pPr>
          </a:lstStyle>
          <a:p>
            <a:r>
              <a:rPr lang="en-US" altLang="zh-CN" dirty="0">
                <a:solidFill>
                  <a:schemeClr val="bg1"/>
                </a:solidFill>
              </a:rPr>
              <a:t>6.1 </a:t>
            </a:r>
            <a:r>
              <a:rPr lang="zh-CN" altLang="en-US" dirty="0">
                <a:solidFill>
                  <a:schemeClr val="bg1"/>
                </a:solidFill>
              </a:rPr>
              <a:t>综合交通体系</a:t>
            </a:r>
            <a:endParaRPr lang="en-US" altLang="zh-CN" dirty="0">
              <a:solidFill>
                <a:schemeClr val="bg1"/>
              </a:solidFill>
            </a:endParaRPr>
          </a:p>
          <a:p>
            <a:r>
              <a:rPr lang="en-US" altLang="zh-CN" dirty="0">
                <a:solidFill>
                  <a:schemeClr val="bg1"/>
                </a:solidFill>
              </a:rPr>
              <a:t>6.2 </a:t>
            </a:r>
            <a:r>
              <a:rPr lang="zh-CN" altLang="en-US" dirty="0">
                <a:solidFill>
                  <a:schemeClr val="bg1"/>
                </a:solidFill>
              </a:rPr>
              <a:t>公共服务设施</a:t>
            </a:r>
            <a:endParaRPr lang="en-US" altLang="zh-CN" dirty="0">
              <a:solidFill>
                <a:schemeClr val="bg1"/>
              </a:solidFill>
            </a:endParaRPr>
          </a:p>
          <a:p>
            <a:r>
              <a:rPr lang="en-US" altLang="zh-CN" dirty="0">
                <a:solidFill>
                  <a:schemeClr val="bg1"/>
                </a:solidFill>
              </a:rPr>
              <a:t>6.3 </a:t>
            </a:r>
            <a:r>
              <a:rPr lang="zh-CN" altLang="en-US" dirty="0">
                <a:solidFill>
                  <a:schemeClr val="bg1"/>
                </a:solidFill>
              </a:rPr>
              <a:t>市政、水利、防灾</a:t>
            </a:r>
            <a:endParaRPr lang="en-US" altLang="zh-CN" dirty="0">
              <a:solidFill>
                <a:schemeClr val="bg1"/>
              </a:solidFill>
            </a:endParaRPr>
          </a:p>
          <a:p>
            <a:endParaRPr lang="zh-CN" altLang="en-US" dirty="0">
              <a:solidFill>
                <a:schemeClr val="bg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燕尾形 17"/>
          <p:cNvSpPr/>
          <p:nvPr/>
        </p:nvSpPr>
        <p:spPr>
          <a:xfrm rot="10800000">
            <a:off x="5913120" y="241078"/>
            <a:ext cx="1176528" cy="576419"/>
          </a:xfrm>
          <a:prstGeom prst="chevron">
            <a:avLst>
              <a:gd name="adj" fmla="val 29518"/>
            </a:avLst>
          </a:prstGeom>
          <a:solidFill>
            <a:srgbClr val="7CD6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 name="标题 5"/>
          <p:cNvSpPr>
            <a:spLocks noGrp="1"/>
          </p:cNvSpPr>
          <p:nvPr>
            <p:ph type="title"/>
          </p:nvPr>
        </p:nvSpPr>
        <p:spPr>
          <a:xfrm>
            <a:off x="471487" y="735318"/>
            <a:ext cx="5915025" cy="975720"/>
          </a:xfrm>
        </p:spPr>
        <p:txBody>
          <a:bodyPr/>
          <a:lstStyle/>
          <a:p>
            <a:r>
              <a:rPr lang="en-US" dirty="0">
                <a:solidFill>
                  <a:srgbClr val="278583"/>
                </a:solidFill>
                <a:sym typeface="+mn-ea"/>
              </a:rPr>
              <a:t>6.1 综合交通体系</a:t>
            </a:r>
            <a:endParaRPr lang="en-US" altLang="en-US" dirty="0">
              <a:solidFill>
                <a:srgbClr val="278583"/>
              </a:solidFill>
              <a:sym typeface="+mn-ea"/>
            </a:endParaRPr>
          </a:p>
        </p:txBody>
      </p:sp>
      <p:sp>
        <p:nvSpPr>
          <p:cNvPr id="15" name="灯片编号占位符 14"/>
          <p:cNvSpPr>
            <a:spLocks noGrp="1"/>
          </p:cNvSpPr>
          <p:nvPr>
            <p:ph type="sldNum" sz="quarter" idx="12"/>
          </p:nvPr>
        </p:nvSpPr>
        <p:spPr/>
        <p:txBody>
          <a:bodyPr/>
          <a:lstStyle/>
          <a:p>
            <a:fld id="{8886FA7B-F871-4E12-A366-D771B5170A55}" type="slidenum">
              <a:rPr lang="zh-CN" altLang="en-US" smtClean="0"/>
            </a:fld>
            <a:endParaRPr lang="zh-CN" altLang="en-US" dirty="0"/>
          </a:p>
        </p:txBody>
      </p:sp>
      <p:sp>
        <p:nvSpPr>
          <p:cNvPr id="30" name="文本框 29"/>
          <p:cNvSpPr txBox="1"/>
          <p:nvPr>
            <p:custDataLst>
              <p:tags r:id="rId1"/>
            </p:custDataLst>
          </p:nvPr>
        </p:nvSpPr>
        <p:spPr>
          <a:xfrm>
            <a:off x="-1270" y="415290"/>
            <a:ext cx="6859270" cy="320040"/>
          </a:xfrm>
          <a:prstGeom prst="rect">
            <a:avLst/>
          </a:prstGeom>
          <a:noFill/>
        </p:spPr>
        <p:txBody>
          <a:bodyPr wrap="square" rtlCol="0">
            <a:noAutofit/>
          </a:bodyPr>
          <a:lstStyle/>
          <a:p>
            <a:pPr algn="ctr"/>
            <a:r>
              <a:rPr lang="zh-CN" altLang="en-US" sz="1200" b="1" dirty="0">
                <a:ln w="0"/>
                <a:solidFill>
                  <a:srgbClr val="278583"/>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梅桥镇国土空间总体规划（</a:t>
            </a:r>
            <a:r>
              <a:rPr lang="en-US" altLang="zh-CN" sz="1200" b="1" dirty="0">
                <a:solidFill>
                  <a:srgbClr val="278583"/>
                </a:solidFill>
                <a:latin typeface="微软雅黑" panose="020B0503020204020204" pitchFamily="34" charset="-122"/>
                <a:ea typeface="微软雅黑" panose="020B0503020204020204" pitchFamily="34" charset="-122"/>
                <a:cs typeface="微软雅黑" panose="020B0503020204020204" pitchFamily="34" charset="-122"/>
                <a:sym typeface="+mn-ea"/>
              </a:rPr>
              <a:t>2021-2035</a:t>
            </a:r>
            <a:r>
              <a:rPr lang="zh-CN" altLang="en-US" sz="1200" b="1" dirty="0">
                <a:solidFill>
                  <a:srgbClr val="278583"/>
                </a:solidFill>
                <a:latin typeface="微软雅黑" panose="020B0503020204020204" pitchFamily="34" charset="-122"/>
                <a:ea typeface="微软雅黑" panose="020B0503020204020204" pitchFamily="34" charset="-122"/>
                <a:cs typeface="微软雅黑" panose="020B0503020204020204" pitchFamily="34" charset="-122"/>
                <a:sym typeface="+mn-ea"/>
              </a:rPr>
              <a:t>年）草案公示</a:t>
            </a:r>
            <a:endParaRPr lang="zh-CN" altLang="en-US" sz="1200" b="1" dirty="0">
              <a:solidFill>
                <a:srgbClr val="278583"/>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5" name="图片 4"/>
          <p:cNvPicPr>
            <a:picLocks noChangeAspect="1"/>
          </p:cNvPicPr>
          <p:nvPr/>
        </p:nvPicPr>
        <p:blipFill rotWithShape="1">
          <a:blip r:embed="rId2"/>
          <a:srcRect l="1482" t="7219" r="1859" b="21717"/>
          <a:stretch>
            <a:fillRect/>
          </a:stretch>
        </p:blipFill>
        <p:spPr>
          <a:xfrm>
            <a:off x="616326" y="4179951"/>
            <a:ext cx="5721608" cy="5531778"/>
          </a:xfrm>
          <a:prstGeom prst="rect">
            <a:avLst/>
          </a:prstGeom>
          <a:ln>
            <a:noFill/>
          </a:ln>
          <a:effectLst/>
        </p:spPr>
      </p:pic>
      <p:sp>
        <p:nvSpPr>
          <p:cNvPr id="4" name="矩形 3"/>
          <p:cNvSpPr/>
          <p:nvPr/>
        </p:nvSpPr>
        <p:spPr>
          <a:xfrm>
            <a:off x="471487" y="1557222"/>
            <a:ext cx="6155430" cy="369332"/>
          </a:xfrm>
          <a:prstGeom prst="rect">
            <a:avLst/>
          </a:prstGeom>
        </p:spPr>
        <p:txBody>
          <a:bodyPr wrap="square">
            <a:spAutoFit/>
          </a:bodyPr>
          <a:lstStyle/>
          <a:p>
            <a:pPr marL="285750" indent="-285750" algn="just">
              <a:spcBef>
                <a:spcPts val="1800"/>
              </a:spcBef>
              <a:buFont typeface="Wingdings" panose="05000000000000000000" pitchFamily="2" charset="2"/>
              <a:buChar char="Ø"/>
            </a:pPr>
            <a:r>
              <a:rPr lang="zh-CN" altLang="en-US" b="1" kern="100" dirty="0">
                <a:solidFill>
                  <a:srgbClr val="278583"/>
                </a:solidFill>
                <a:latin typeface="微软雅黑" panose="020B0503020204020204" pitchFamily="34" charset="-122"/>
                <a:ea typeface="微软雅黑" panose="020B0503020204020204" pitchFamily="34" charset="-122"/>
                <a:cs typeface="Times New Roman" panose="02020603050405020304" pitchFamily="18" charset="0"/>
                <a:sym typeface="+mn-ea"/>
              </a:rPr>
              <a:t>综合交通发展策略</a:t>
            </a:r>
            <a:endParaRPr lang="zh-CN" altLang="en-US" b="1" kern="100" dirty="0">
              <a:solidFill>
                <a:srgbClr val="278583"/>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
        <p:nvSpPr>
          <p:cNvPr id="14" name="内容占位符 7"/>
          <p:cNvSpPr txBox="1"/>
          <p:nvPr>
            <p:custDataLst>
              <p:tags r:id="rId3"/>
            </p:custDataLst>
          </p:nvPr>
        </p:nvSpPr>
        <p:spPr>
          <a:xfrm>
            <a:off x="470535" y="2021204"/>
            <a:ext cx="5915660" cy="1890837"/>
          </a:xfrm>
          <a:prstGeom prst="roundRect">
            <a:avLst>
              <a:gd name="adj" fmla="val 8593"/>
            </a:avLst>
          </a:prstGeom>
          <a:solidFill>
            <a:schemeClr val="accent5">
              <a:lumMod val="20000"/>
              <a:lumOff val="80000"/>
              <a:alpha val="50000"/>
            </a:schemeClr>
          </a:solidFill>
          <a:ln>
            <a:solidFill>
              <a:srgbClr val="278583"/>
            </a:solidFill>
            <a:prstDash val="dash"/>
          </a:ln>
        </p:spPr>
        <p:txBody>
          <a:bodyPr vert="horz" lIns="91440" tIns="45720" rIns="91440" bIns="45720" rtlCol="0">
            <a:noAutofit/>
          </a:bodyPr>
          <a:lstStyle>
            <a:lvl1pPr marL="406400" indent="-406400" algn="l" defTabSz="1625600" rtl="0" eaLnBrk="1" latinLnBrk="0" hangingPunct="1">
              <a:lnSpc>
                <a:spcPct val="100000"/>
              </a:lnSpc>
              <a:spcBef>
                <a:spcPts val="1780"/>
              </a:spcBef>
              <a:buFont typeface="Arial" panose="020B0604020202020204" pitchFamily="34" charset="0"/>
              <a:buChar char="•"/>
              <a:defRPr sz="24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1219200" indent="-406400" algn="l" defTabSz="1625600" rtl="0" eaLnBrk="1" latinLnBrk="0" hangingPunct="1">
              <a:lnSpc>
                <a:spcPct val="100000"/>
              </a:lnSpc>
              <a:spcBef>
                <a:spcPts val="890"/>
              </a:spcBef>
              <a:buFont typeface="Arial" panose="020B0604020202020204" pitchFamily="34" charset="0"/>
              <a:buChar char="•"/>
              <a:defRPr sz="20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100000"/>
              </a:lnSpc>
              <a:spcBef>
                <a:spcPts val="890"/>
              </a:spcBef>
              <a:buFont typeface="Arial" panose="020B0604020202020204" pitchFamily="34" charset="0"/>
              <a:buChar char="•"/>
              <a:defRPr sz="20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9pPr>
          </a:lstStyle>
          <a:p>
            <a:pPr marL="0" indent="357505" algn="l" defTabSz="914400" fontAlgn="auto">
              <a:lnSpc>
                <a:spcPct val="150000"/>
              </a:lnSpc>
              <a:spcBef>
                <a:spcPts val="0"/>
              </a:spcBef>
              <a:buClrTx/>
              <a:buSzTx/>
              <a:buFont typeface="Wingdings" panose="05000000000000000000" pitchFamily="2" charset="2"/>
              <a:buChar char="Ø"/>
              <a:tabLst>
                <a:tab pos="356870" algn="l"/>
              </a:tabLst>
            </a:pPr>
            <a:r>
              <a:rPr lang="zh-CN" altLang="en-US" sz="1400" b="0" dirty="0">
                <a:solidFill>
                  <a:srgbClr val="278583"/>
                </a:solidFill>
                <a:sym typeface="+mn-ea"/>
              </a:rPr>
              <a:t>全面提升梅桥镇在东、西向上与怀远县、曹老集、沫河口交通联系，在南、北向上与固镇县、蚌埠市中心城区交通联系，构建与长三角核心区的多方式、多路径的运输通道；</a:t>
            </a:r>
            <a:endParaRPr lang="en-US" altLang="zh-CN" sz="1400" b="0" dirty="0">
              <a:solidFill>
                <a:srgbClr val="278583"/>
              </a:solidFill>
              <a:sym typeface="+mn-ea"/>
            </a:endParaRPr>
          </a:p>
          <a:p>
            <a:pPr marL="0" indent="357505" algn="l" defTabSz="914400" fontAlgn="auto">
              <a:lnSpc>
                <a:spcPct val="150000"/>
              </a:lnSpc>
              <a:spcBef>
                <a:spcPts val="0"/>
              </a:spcBef>
              <a:buClrTx/>
              <a:buSzTx/>
              <a:buFont typeface="Wingdings" panose="05000000000000000000" pitchFamily="2" charset="2"/>
              <a:buChar char="Ø"/>
              <a:tabLst>
                <a:tab pos="356870" algn="l"/>
              </a:tabLst>
            </a:pPr>
            <a:r>
              <a:rPr lang="zh-CN" altLang="en-US" sz="1400" b="0" dirty="0">
                <a:solidFill>
                  <a:srgbClr val="278583"/>
                </a:solidFill>
                <a:sym typeface="+mn-ea"/>
              </a:rPr>
              <a:t>增加镇域对外交通出入口，强化重要节点连通水平，完善农村公路网络，促进城乡公交一体化，满足群众公共交通需求。</a:t>
            </a:r>
            <a:endParaRPr lang="zh-CN" altLang="en-US" sz="1400" b="0" dirty="0">
              <a:solidFill>
                <a:srgbClr val="278583"/>
              </a:solidFill>
              <a:sym typeface="+mn-ea"/>
            </a:endParaRPr>
          </a:p>
        </p:txBody>
      </p:sp>
      <p:sp>
        <p:nvSpPr>
          <p:cNvPr id="11" name="内容占位符 2"/>
          <p:cNvSpPr txBox="1"/>
          <p:nvPr>
            <p:custDataLst>
              <p:tags r:id="rId4"/>
            </p:custDataLst>
          </p:nvPr>
        </p:nvSpPr>
        <p:spPr>
          <a:xfrm>
            <a:off x="598558" y="4234815"/>
            <a:ext cx="2120787" cy="329234"/>
          </a:xfrm>
          <a:prstGeom prst="rect">
            <a:avLst/>
          </a:prstGeom>
        </p:spPr>
        <p:txBody>
          <a:bodyPr vert="horz" lIns="91440" tIns="45720" rIns="91440" bIns="45720" rtlCol="0" anchor="ctr" anchorCtr="0">
            <a:normAutofit fontScale="25000" lnSpcReduction="20000"/>
          </a:bodyPr>
          <a:lstStyle>
            <a:lvl1pPr marL="406400" indent="-406400" algn="l" defTabSz="1625600" rtl="0" eaLnBrk="1" latinLnBrk="0" hangingPunct="1">
              <a:lnSpc>
                <a:spcPct val="100000"/>
              </a:lnSpc>
              <a:spcBef>
                <a:spcPts val="1780"/>
              </a:spcBef>
              <a:buFont typeface="Arial" panose="020B0604020202020204" pitchFamily="34" charset="0"/>
              <a:buChar char="•"/>
              <a:defRPr sz="24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1219200" indent="-406400" algn="l" defTabSz="1625600" rtl="0" eaLnBrk="1" latinLnBrk="0" hangingPunct="1">
              <a:lnSpc>
                <a:spcPct val="100000"/>
              </a:lnSpc>
              <a:spcBef>
                <a:spcPts val="890"/>
              </a:spcBef>
              <a:buFont typeface="Arial" panose="020B0604020202020204" pitchFamily="34" charset="0"/>
              <a:buChar char="•"/>
              <a:defRPr sz="20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100000"/>
              </a:lnSpc>
              <a:spcBef>
                <a:spcPts val="890"/>
              </a:spcBef>
              <a:buFont typeface="Arial" panose="020B0604020202020204" pitchFamily="34" charset="0"/>
              <a:buChar char="•"/>
              <a:defRPr sz="20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9pPr>
          </a:lstStyle>
          <a:p>
            <a:pPr marL="0" indent="0" algn="l">
              <a:lnSpc>
                <a:spcPts val="2000"/>
              </a:lnSpc>
              <a:spcBef>
                <a:spcPts val="0"/>
              </a:spcBef>
              <a:buFont typeface="Arial" panose="020B0604020202020204" pitchFamily="34" charset="0"/>
              <a:buNone/>
            </a:pPr>
            <a:r>
              <a:rPr lang="zh-CN" altLang="en-US" sz="1400" dirty="0">
                <a:solidFill>
                  <a:srgbClr val="278583"/>
                </a:solidFill>
                <a:sym typeface="+mn-ea"/>
              </a:rPr>
              <a:t>镇域道路交通规划图</a:t>
            </a:r>
            <a:endParaRPr lang="zh-CN" altLang="en-US" sz="1400" dirty="0">
              <a:solidFill>
                <a:srgbClr val="278583"/>
              </a:solidFill>
              <a:sym typeface="+mn-ea"/>
            </a:endParaRPr>
          </a:p>
        </p:txBody>
      </p:sp>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45691" y="8946550"/>
            <a:ext cx="2692243" cy="781619"/>
          </a:xfrm>
          <a:prstGeom prst="rect">
            <a:avLst/>
          </a:prstGeom>
          <a:effectLst>
            <a:softEdge rad="12700"/>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8"/>
          <p:cNvSpPr/>
          <p:nvPr/>
        </p:nvSpPr>
        <p:spPr>
          <a:xfrm>
            <a:off x="772207" y="3289638"/>
            <a:ext cx="2546423" cy="422175"/>
          </a:xfrm>
          <a:prstGeom prst="roundRect">
            <a:avLst>
              <a:gd name="adj" fmla="val 28833"/>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燕尾形 17"/>
          <p:cNvSpPr/>
          <p:nvPr/>
        </p:nvSpPr>
        <p:spPr>
          <a:xfrm rot="10800000">
            <a:off x="5913120" y="241078"/>
            <a:ext cx="1176528" cy="576419"/>
          </a:xfrm>
          <a:prstGeom prst="chevron">
            <a:avLst>
              <a:gd name="adj" fmla="val 29518"/>
            </a:avLst>
          </a:prstGeom>
          <a:solidFill>
            <a:srgbClr val="7CD6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 name="标题 5"/>
          <p:cNvSpPr>
            <a:spLocks noGrp="1"/>
          </p:cNvSpPr>
          <p:nvPr>
            <p:ph type="title"/>
          </p:nvPr>
        </p:nvSpPr>
        <p:spPr>
          <a:xfrm>
            <a:off x="471487" y="735318"/>
            <a:ext cx="5915025" cy="975720"/>
          </a:xfrm>
        </p:spPr>
        <p:txBody>
          <a:bodyPr/>
          <a:lstStyle/>
          <a:p>
            <a:r>
              <a:rPr lang="en-US" dirty="0">
                <a:solidFill>
                  <a:srgbClr val="278583"/>
                </a:solidFill>
                <a:sym typeface="+mn-ea"/>
              </a:rPr>
              <a:t>6.2 公共服务设施</a:t>
            </a:r>
            <a:endParaRPr lang="en-US" dirty="0">
              <a:solidFill>
                <a:srgbClr val="278583"/>
              </a:solidFill>
              <a:sym typeface="+mn-ea"/>
            </a:endParaRPr>
          </a:p>
        </p:txBody>
      </p:sp>
      <p:sp>
        <p:nvSpPr>
          <p:cNvPr id="15" name="灯片编号占位符 14"/>
          <p:cNvSpPr>
            <a:spLocks noGrp="1"/>
          </p:cNvSpPr>
          <p:nvPr>
            <p:ph type="sldNum" sz="quarter" idx="12"/>
          </p:nvPr>
        </p:nvSpPr>
        <p:spPr/>
        <p:txBody>
          <a:bodyPr/>
          <a:lstStyle/>
          <a:p>
            <a:fld id="{8886FA7B-F871-4E12-A366-D771B5170A55}" type="slidenum">
              <a:rPr lang="zh-CN" altLang="en-US" smtClean="0"/>
            </a:fld>
            <a:endParaRPr lang="zh-CN" altLang="en-US" dirty="0"/>
          </a:p>
        </p:txBody>
      </p:sp>
      <p:sp>
        <p:nvSpPr>
          <p:cNvPr id="30" name="文本框 29"/>
          <p:cNvSpPr txBox="1"/>
          <p:nvPr>
            <p:custDataLst>
              <p:tags r:id="rId1"/>
            </p:custDataLst>
          </p:nvPr>
        </p:nvSpPr>
        <p:spPr>
          <a:xfrm>
            <a:off x="-1270" y="415290"/>
            <a:ext cx="6859270" cy="320040"/>
          </a:xfrm>
          <a:prstGeom prst="rect">
            <a:avLst/>
          </a:prstGeom>
          <a:noFill/>
        </p:spPr>
        <p:txBody>
          <a:bodyPr wrap="square" rtlCol="0">
            <a:noAutofit/>
          </a:bodyPr>
          <a:lstStyle/>
          <a:p>
            <a:pPr algn="ctr"/>
            <a:r>
              <a:rPr lang="zh-CN" altLang="en-US" sz="1200" b="1" dirty="0">
                <a:ln w="0"/>
                <a:solidFill>
                  <a:srgbClr val="278583"/>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梅桥镇国土空间总体规划（</a:t>
            </a:r>
            <a:r>
              <a:rPr lang="en-US" altLang="zh-CN" sz="1200" b="1" dirty="0">
                <a:solidFill>
                  <a:srgbClr val="278583"/>
                </a:solidFill>
                <a:latin typeface="微软雅黑" panose="020B0503020204020204" pitchFamily="34" charset="-122"/>
                <a:ea typeface="微软雅黑" panose="020B0503020204020204" pitchFamily="34" charset="-122"/>
                <a:cs typeface="微软雅黑" panose="020B0503020204020204" pitchFamily="34" charset="-122"/>
                <a:sym typeface="+mn-ea"/>
              </a:rPr>
              <a:t>2021-2035</a:t>
            </a:r>
            <a:r>
              <a:rPr lang="zh-CN" altLang="en-US" sz="1200" b="1" dirty="0">
                <a:solidFill>
                  <a:srgbClr val="278583"/>
                </a:solidFill>
                <a:latin typeface="微软雅黑" panose="020B0503020204020204" pitchFamily="34" charset="-122"/>
                <a:ea typeface="微软雅黑" panose="020B0503020204020204" pitchFamily="34" charset="-122"/>
                <a:cs typeface="微软雅黑" panose="020B0503020204020204" pitchFamily="34" charset="-122"/>
                <a:sym typeface="+mn-ea"/>
              </a:rPr>
              <a:t>年）草案公示</a:t>
            </a:r>
            <a:endParaRPr lang="zh-CN" altLang="en-US" sz="1200" b="1" dirty="0">
              <a:solidFill>
                <a:srgbClr val="278583"/>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3" name="内容占位符 7"/>
          <p:cNvSpPr txBox="1"/>
          <p:nvPr>
            <p:custDataLst>
              <p:tags r:id="rId2"/>
            </p:custDataLst>
          </p:nvPr>
        </p:nvSpPr>
        <p:spPr>
          <a:xfrm>
            <a:off x="494030" y="2121535"/>
            <a:ext cx="5735320" cy="881380"/>
          </a:xfrm>
          <a:prstGeom prst="roundRect">
            <a:avLst>
              <a:gd name="adj" fmla="val 8593"/>
            </a:avLst>
          </a:prstGeom>
          <a:solidFill>
            <a:schemeClr val="accent5">
              <a:lumMod val="20000"/>
              <a:lumOff val="80000"/>
              <a:alpha val="50000"/>
            </a:schemeClr>
          </a:solidFill>
          <a:ln>
            <a:solidFill>
              <a:srgbClr val="278583"/>
            </a:solidFill>
            <a:prstDash val="dash"/>
          </a:ln>
        </p:spPr>
        <p:txBody>
          <a:bodyPr vert="horz" lIns="91440" tIns="45720" rIns="91440" bIns="45720" rtlCol="0">
            <a:noAutofit/>
          </a:bodyPr>
          <a:lstStyle>
            <a:lvl1pPr marL="406400" indent="-406400" algn="l" defTabSz="1625600" rtl="0" eaLnBrk="1" latinLnBrk="0" hangingPunct="1">
              <a:lnSpc>
                <a:spcPct val="100000"/>
              </a:lnSpc>
              <a:spcBef>
                <a:spcPts val="1780"/>
              </a:spcBef>
              <a:buFont typeface="Arial" panose="020B0604020202020204" pitchFamily="34" charset="0"/>
              <a:buChar char="•"/>
              <a:defRPr sz="24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1219200" indent="-406400" algn="l" defTabSz="1625600" rtl="0" eaLnBrk="1" latinLnBrk="0" hangingPunct="1">
              <a:lnSpc>
                <a:spcPct val="100000"/>
              </a:lnSpc>
              <a:spcBef>
                <a:spcPts val="890"/>
              </a:spcBef>
              <a:buFont typeface="Arial" panose="020B0604020202020204" pitchFamily="34" charset="0"/>
              <a:buChar char="•"/>
              <a:defRPr sz="20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100000"/>
              </a:lnSpc>
              <a:spcBef>
                <a:spcPts val="890"/>
              </a:spcBef>
              <a:buFont typeface="Arial" panose="020B0604020202020204" pitchFamily="34" charset="0"/>
              <a:buChar char="•"/>
              <a:defRPr sz="20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9pPr>
          </a:lstStyle>
          <a:p>
            <a:pPr marL="0" indent="0" algn="just" fontAlgn="auto">
              <a:lnSpc>
                <a:spcPct val="125000"/>
              </a:lnSpc>
              <a:spcBef>
                <a:spcPts val="0"/>
              </a:spcBef>
              <a:buNone/>
            </a:pPr>
            <a:r>
              <a:rPr sz="1600" b="0" kern="100" dirty="0">
                <a:solidFill>
                  <a:srgbClr val="278583"/>
                </a:solidFill>
                <a:cs typeface="Times New Roman" panose="02020603050405020304" pitchFamily="18" charset="0"/>
                <a:sym typeface="+mn-ea"/>
              </a:rPr>
              <a:t>加强镇级生活圈建设，提供多样化服务设置；以中心村为单元构建5-10分钟生活圈，以自然村为单元构建5分钟生活圈</a:t>
            </a:r>
            <a:r>
              <a:rPr lang="zh-CN" altLang="en-US" sz="1600" b="0" kern="100" dirty="0">
                <a:solidFill>
                  <a:srgbClr val="278583"/>
                </a:solidFill>
                <a:cs typeface="Times New Roman" panose="02020603050405020304" pitchFamily="18" charset="0"/>
                <a:sym typeface="+mn-ea"/>
              </a:rPr>
              <a:t>。</a:t>
            </a:r>
            <a:endParaRPr lang="zh-CN" altLang="en-US" sz="1600" b="0" kern="100" dirty="0">
              <a:solidFill>
                <a:srgbClr val="278583"/>
              </a:solidFill>
              <a:cs typeface="Times New Roman" panose="02020603050405020304" pitchFamily="18" charset="0"/>
              <a:sym typeface="+mn-ea"/>
            </a:endParaRPr>
          </a:p>
        </p:txBody>
      </p:sp>
      <p:sp>
        <p:nvSpPr>
          <p:cNvPr id="29" name="椭圆 28"/>
          <p:cNvSpPr/>
          <p:nvPr/>
        </p:nvSpPr>
        <p:spPr>
          <a:xfrm>
            <a:off x="500277" y="3250609"/>
            <a:ext cx="465830" cy="465830"/>
          </a:xfrm>
          <a:prstGeom prst="ellipse">
            <a:avLst/>
          </a:prstGeom>
          <a:solidFill>
            <a:schemeClr val="accent5">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31"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494" y="3240299"/>
            <a:ext cx="487396" cy="487396"/>
          </a:xfrm>
          <a:prstGeom prst="rect">
            <a:avLst/>
          </a:prstGeom>
        </p:spPr>
      </p:pic>
      <p:sp>
        <p:nvSpPr>
          <p:cNvPr id="32" name="矩形 31"/>
          <p:cNvSpPr/>
          <p:nvPr/>
        </p:nvSpPr>
        <p:spPr>
          <a:xfrm>
            <a:off x="988022" y="3325074"/>
            <a:ext cx="1859338" cy="337185"/>
          </a:xfrm>
          <a:prstGeom prst="rect">
            <a:avLst/>
          </a:prstGeom>
        </p:spPr>
        <p:txBody>
          <a:bodyPr wrap="square">
            <a:spAutoFit/>
          </a:bodyPr>
          <a:lstStyle/>
          <a:p>
            <a:r>
              <a:rPr lang="zh-CN" altLang="zh-CN" sz="16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提升完善教育设施</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63" name="圆角矩形 62"/>
          <p:cNvSpPr/>
          <p:nvPr/>
        </p:nvSpPr>
        <p:spPr>
          <a:xfrm>
            <a:off x="3816901" y="3289638"/>
            <a:ext cx="2546423" cy="422175"/>
          </a:xfrm>
          <a:prstGeom prst="roundRect">
            <a:avLst>
              <a:gd name="adj" fmla="val 28833"/>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5" name="椭圆 64"/>
          <p:cNvSpPr/>
          <p:nvPr/>
        </p:nvSpPr>
        <p:spPr>
          <a:xfrm>
            <a:off x="3544971" y="3250610"/>
            <a:ext cx="465830" cy="465830"/>
          </a:xfrm>
          <a:prstGeom prst="ellipse">
            <a:avLst/>
          </a:prstGeom>
          <a:solidFill>
            <a:schemeClr val="accent4">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7" name="矩形 66"/>
          <p:cNvSpPr/>
          <p:nvPr/>
        </p:nvSpPr>
        <p:spPr>
          <a:xfrm>
            <a:off x="4023086" y="3325074"/>
            <a:ext cx="2261287" cy="337185"/>
          </a:xfrm>
          <a:prstGeom prst="rect">
            <a:avLst/>
          </a:prstGeom>
        </p:spPr>
        <p:txBody>
          <a:bodyPr wrap="square">
            <a:spAutoFit/>
          </a:bodyPr>
          <a:lstStyle/>
          <a:p>
            <a:r>
              <a:rPr lang="zh-CN" altLang="en-US" sz="16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优化完善医疗卫生设施</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68" name="圆角矩形 67"/>
          <p:cNvSpPr/>
          <p:nvPr/>
        </p:nvSpPr>
        <p:spPr>
          <a:xfrm>
            <a:off x="544830" y="3794760"/>
            <a:ext cx="2773680" cy="1259205"/>
          </a:xfrm>
          <a:prstGeom prst="roundRect">
            <a:avLst>
              <a:gd name="adj" fmla="val 8553"/>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sz="1200" dirty="0">
                <a:solidFill>
                  <a:schemeClr val="bg1"/>
                </a:solidFill>
                <a:latin typeface="微软雅黑" panose="020B0503020204020204" pitchFamily="34" charset="-122"/>
                <a:ea typeface="微软雅黑" panose="020B0503020204020204" pitchFamily="34" charset="-122"/>
              </a:rPr>
              <a:t>保留生源稳定学校，根据实际情况撤销生源不足的学校，对学位紧缺的镇政府驻地进行增补，逐步提升改善乡村中小学、幼儿园办学质量与教学环境。至</a:t>
            </a:r>
            <a:r>
              <a:rPr lang="en-US" altLang="zh-CN" sz="1200" dirty="0">
                <a:solidFill>
                  <a:schemeClr val="bg1"/>
                </a:solidFill>
                <a:latin typeface="微软雅黑" panose="020B0503020204020204" pitchFamily="34" charset="-122"/>
                <a:ea typeface="微软雅黑" panose="020B0503020204020204" pitchFamily="34" charset="-122"/>
              </a:rPr>
              <a:t>2035</a:t>
            </a:r>
            <a:r>
              <a:rPr lang="zh-CN" altLang="en-US" sz="1200" dirty="0">
                <a:solidFill>
                  <a:schemeClr val="bg1"/>
                </a:solidFill>
                <a:latin typeface="微软雅黑" panose="020B0503020204020204" pitchFamily="34" charset="-122"/>
                <a:ea typeface="微软雅黑" panose="020B0503020204020204" pitchFamily="34" charset="-122"/>
              </a:rPr>
              <a:t>年，全镇有</a:t>
            </a:r>
            <a:r>
              <a:rPr lang="en-US" altLang="zh-CN" sz="1200" dirty="0">
                <a:solidFill>
                  <a:schemeClr val="bg1"/>
                </a:solidFill>
                <a:latin typeface="微软雅黑" panose="020B0503020204020204" pitchFamily="34" charset="-122"/>
                <a:ea typeface="微软雅黑" panose="020B0503020204020204" pitchFamily="34" charset="-122"/>
              </a:rPr>
              <a:t>8</a:t>
            </a:r>
            <a:r>
              <a:rPr lang="zh-CN" altLang="en-US" sz="1200" dirty="0">
                <a:solidFill>
                  <a:schemeClr val="bg1"/>
                </a:solidFill>
                <a:latin typeface="微软雅黑" panose="020B0503020204020204" pitchFamily="34" charset="-122"/>
                <a:ea typeface="微软雅黑" panose="020B0503020204020204" pitchFamily="34" charset="-122"/>
              </a:rPr>
              <a:t>所幼儿园、</a:t>
            </a:r>
            <a:r>
              <a:rPr lang="en-US" altLang="zh-CN" sz="1200" dirty="0">
                <a:solidFill>
                  <a:schemeClr val="bg1"/>
                </a:solidFill>
                <a:latin typeface="微软雅黑" panose="020B0503020204020204" pitchFamily="34" charset="-122"/>
                <a:ea typeface="微软雅黑" panose="020B0503020204020204" pitchFamily="34" charset="-122"/>
              </a:rPr>
              <a:t>5</a:t>
            </a:r>
            <a:r>
              <a:rPr lang="zh-CN" altLang="en-US" sz="1200" dirty="0">
                <a:solidFill>
                  <a:schemeClr val="bg1"/>
                </a:solidFill>
                <a:latin typeface="微软雅黑" panose="020B0503020204020204" pitchFamily="34" charset="-122"/>
                <a:ea typeface="微软雅黑" panose="020B0503020204020204" pitchFamily="34" charset="-122"/>
              </a:rPr>
              <a:t>所小学、</a:t>
            </a:r>
            <a:r>
              <a:rPr lang="en-US" altLang="zh-CN" sz="1200" dirty="0">
                <a:solidFill>
                  <a:schemeClr val="bg1"/>
                </a:solidFill>
                <a:latin typeface="微软雅黑" panose="020B0503020204020204" pitchFamily="34" charset="-122"/>
                <a:ea typeface="微软雅黑" panose="020B0503020204020204" pitchFamily="34" charset="-122"/>
              </a:rPr>
              <a:t>1</a:t>
            </a:r>
            <a:r>
              <a:rPr lang="zh-CN" altLang="en-US" sz="1200" dirty="0">
                <a:solidFill>
                  <a:schemeClr val="bg1"/>
                </a:solidFill>
                <a:latin typeface="微软雅黑" panose="020B0503020204020204" pitchFamily="34" charset="-122"/>
                <a:ea typeface="微软雅黑" panose="020B0503020204020204" pitchFamily="34" charset="-122"/>
              </a:rPr>
              <a:t>所初中。</a:t>
            </a:r>
            <a:endParaRPr lang="zh-CN" altLang="en-US" sz="1200" dirty="0">
              <a:solidFill>
                <a:schemeClr val="bg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3471" y="3276873"/>
            <a:ext cx="411642" cy="411642"/>
          </a:xfrm>
          <a:prstGeom prst="rect">
            <a:avLst/>
          </a:prstGeom>
        </p:spPr>
      </p:pic>
      <p:sp>
        <p:nvSpPr>
          <p:cNvPr id="70" name="圆角矩形 69"/>
          <p:cNvSpPr/>
          <p:nvPr/>
        </p:nvSpPr>
        <p:spPr>
          <a:xfrm>
            <a:off x="3589655" y="3794760"/>
            <a:ext cx="2773680" cy="1261110"/>
          </a:xfrm>
          <a:prstGeom prst="roundRect">
            <a:avLst>
              <a:gd name="adj" fmla="val 8553"/>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sz="1200" dirty="0">
                <a:solidFill>
                  <a:schemeClr val="bg1"/>
                </a:solidFill>
                <a:latin typeface="微软雅黑" panose="020B0503020204020204" pitchFamily="34" charset="-122"/>
                <a:ea typeface="微软雅黑" panose="020B0503020204020204" pitchFamily="34" charset="-122"/>
              </a:rPr>
              <a:t>规划保留梅桥镇中心卫生院，增设床位至</a:t>
            </a:r>
            <a:r>
              <a:rPr lang="en-US" altLang="zh-CN" sz="1200" dirty="0">
                <a:solidFill>
                  <a:schemeClr val="bg1"/>
                </a:solidFill>
                <a:latin typeface="微软雅黑" panose="020B0503020204020204" pitchFamily="34" charset="-122"/>
                <a:ea typeface="微软雅黑" panose="020B0503020204020204" pitchFamily="34" charset="-122"/>
              </a:rPr>
              <a:t>100</a:t>
            </a:r>
            <a:r>
              <a:rPr lang="zh-CN" altLang="en-US" sz="1200" dirty="0">
                <a:solidFill>
                  <a:schemeClr val="bg1"/>
                </a:solidFill>
                <a:latin typeface="微软雅黑" panose="020B0503020204020204" pitchFamily="34" charset="-122"/>
                <a:ea typeface="微软雅黑" panose="020B0503020204020204" pitchFamily="34" charset="-122"/>
              </a:rPr>
              <a:t>张。结合中心卫生院设置</a:t>
            </a:r>
            <a:r>
              <a:rPr lang="en-US" altLang="zh-CN" sz="1200" dirty="0">
                <a:solidFill>
                  <a:schemeClr val="bg1"/>
                </a:solidFill>
                <a:latin typeface="微软雅黑" panose="020B0503020204020204" pitchFamily="34" charset="-122"/>
                <a:ea typeface="微软雅黑" panose="020B0503020204020204" pitchFamily="34" charset="-122"/>
              </a:rPr>
              <a:t>1</a:t>
            </a:r>
            <a:r>
              <a:rPr lang="zh-CN" altLang="en-US" sz="1200" dirty="0">
                <a:solidFill>
                  <a:schemeClr val="bg1"/>
                </a:solidFill>
                <a:latin typeface="微软雅黑" panose="020B0503020204020204" pitchFamily="34" charset="-122"/>
                <a:ea typeface="微软雅黑" panose="020B0503020204020204" pitchFamily="34" charset="-122"/>
              </a:rPr>
              <a:t>处急救分站及</a:t>
            </a:r>
            <a:r>
              <a:rPr lang="en-US" altLang="zh-CN" sz="1200" dirty="0">
                <a:solidFill>
                  <a:schemeClr val="bg1"/>
                </a:solidFill>
                <a:latin typeface="微软雅黑" panose="020B0503020204020204" pitchFamily="34" charset="-122"/>
                <a:ea typeface="微软雅黑" panose="020B0503020204020204" pitchFamily="34" charset="-122"/>
              </a:rPr>
              <a:t>1</a:t>
            </a:r>
            <a:r>
              <a:rPr lang="zh-CN" altLang="en-US" sz="1200" dirty="0">
                <a:solidFill>
                  <a:schemeClr val="bg1"/>
                </a:solidFill>
                <a:latin typeface="微软雅黑" panose="020B0503020204020204" pitchFamily="34" charset="-122"/>
                <a:ea typeface="微软雅黑" panose="020B0503020204020204" pitchFamily="34" charset="-122"/>
              </a:rPr>
              <a:t>处采血点。对村卫生室进行改造</a:t>
            </a:r>
            <a:r>
              <a:rPr lang="zh-CN" altLang="en-US" sz="1200" dirty="0" smtClean="0">
                <a:solidFill>
                  <a:schemeClr val="bg1"/>
                </a:solidFill>
                <a:latin typeface="微软雅黑" panose="020B0503020204020204" pitchFamily="34" charset="-122"/>
                <a:ea typeface="微软雅黑" panose="020B0503020204020204" pitchFamily="34" charset="-122"/>
              </a:rPr>
              <a:t>提升，增强</a:t>
            </a:r>
            <a:r>
              <a:rPr lang="zh-CN" altLang="en-US" sz="1200" dirty="0">
                <a:solidFill>
                  <a:schemeClr val="bg1"/>
                </a:solidFill>
                <a:latin typeface="微软雅黑" panose="020B0503020204020204" pitchFamily="34" charset="-122"/>
                <a:ea typeface="微软雅黑" panose="020B0503020204020204" pitchFamily="34" charset="-122"/>
              </a:rPr>
              <a:t>基层医疗服务水平。淝北村、梅桥村卫生室兼做乡村旅游的医疗急救中心。</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81" name="圆角矩形 80"/>
          <p:cNvSpPr/>
          <p:nvPr/>
        </p:nvSpPr>
        <p:spPr>
          <a:xfrm>
            <a:off x="772207" y="5185931"/>
            <a:ext cx="2546423" cy="422175"/>
          </a:xfrm>
          <a:prstGeom prst="roundRect">
            <a:avLst>
              <a:gd name="adj" fmla="val 28833"/>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2" name="椭圆 81"/>
          <p:cNvSpPr/>
          <p:nvPr/>
        </p:nvSpPr>
        <p:spPr>
          <a:xfrm>
            <a:off x="500277" y="5146902"/>
            <a:ext cx="465830" cy="465830"/>
          </a:xfrm>
          <a:prstGeom prst="ellipse">
            <a:avLst/>
          </a:prstGeom>
          <a:solidFill>
            <a:schemeClr val="accent6">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4" name="矩形 83"/>
          <p:cNvSpPr/>
          <p:nvPr/>
        </p:nvSpPr>
        <p:spPr>
          <a:xfrm>
            <a:off x="978392" y="5221367"/>
            <a:ext cx="2261287" cy="337185"/>
          </a:xfrm>
          <a:prstGeom prst="rect">
            <a:avLst/>
          </a:prstGeom>
        </p:spPr>
        <p:txBody>
          <a:bodyPr wrap="square">
            <a:spAutoFit/>
          </a:bodyPr>
          <a:lstStyle/>
          <a:p>
            <a:r>
              <a:rPr lang="zh-CN" altLang="en-US" sz="16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均衡布局社会福利设施</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85" name="圆角矩形 84"/>
          <p:cNvSpPr/>
          <p:nvPr/>
        </p:nvSpPr>
        <p:spPr>
          <a:xfrm>
            <a:off x="3816901" y="5185931"/>
            <a:ext cx="2546423" cy="422175"/>
          </a:xfrm>
          <a:prstGeom prst="roundRect">
            <a:avLst>
              <a:gd name="adj" fmla="val 28833"/>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6" name="椭圆 85"/>
          <p:cNvSpPr/>
          <p:nvPr/>
        </p:nvSpPr>
        <p:spPr>
          <a:xfrm>
            <a:off x="3544971" y="5146903"/>
            <a:ext cx="465830" cy="465830"/>
          </a:xfrm>
          <a:prstGeom prst="ellipse">
            <a:avLst/>
          </a:prstGeom>
          <a:solidFill>
            <a:schemeClr val="accent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7" name="矩形 86"/>
          <p:cNvSpPr/>
          <p:nvPr/>
        </p:nvSpPr>
        <p:spPr>
          <a:xfrm>
            <a:off x="4023086" y="5221367"/>
            <a:ext cx="2261287" cy="337185"/>
          </a:xfrm>
          <a:prstGeom prst="rect">
            <a:avLst/>
          </a:prstGeom>
        </p:spPr>
        <p:txBody>
          <a:bodyPr wrap="square">
            <a:spAutoFit/>
          </a:bodyPr>
          <a:lstStyle/>
          <a:p>
            <a:r>
              <a:rPr lang="zh-CN" altLang="en-US" sz="16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完善公共文化体育设施</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88" name="圆角矩形 87"/>
          <p:cNvSpPr/>
          <p:nvPr/>
        </p:nvSpPr>
        <p:spPr>
          <a:xfrm>
            <a:off x="544830" y="5677535"/>
            <a:ext cx="2773680" cy="1539240"/>
          </a:xfrm>
          <a:prstGeom prst="roundRect">
            <a:avLst>
              <a:gd name="adj" fmla="val 8553"/>
            </a:avLst>
          </a:prstGeom>
          <a:solidFill>
            <a:schemeClr val="accent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sz="1200" dirty="0">
                <a:solidFill>
                  <a:schemeClr val="bg1"/>
                </a:solidFill>
                <a:latin typeface="微软雅黑" panose="020B0503020204020204" pitchFamily="34" charset="-122"/>
                <a:ea typeface="微软雅黑" panose="020B0503020204020204" pitchFamily="34" charset="-122"/>
              </a:rPr>
              <a:t>保留现状养老服务中心，在各中心村新建日间照料中心及老年活动室；设置殡仪服务站</a:t>
            </a:r>
            <a:r>
              <a:rPr lang="en-US" altLang="zh-CN" sz="1200" dirty="0">
                <a:solidFill>
                  <a:schemeClr val="bg1"/>
                </a:solidFill>
                <a:latin typeface="微软雅黑" panose="020B0503020204020204" pitchFamily="34" charset="-122"/>
                <a:ea typeface="微软雅黑" panose="020B0503020204020204" pitchFamily="34" charset="-122"/>
              </a:rPr>
              <a:t>1</a:t>
            </a:r>
            <a:r>
              <a:rPr lang="zh-CN" altLang="en-US" sz="1200" dirty="0">
                <a:solidFill>
                  <a:schemeClr val="bg1"/>
                </a:solidFill>
                <a:latin typeface="微软雅黑" panose="020B0503020204020204" pitchFamily="34" charset="-122"/>
                <a:ea typeface="微软雅黑" panose="020B0503020204020204" pitchFamily="34" charset="-122"/>
              </a:rPr>
              <a:t>处，规划扩建淝北村公益性公墓；推动新建未成年人保护工作站，依托村幼儿园、村服务中心或其他闲置设施，设立儿童之家活动中心。</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90" name="圆角矩形 89"/>
          <p:cNvSpPr/>
          <p:nvPr/>
        </p:nvSpPr>
        <p:spPr>
          <a:xfrm>
            <a:off x="3589655" y="5677535"/>
            <a:ext cx="2773680" cy="1539240"/>
          </a:xfrm>
          <a:prstGeom prst="roundRect">
            <a:avLst>
              <a:gd name="adj" fmla="val 8553"/>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sz="1200" dirty="0">
                <a:solidFill>
                  <a:schemeClr val="bg1"/>
                </a:solidFill>
                <a:latin typeface="微软雅黑" panose="020B0503020204020204" pitchFamily="34" charset="-122"/>
                <a:ea typeface="微软雅黑" panose="020B0503020204020204" pitchFamily="34" charset="-122"/>
              </a:rPr>
              <a:t>保留梅桥综合文化服务中心与梅桥农民文化乐园，搬迁梅桥民俗文化馆至淝北村，原址改造作为镇文化馆，增设文化活动室、农家书屋等设施；新建镇体育中心</a:t>
            </a:r>
            <a:r>
              <a:rPr lang="en-US" altLang="zh-CN" sz="1200" dirty="0">
                <a:solidFill>
                  <a:schemeClr val="bg1"/>
                </a:solidFill>
                <a:latin typeface="微软雅黑" panose="020B0503020204020204" pitchFamily="34" charset="-122"/>
                <a:ea typeface="微软雅黑" panose="020B0503020204020204" pitchFamily="34" charset="-122"/>
              </a:rPr>
              <a:t>1</a:t>
            </a:r>
            <a:r>
              <a:rPr lang="zh-CN" altLang="en-US" sz="1200" dirty="0">
                <a:solidFill>
                  <a:schemeClr val="bg1"/>
                </a:solidFill>
                <a:latin typeface="微软雅黑" panose="020B0503020204020204" pitchFamily="34" charset="-122"/>
                <a:ea typeface="微软雅黑" panose="020B0503020204020204" pitchFamily="34" charset="-122"/>
              </a:rPr>
              <a:t>处，中心村运动场地建设不应少于</a:t>
            </a:r>
            <a:r>
              <a:rPr lang="en-US" altLang="zh-CN" sz="1200" dirty="0">
                <a:solidFill>
                  <a:schemeClr val="bg1"/>
                </a:solidFill>
                <a:latin typeface="微软雅黑" panose="020B0503020204020204" pitchFamily="34" charset="-122"/>
                <a:ea typeface="微软雅黑" panose="020B0503020204020204" pitchFamily="34" charset="-122"/>
              </a:rPr>
              <a:t>1</a:t>
            </a:r>
            <a:r>
              <a:rPr lang="zh-CN" altLang="en-US" sz="1200" dirty="0">
                <a:solidFill>
                  <a:schemeClr val="bg1"/>
                </a:solidFill>
                <a:latin typeface="微软雅黑" panose="020B0503020204020204" pitchFamily="34" charset="-122"/>
                <a:ea typeface="微软雅黑" panose="020B0503020204020204" pitchFamily="34" charset="-122"/>
              </a:rPr>
              <a:t>处，打造三汊河马拉松比赛、沿北淝河骑行比赛等一批新型体育项目。</a:t>
            </a:r>
            <a:endParaRPr lang="zh-CN" altLang="en-US" sz="1200" dirty="0">
              <a:solidFill>
                <a:schemeClr val="bg1"/>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4943" y="5181304"/>
            <a:ext cx="382368" cy="382368"/>
          </a:xfrm>
          <a:prstGeom prst="rect">
            <a:avLst/>
          </a:prstGeom>
        </p:spPr>
      </p:pic>
      <p:sp>
        <p:nvSpPr>
          <p:cNvPr id="101" name="圆角矩形 100"/>
          <p:cNvSpPr/>
          <p:nvPr/>
        </p:nvSpPr>
        <p:spPr>
          <a:xfrm>
            <a:off x="772207" y="7317887"/>
            <a:ext cx="2546423" cy="422175"/>
          </a:xfrm>
          <a:prstGeom prst="roundRect">
            <a:avLst>
              <a:gd name="adj" fmla="val 28833"/>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2" name="椭圆 101"/>
          <p:cNvSpPr/>
          <p:nvPr/>
        </p:nvSpPr>
        <p:spPr>
          <a:xfrm>
            <a:off x="500277" y="7278858"/>
            <a:ext cx="465830" cy="465830"/>
          </a:xfrm>
          <a:prstGeom prst="ellipse">
            <a:avLst/>
          </a:prstGeom>
          <a:solidFill>
            <a:schemeClr val="accent2">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3" name="矩形 102"/>
          <p:cNvSpPr/>
          <p:nvPr/>
        </p:nvSpPr>
        <p:spPr>
          <a:xfrm>
            <a:off x="978392" y="7353323"/>
            <a:ext cx="2261287" cy="337185"/>
          </a:xfrm>
          <a:prstGeom prst="rect">
            <a:avLst/>
          </a:prstGeom>
        </p:spPr>
        <p:txBody>
          <a:bodyPr wrap="square">
            <a:spAutoFit/>
          </a:bodyPr>
          <a:lstStyle/>
          <a:p>
            <a:r>
              <a:rPr lang="zh-CN" altLang="en-US" sz="16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构建公共管理设施网络</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104" name="圆角矩形 103"/>
          <p:cNvSpPr/>
          <p:nvPr/>
        </p:nvSpPr>
        <p:spPr>
          <a:xfrm>
            <a:off x="3816901" y="7317887"/>
            <a:ext cx="2546423" cy="422175"/>
          </a:xfrm>
          <a:prstGeom prst="roundRect">
            <a:avLst>
              <a:gd name="adj" fmla="val 28833"/>
            </a:avLst>
          </a:prstGeom>
          <a:solidFill>
            <a:srgbClr val="3C8D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5" name="椭圆 104"/>
          <p:cNvSpPr/>
          <p:nvPr/>
        </p:nvSpPr>
        <p:spPr>
          <a:xfrm>
            <a:off x="3544971" y="7278859"/>
            <a:ext cx="465830" cy="465830"/>
          </a:xfrm>
          <a:prstGeom prst="ellipse">
            <a:avLst/>
          </a:prstGeom>
          <a:solidFill>
            <a:srgbClr val="3C8D79"/>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6" name="矩形 105"/>
          <p:cNvSpPr/>
          <p:nvPr/>
        </p:nvSpPr>
        <p:spPr>
          <a:xfrm>
            <a:off x="4023086" y="7353323"/>
            <a:ext cx="2261287" cy="337185"/>
          </a:xfrm>
          <a:prstGeom prst="rect">
            <a:avLst/>
          </a:prstGeom>
        </p:spPr>
        <p:txBody>
          <a:bodyPr wrap="square">
            <a:spAutoFit/>
          </a:bodyPr>
          <a:lstStyle/>
          <a:p>
            <a:r>
              <a:rPr lang="zh-CN" altLang="en-US" sz="16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建设便利商业服务设施</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107" name="圆角矩形 106"/>
          <p:cNvSpPr/>
          <p:nvPr/>
        </p:nvSpPr>
        <p:spPr>
          <a:xfrm>
            <a:off x="544943" y="7823160"/>
            <a:ext cx="2773687" cy="1386457"/>
          </a:xfrm>
          <a:prstGeom prst="roundRect">
            <a:avLst>
              <a:gd name="adj" fmla="val 8553"/>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sz="1200" dirty="0">
                <a:solidFill>
                  <a:schemeClr val="bg1"/>
                </a:solidFill>
                <a:latin typeface="微软雅黑" panose="020B0503020204020204" pitchFamily="34" charset="-122"/>
                <a:ea typeface="微软雅黑" panose="020B0503020204020204" pitchFamily="34" charset="-122"/>
              </a:rPr>
              <a:t>搬迁镇政府、国土所至</a:t>
            </a:r>
            <a:r>
              <a:rPr lang="en-US" altLang="zh-CN" sz="1200" dirty="0">
                <a:solidFill>
                  <a:schemeClr val="bg1"/>
                </a:solidFill>
                <a:latin typeface="微软雅黑" panose="020B0503020204020204" pitchFamily="34" charset="-122"/>
                <a:ea typeface="微软雅黑" panose="020B0503020204020204" pitchFamily="34" charset="-122"/>
              </a:rPr>
              <a:t>S224</a:t>
            </a:r>
            <a:r>
              <a:rPr lang="zh-CN" altLang="en-US" sz="1200" dirty="0">
                <a:solidFill>
                  <a:schemeClr val="bg1"/>
                </a:solidFill>
                <a:latin typeface="微软雅黑" panose="020B0503020204020204" pitchFamily="34" charset="-122"/>
                <a:ea typeface="微软雅黑" panose="020B0503020204020204" pitchFamily="34" charset="-122"/>
              </a:rPr>
              <a:t>西侧，形成梅桥镇新综合服务中心，保留梅桥镇派出所。结合各村党群服务中心设置便民服务站；机械化综合农事服务中心可结合便民服务中心设置，农事服务站结合便民服务站设置。</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108" name="圆角矩形 107"/>
          <p:cNvSpPr/>
          <p:nvPr/>
        </p:nvSpPr>
        <p:spPr>
          <a:xfrm>
            <a:off x="3589637" y="7823161"/>
            <a:ext cx="2773687" cy="1386455"/>
          </a:xfrm>
          <a:prstGeom prst="roundRect">
            <a:avLst>
              <a:gd name="adj" fmla="val 8553"/>
            </a:avLst>
          </a:prstGeom>
          <a:solidFill>
            <a:srgbClr val="75C4B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sz="1200" dirty="0">
                <a:solidFill>
                  <a:schemeClr val="bg1"/>
                </a:solidFill>
                <a:latin typeface="微软雅黑" panose="020B0503020204020204" pitchFamily="34" charset="-122"/>
                <a:ea typeface="微软雅黑" panose="020B0503020204020204" pitchFamily="34" charset="-122"/>
              </a:rPr>
              <a:t>规划新增</a:t>
            </a:r>
            <a:r>
              <a:rPr lang="en-US" altLang="zh-CN" sz="1200" dirty="0">
                <a:solidFill>
                  <a:schemeClr val="bg1"/>
                </a:solidFill>
                <a:latin typeface="微软雅黑" panose="020B0503020204020204" pitchFamily="34" charset="-122"/>
                <a:ea typeface="微软雅黑" panose="020B0503020204020204" pitchFamily="34" charset="-122"/>
              </a:rPr>
              <a:t>1</a:t>
            </a:r>
            <a:r>
              <a:rPr lang="zh-CN" altLang="en-US" sz="1200" dirty="0">
                <a:solidFill>
                  <a:schemeClr val="bg1"/>
                </a:solidFill>
                <a:latin typeface="微软雅黑" panose="020B0503020204020204" pitchFamily="34" charset="-122"/>
                <a:ea typeface="微软雅黑" panose="020B0503020204020204" pitchFamily="34" charset="-122"/>
              </a:rPr>
              <a:t>处蔬果交易市场及物流配送中心、建设</a:t>
            </a:r>
            <a:r>
              <a:rPr lang="en-US" altLang="zh-CN" sz="1200" dirty="0">
                <a:solidFill>
                  <a:schemeClr val="bg1"/>
                </a:solidFill>
                <a:latin typeface="微软雅黑" panose="020B0503020204020204" pitchFamily="34" charset="-122"/>
                <a:ea typeface="微软雅黑" panose="020B0503020204020204" pitchFamily="34" charset="-122"/>
              </a:rPr>
              <a:t>2</a:t>
            </a:r>
            <a:r>
              <a:rPr lang="zh-CN" altLang="en-US" sz="1200" dirty="0">
                <a:solidFill>
                  <a:schemeClr val="bg1"/>
                </a:solidFill>
                <a:latin typeface="微软雅黑" panose="020B0503020204020204" pitchFamily="34" charset="-122"/>
                <a:ea typeface="微软雅黑" panose="020B0503020204020204" pitchFamily="34" charset="-122"/>
              </a:rPr>
              <a:t>处农贸市场，设置</a:t>
            </a:r>
            <a:r>
              <a:rPr lang="en-US" altLang="zh-CN" sz="1200" dirty="0">
                <a:solidFill>
                  <a:schemeClr val="bg1"/>
                </a:solidFill>
                <a:latin typeface="微软雅黑" panose="020B0503020204020204" pitchFamily="34" charset="-122"/>
                <a:ea typeface="微软雅黑" panose="020B0503020204020204" pitchFamily="34" charset="-122"/>
              </a:rPr>
              <a:t>1</a:t>
            </a:r>
            <a:r>
              <a:rPr lang="zh-CN" altLang="en-US" sz="1200" dirty="0">
                <a:solidFill>
                  <a:schemeClr val="bg1"/>
                </a:solidFill>
                <a:latin typeface="微软雅黑" panose="020B0503020204020204" pitchFamily="34" charset="-122"/>
                <a:ea typeface="微软雅黑" panose="020B0503020204020204" pitchFamily="34" charset="-122"/>
              </a:rPr>
              <a:t>处旅游集散中心；各中心村、自然村按需配置农家便利点、物流配送点。至</a:t>
            </a:r>
            <a:r>
              <a:rPr lang="en-US" altLang="zh-CN" sz="1200" dirty="0">
                <a:solidFill>
                  <a:schemeClr val="bg1"/>
                </a:solidFill>
                <a:latin typeface="微软雅黑" panose="020B0503020204020204" pitchFamily="34" charset="-122"/>
                <a:ea typeface="微软雅黑" panose="020B0503020204020204" pitchFamily="34" charset="-122"/>
              </a:rPr>
              <a:t>2035</a:t>
            </a:r>
            <a:r>
              <a:rPr lang="zh-CN" altLang="en-US" sz="1200" dirty="0">
                <a:solidFill>
                  <a:schemeClr val="bg1"/>
                </a:solidFill>
                <a:latin typeface="微软雅黑" panose="020B0503020204020204" pitchFamily="34" charset="-122"/>
                <a:ea typeface="微软雅黑" panose="020B0503020204020204" pitchFamily="34" charset="-122"/>
              </a:rPr>
              <a:t>年，村级商业网点覆盖率达到</a:t>
            </a:r>
            <a:r>
              <a:rPr lang="en-US" altLang="zh-CN" sz="1200" dirty="0">
                <a:solidFill>
                  <a:schemeClr val="bg1"/>
                </a:solidFill>
                <a:latin typeface="微软雅黑" panose="020B0503020204020204" pitchFamily="34" charset="-122"/>
                <a:ea typeface="微软雅黑" panose="020B0503020204020204" pitchFamily="34" charset="-122"/>
              </a:rPr>
              <a:t>100%</a:t>
            </a:r>
            <a:r>
              <a:rPr lang="zh-CN" altLang="en-US" sz="1200" dirty="0">
                <a:solidFill>
                  <a:schemeClr val="bg1"/>
                </a:solidFill>
                <a:latin typeface="微软雅黑" panose="020B0503020204020204" pitchFamily="34" charset="-122"/>
                <a:ea typeface="微软雅黑" panose="020B0503020204020204" pitchFamily="34" charset="-122"/>
              </a:rPr>
              <a:t>。</a:t>
            </a:r>
            <a:endParaRPr lang="zh-CN" altLang="en-US" sz="1200" dirty="0">
              <a:solidFill>
                <a:schemeClr val="bg1"/>
              </a:solidFill>
              <a:latin typeface="微软雅黑" panose="020B0503020204020204" pitchFamily="34" charset="-122"/>
              <a:ea typeface="微软雅黑" panose="020B0503020204020204" pitchFamily="34" charset="-122"/>
            </a:endParaRPr>
          </a:p>
        </p:txBody>
      </p:sp>
      <p:pic>
        <p:nvPicPr>
          <p:cNvPr id="110" name="图片 10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8085" y="7313260"/>
            <a:ext cx="369226" cy="369226"/>
          </a:xfrm>
          <a:prstGeom prst="rect">
            <a:avLst/>
          </a:prstGeom>
        </p:spPr>
      </p:pic>
      <p:pic>
        <p:nvPicPr>
          <p:cNvPr id="111" name="图片 1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99584" y="5214217"/>
            <a:ext cx="356604" cy="356604"/>
          </a:xfrm>
          <a:prstGeom prst="rect">
            <a:avLst/>
          </a:prstGeom>
        </p:spPr>
      </p:pic>
      <p:pic>
        <p:nvPicPr>
          <p:cNvPr id="113" name="图片 1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31356" y="7341483"/>
            <a:ext cx="312779" cy="312779"/>
          </a:xfrm>
          <a:prstGeom prst="rect">
            <a:avLst/>
          </a:prstGeom>
        </p:spPr>
      </p:pic>
      <p:sp>
        <p:nvSpPr>
          <p:cNvPr id="114" name="矩形 113"/>
          <p:cNvSpPr/>
          <p:nvPr/>
        </p:nvSpPr>
        <p:spPr>
          <a:xfrm>
            <a:off x="471487" y="1711527"/>
            <a:ext cx="6155430" cy="369332"/>
          </a:xfrm>
          <a:prstGeom prst="rect">
            <a:avLst/>
          </a:prstGeom>
        </p:spPr>
        <p:txBody>
          <a:bodyPr wrap="square">
            <a:spAutoFit/>
          </a:bodyPr>
          <a:lstStyle/>
          <a:p>
            <a:pPr marL="285750" indent="-285750" algn="just">
              <a:spcBef>
                <a:spcPts val="1800"/>
              </a:spcBef>
              <a:buFont typeface="Wingdings" panose="05000000000000000000" pitchFamily="2" charset="2"/>
              <a:buChar char="Ø"/>
            </a:pPr>
            <a:r>
              <a:rPr lang="zh-CN" altLang="en-US" b="1" kern="100" dirty="0">
                <a:solidFill>
                  <a:srgbClr val="278583"/>
                </a:solidFill>
                <a:latin typeface="微软雅黑" panose="020B0503020204020204" pitchFamily="34" charset="-122"/>
                <a:ea typeface="微软雅黑" panose="020B0503020204020204" pitchFamily="34" charset="-122"/>
                <a:cs typeface="Times New Roman" panose="02020603050405020304" pitchFamily="18" charset="0"/>
                <a:sym typeface="+mn-ea"/>
              </a:rPr>
              <a:t>构建“乡镇级</a:t>
            </a:r>
            <a:r>
              <a:rPr lang="en-US" altLang="zh-CN" b="1" kern="100" dirty="0">
                <a:solidFill>
                  <a:srgbClr val="278583"/>
                </a:solidFill>
                <a:latin typeface="微软雅黑" panose="020B0503020204020204" pitchFamily="34" charset="-122"/>
                <a:ea typeface="微软雅黑" panose="020B0503020204020204" pitchFamily="34" charset="-122"/>
                <a:cs typeface="Times New Roman" panose="02020603050405020304" pitchFamily="18" charset="0"/>
                <a:sym typeface="+mn-ea"/>
              </a:rPr>
              <a:t>-</a:t>
            </a:r>
            <a:r>
              <a:rPr lang="zh-CN" altLang="en-US" b="1" kern="100" dirty="0">
                <a:solidFill>
                  <a:srgbClr val="278583"/>
                </a:solidFill>
                <a:latin typeface="微软雅黑" panose="020B0503020204020204" pitchFamily="34" charset="-122"/>
                <a:ea typeface="微软雅黑" panose="020B0503020204020204" pitchFamily="34" charset="-122"/>
                <a:cs typeface="Times New Roman" panose="02020603050405020304" pitchFamily="18" charset="0"/>
                <a:sym typeface="+mn-ea"/>
              </a:rPr>
              <a:t>中心村级</a:t>
            </a:r>
            <a:r>
              <a:rPr lang="en-US" altLang="zh-CN" b="1" kern="100" dirty="0">
                <a:solidFill>
                  <a:srgbClr val="278583"/>
                </a:solidFill>
                <a:latin typeface="微软雅黑" panose="020B0503020204020204" pitchFamily="34" charset="-122"/>
                <a:ea typeface="微软雅黑" panose="020B0503020204020204" pitchFamily="34" charset="-122"/>
                <a:cs typeface="Times New Roman" panose="02020603050405020304" pitchFamily="18" charset="0"/>
                <a:sym typeface="+mn-ea"/>
              </a:rPr>
              <a:t>-</a:t>
            </a:r>
            <a:r>
              <a:rPr lang="zh-CN" altLang="en-US" b="1" kern="100" dirty="0">
                <a:solidFill>
                  <a:srgbClr val="278583"/>
                </a:solidFill>
                <a:latin typeface="微软雅黑" panose="020B0503020204020204" pitchFamily="34" charset="-122"/>
                <a:ea typeface="微软雅黑" panose="020B0503020204020204" pitchFamily="34" charset="-122"/>
                <a:cs typeface="Times New Roman" panose="02020603050405020304" pitchFamily="18" charset="0"/>
                <a:sym typeface="+mn-ea"/>
              </a:rPr>
              <a:t>自然村级”三级城乡生活圈</a:t>
            </a:r>
            <a:endParaRPr lang="zh-CN" altLang="en-US" b="1" kern="100" dirty="0">
              <a:solidFill>
                <a:srgbClr val="278583"/>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燕尾形 17"/>
          <p:cNvSpPr/>
          <p:nvPr/>
        </p:nvSpPr>
        <p:spPr>
          <a:xfrm rot="10800000">
            <a:off x="5913120" y="241078"/>
            <a:ext cx="1176528" cy="576419"/>
          </a:xfrm>
          <a:prstGeom prst="chevron">
            <a:avLst>
              <a:gd name="adj" fmla="val 29518"/>
            </a:avLst>
          </a:prstGeom>
          <a:solidFill>
            <a:srgbClr val="7CD6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 name="标题 5"/>
          <p:cNvSpPr>
            <a:spLocks noGrp="1"/>
          </p:cNvSpPr>
          <p:nvPr>
            <p:ph type="title"/>
          </p:nvPr>
        </p:nvSpPr>
        <p:spPr>
          <a:xfrm>
            <a:off x="471487" y="735318"/>
            <a:ext cx="5915025" cy="975720"/>
          </a:xfrm>
        </p:spPr>
        <p:txBody>
          <a:bodyPr/>
          <a:lstStyle/>
          <a:p>
            <a:r>
              <a:rPr lang="en-US" dirty="0">
                <a:solidFill>
                  <a:srgbClr val="278583"/>
                </a:solidFill>
                <a:sym typeface="+mn-ea"/>
              </a:rPr>
              <a:t>6.3 市政、水利、防灾</a:t>
            </a:r>
            <a:endParaRPr lang="en-US" dirty="0">
              <a:solidFill>
                <a:srgbClr val="278583"/>
              </a:solidFill>
              <a:sym typeface="+mn-ea"/>
            </a:endParaRPr>
          </a:p>
        </p:txBody>
      </p:sp>
      <p:sp>
        <p:nvSpPr>
          <p:cNvPr id="15" name="灯片编号占位符 14"/>
          <p:cNvSpPr>
            <a:spLocks noGrp="1"/>
          </p:cNvSpPr>
          <p:nvPr>
            <p:ph type="sldNum" sz="quarter" idx="12"/>
          </p:nvPr>
        </p:nvSpPr>
        <p:spPr/>
        <p:txBody>
          <a:bodyPr/>
          <a:lstStyle/>
          <a:p>
            <a:fld id="{8886FA7B-F871-4E12-A366-D771B5170A55}" type="slidenum">
              <a:rPr lang="zh-CN" altLang="en-US" smtClean="0"/>
            </a:fld>
            <a:endParaRPr lang="zh-CN" altLang="en-US" dirty="0"/>
          </a:p>
        </p:txBody>
      </p:sp>
      <p:sp>
        <p:nvSpPr>
          <p:cNvPr id="30" name="文本框 29"/>
          <p:cNvSpPr txBox="1"/>
          <p:nvPr>
            <p:custDataLst>
              <p:tags r:id="rId1"/>
            </p:custDataLst>
          </p:nvPr>
        </p:nvSpPr>
        <p:spPr>
          <a:xfrm>
            <a:off x="-1270" y="415290"/>
            <a:ext cx="6859270" cy="320040"/>
          </a:xfrm>
          <a:prstGeom prst="rect">
            <a:avLst/>
          </a:prstGeom>
          <a:noFill/>
        </p:spPr>
        <p:txBody>
          <a:bodyPr wrap="square" rtlCol="0">
            <a:noAutofit/>
          </a:bodyPr>
          <a:lstStyle/>
          <a:p>
            <a:pPr algn="ctr"/>
            <a:r>
              <a:rPr lang="zh-CN" altLang="en-US" sz="1200" b="1" dirty="0">
                <a:ln w="0"/>
                <a:solidFill>
                  <a:srgbClr val="278583"/>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梅桥镇国土空间总体规划（</a:t>
            </a:r>
            <a:r>
              <a:rPr lang="en-US" altLang="zh-CN" sz="1200" b="1" dirty="0">
                <a:solidFill>
                  <a:srgbClr val="278583"/>
                </a:solidFill>
                <a:latin typeface="微软雅黑" panose="020B0503020204020204" pitchFamily="34" charset="-122"/>
                <a:ea typeface="微软雅黑" panose="020B0503020204020204" pitchFamily="34" charset="-122"/>
                <a:cs typeface="微软雅黑" panose="020B0503020204020204" pitchFamily="34" charset="-122"/>
                <a:sym typeface="+mn-ea"/>
              </a:rPr>
              <a:t>2021-2035</a:t>
            </a:r>
            <a:r>
              <a:rPr lang="zh-CN" altLang="en-US" sz="1200" b="1" dirty="0">
                <a:solidFill>
                  <a:srgbClr val="278583"/>
                </a:solidFill>
                <a:latin typeface="微软雅黑" panose="020B0503020204020204" pitchFamily="34" charset="-122"/>
                <a:ea typeface="微软雅黑" panose="020B0503020204020204" pitchFamily="34" charset="-122"/>
                <a:cs typeface="微软雅黑" panose="020B0503020204020204" pitchFamily="34" charset="-122"/>
                <a:sym typeface="+mn-ea"/>
              </a:rPr>
              <a:t>年）草案公示</a:t>
            </a:r>
            <a:endParaRPr lang="zh-CN" altLang="en-US" sz="1200" b="1" dirty="0">
              <a:solidFill>
                <a:srgbClr val="278583"/>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3" name="内容占位符 7"/>
          <p:cNvSpPr txBox="1"/>
          <p:nvPr>
            <p:custDataLst>
              <p:tags r:id="rId2"/>
            </p:custDataLst>
          </p:nvPr>
        </p:nvSpPr>
        <p:spPr>
          <a:xfrm>
            <a:off x="470853" y="2142787"/>
            <a:ext cx="5846127" cy="2372995"/>
          </a:xfrm>
          <a:prstGeom prst="roundRect">
            <a:avLst>
              <a:gd name="adj" fmla="val 8593"/>
            </a:avLst>
          </a:prstGeom>
          <a:solidFill>
            <a:schemeClr val="accent5">
              <a:lumMod val="20000"/>
              <a:lumOff val="80000"/>
              <a:alpha val="50000"/>
            </a:schemeClr>
          </a:solidFill>
          <a:ln>
            <a:solidFill>
              <a:srgbClr val="278583"/>
            </a:solidFill>
            <a:prstDash val="dash"/>
          </a:ln>
        </p:spPr>
        <p:txBody>
          <a:bodyPr vert="horz" lIns="91440" tIns="45720" rIns="91440" bIns="45720" rtlCol="0">
            <a:noAutofit/>
          </a:bodyPr>
          <a:lstStyle>
            <a:lvl1pPr marL="406400" indent="-406400" algn="l" defTabSz="1625600" rtl="0" eaLnBrk="1" latinLnBrk="0" hangingPunct="1">
              <a:lnSpc>
                <a:spcPct val="100000"/>
              </a:lnSpc>
              <a:spcBef>
                <a:spcPts val="1780"/>
              </a:spcBef>
              <a:buFont typeface="Arial" panose="020B0604020202020204" pitchFamily="34" charset="0"/>
              <a:buChar char="•"/>
              <a:defRPr sz="24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1219200" indent="-406400" algn="l" defTabSz="1625600" rtl="0" eaLnBrk="1" latinLnBrk="0" hangingPunct="1">
              <a:lnSpc>
                <a:spcPct val="100000"/>
              </a:lnSpc>
              <a:spcBef>
                <a:spcPts val="890"/>
              </a:spcBef>
              <a:buFont typeface="Arial" panose="020B0604020202020204" pitchFamily="34" charset="0"/>
              <a:buChar char="•"/>
              <a:defRPr sz="20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100000"/>
              </a:lnSpc>
              <a:spcBef>
                <a:spcPts val="890"/>
              </a:spcBef>
              <a:buFont typeface="Arial" panose="020B0604020202020204" pitchFamily="34" charset="0"/>
              <a:buChar char="•"/>
              <a:defRPr sz="20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9pPr>
          </a:lstStyle>
          <a:p>
            <a:pPr marL="0" algn="l" fontAlgn="auto">
              <a:spcBef>
                <a:spcPts val="1200"/>
              </a:spcBef>
              <a:buClrTx/>
              <a:buSzTx/>
              <a:buNone/>
            </a:pPr>
            <a:r>
              <a:rPr sz="1600" b="0" kern="100" dirty="0" err="1">
                <a:solidFill>
                  <a:srgbClr val="278583"/>
                </a:solidFill>
                <a:cs typeface="Times New Roman" panose="02020603050405020304" pitchFamily="18" charset="0"/>
                <a:sym typeface="+mn-ea"/>
              </a:rPr>
              <a:t>实行城乡一体化供水，加强给水保障</a:t>
            </a:r>
            <a:r>
              <a:rPr lang="zh-CN" altLang="en-US" sz="1600" b="0" kern="100" dirty="0">
                <a:solidFill>
                  <a:srgbClr val="278583"/>
                </a:solidFill>
                <a:cs typeface="Times New Roman" panose="02020603050405020304" pitchFamily="18" charset="0"/>
                <a:sym typeface="+mn-ea"/>
              </a:rPr>
              <a:t>。</a:t>
            </a:r>
            <a:endParaRPr sz="1600" b="0" kern="100" dirty="0">
              <a:solidFill>
                <a:srgbClr val="278583"/>
              </a:solidFill>
              <a:cs typeface="Times New Roman" panose="02020603050405020304" pitchFamily="18" charset="0"/>
              <a:sym typeface="+mn-ea"/>
            </a:endParaRPr>
          </a:p>
          <a:p>
            <a:pPr marL="0" algn="l" fontAlgn="auto">
              <a:spcBef>
                <a:spcPts val="600"/>
              </a:spcBef>
              <a:buClrTx/>
              <a:buSzTx/>
              <a:buNone/>
            </a:pPr>
            <a:r>
              <a:rPr sz="1600" b="0" kern="100" dirty="0" err="1">
                <a:solidFill>
                  <a:srgbClr val="278583"/>
                </a:solidFill>
                <a:cs typeface="Times New Roman" panose="02020603050405020304" pitchFamily="18" charset="0"/>
                <a:sym typeface="+mn-ea"/>
              </a:rPr>
              <a:t>加快排水设施建设，提高污水处理水平</a:t>
            </a:r>
            <a:r>
              <a:rPr sz="1600" b="0" kern="100" dirty="0">
                <a:solidFill>
                  <a:srgbClr val="278583"/>
                </a:solidFill>
                <a:cs typeface="Times New Roman" panose="02020603050405020304" pitchFamily="18" charset="0"/>
                <a:sym typeface="+mn-ea"/>
              </a:rPr>
              <a:t>。</a:t>
            </a:r>
            <a:endParaRPr sz="1600" b="0" kern="100" dirty="0">
              <a:solidFill>
                <a:srgbClr val="278583"/>
              </a:solidFill>
              <a:cs typeface="Times New Roman" panose="02020603050405020304" pitchFamily="18" charset="0"/>
              <a:sym typeface="+mn-ea"/>
            </a:endParaRPr>
          </a:p>
          <a:p>
            <a:pPr marL="0" algn="l" fontAlgn="auto">
              <a:spcBef>
                <a:spcPts val="600"/>
              </a:spcBef>
              <a:buClrTx/>
              <a:buSzTx/>
              <a:buNone/>
            </a:pPr>
            <a:r>
              <a:rPr sz="1600" b="0" kern="100" dirty="0" err="1">
                <a:solidFill>
                  <a:srgbClr val="278583"/>
                </a:solidFill>
                <a:cs typeface="Times New Roman" panose="02020603050405020304" pitchFamily="18" charset="0"/>
                <a:sym typeface="+mn-ea"/>
              </a:rPr>
              <a:t>畅通雨水排放，加强水系综合治理</a:t>
            </a:r>
            <a:r>
              <a:rPr sz="1600" b="0" kern="100" dirty="0">
                <a:solidFill>
                  <a:srgbClr val="278583"/>
                </a:solidFill>
                <a:cs typeface="Times New Roman" panose="02020603050405020304" pitchFamily="18" charset="0"/>
                <a:sym typeface="+mn-ea"/>
              </a:rPr>
              <a:t>。</a:t>
            </a:r>
            <a:endParaRPr sz="1600" b="0" kern="100" dirty="0">
              <a:solidFill>
                <a:srgbClr val="278583"/>
              </a:solidFill>
              <a:cs typeface="Times New Roman" panose="02020603050405020304" pitchFamily="18" charset="0"/>
              <a:sym typeface="+mn-ea"/>
            </a:endParaRPr>
          </a:p>
          <a:p>
            <a:pPr marL="0" algn="l" fontAlgn="auto">
              <a:spcBef>
                <a:spcPts val="600"/>
              </a:spcBef>
              <a:buClrTx/>
              <a:buSzTx/>
              <a:buNone/>
            </a:pPr>
            <a:r>
              <a:rPr sz="1600" b="0" kern="100" dirty="0">
                <a:solidFill>
                  <a:srgbClr val="278583"/>
                </a:solidFill>
                <a:cs typeface="Times New Roman" panose="02020603050405020304" pitchFamily="18" charset="0"/>
                <a:sym typeface="+mn-ea"/>
              </a:rPr>
              <a:t>加快电力设施建设，提升供电保障能力。</a:t>
            </a:r>
            <a:endParaRPr sz="1600" b="0" kern="100" dirty="0">
              <a:solidFill>
                <a:srgbClr val="278583"/>
              </a:solidFill>
              <a:cs typeface="Times New Roman" panose="02020603050405020304" pitchFamily="18" charset="0"/>
              <a:sym typeface="+mn-ea"/>
            </a:endParaRPr>
          </a:p>
          <a:p>
            <a:pPr marL="0" algn="l" fontAlgn="auto">
              <a:spcBef>
                <a:spcPts val="600"/>
              </a:spcBef>
              <a:buClrTx/>
              <a:buSzTx/>
              <a:buNone/>
            </a:pPr>
            <a:r>
              <a:rPr sz="1600" b="0" kern="100" dirty="0">
                <a:solidFill>
                  <a:srgbClr val="278583"/>
                </a:solidFill>
                <a:cs typeface="Times New Roman" panose="02020603050405020304" pitchFamily="18" charset="0"/>
                <a:sym typeface="+mn-ea"/>
              </a:rPr>
              <a:t>加强天然气供气管网建设，提高燃气供应普及率。</a:t>
            </a:r>
            <a:endParaRPr sz="1600" b="0" kern="100" dirty="0">
              <a:solidFill>
                <a:srgbClr val="278583"/>
              </a:solidFill>
              <a:cs typeface="Times New Roman" panose="02020603050405020304" pitchFamily="18" charset="0"/>
              <a:sym typeface="+mn-ea"/>
            </a:endParaRPr>
          </a:p>
          <a:p>
            <a:pPr marL="0" algn="l" fontAlgn="auto">
              <a:spcBef>
                <a:spcPts val="600"/>
              </a:spcBef>
              <a:buClrTx/>
              <a:buSzTx/>
              <a:buNone/>
            </a:pPr>
            <a:r>
              <a:rPr sz="1600" b="0" kern="100" dirty="0">
                <a:solidFill>
                  <a:srgbClr val="278583"/>
                </a:solidFill>
                <a:cs typeface="Times New Roman" panose="02020603050405020304" pitchFamily="18" charset="0"/>
                <a:sym typeface="+mn-ea"/>
              </a:rPr>
              <a:t>完善镇村环卫基础设施建设，推进垃圾分类及资源化处理。</a:t>
            </a:r>
            <a:endParaRPr sz="1600" b="0" kern="100" dirty="0">
              <a:solidFill>
                <a:srgbClr val="278583"/>
              </a:solidFill>
              <a:cs typeface="Times New Roman" panose="02020603050405020304" pitchFamily="18" charset="0"/>
              <a:sym typeface="+mn-ea"/>
            </a:endParaRPr>
          </a:p>
          <a:p>
            <a:pPr marL="0" algn="l" fontAlgn="auto">
              <a:spcBef>
                <a:spcPts val="600"/>
              </a:spcBef>
              <a:buClrTx/>
              <a:buSzTx/>
              <a:buNone/>
            </a:pPr>
            <a:r>
              <a:rPr sz="1600" b="0" kern="100" dirty="0">
                <a:solidFill>
                  <a:srgbClr val="278583"/>
                </a:solidFill>
                <a:cs typeface="Times New Roman" panose="02020603050405020304" pitchFamily="18" charset="0"/>
                <a:sym typeface="+mn-ea"/>
              </a:rPr>
              <a:t>适度超前建设“集约化”通信设施，促进“数字乡村”建设。</a:t>
            </a:r>
            <a:endParaRPr sz="1600" b="0" kern="100" dirty="0">
              <a:solidFill>
                <a:srgbClr val="278583"/>
              </a:solidFill>
              <a:cs typeface="Times New Roman" panose="02020603050405020304" pitchFamily="18" charset="0"/>
              <a:sym typeface="+mn-ea"/>
            </a:endParaRPr>
          </a:p>
        </p:txBody>
      </p:sp>
      <p:sp>
        <p:nvSpPr>
          <p:cNvPr id="3" name="内容占位符 7"/>
          <p:cNvSpPr txBox="1"/>
          <p:nvPr>
            <p:custDataLst>
              <p:tags r:id="rId3"/>
            </p:custDataLst>
          </p:nvPr>
        </p:nvSpPr>
        <p:spPr>
          <a:xfrm>
            <a:off x="470853" y="5217595"/>
            <a:ext cx="5846128" cy="2061845"/>
          </a:xfrm>
          <a:prstGeom prst="roundRect">
            <a:avLst>
              <a:gd name="adj" fmla="val 8593"/>
            </a:avLst>
          </a:prstGeom>
          <a:solidFill>
            <a:schemeClr val="accent5">
              <a:lumMod val="20000"/>
              <a:lumOff val="80000"/>
              <a:alpha val="50000"/>
            </a:schemeClr>
          </a:solidFill>
          <a:ln>
            <a:solidFill>
              <a:srgbClr val="278583"/>
            </a:solidFill>
            <a:prstDash val="dash"/>
          </a:ln>
        </p:spPr>
        <p:txBody>
          <a:bodyPr vert="horz" lIns="91440" tIns="45720" rIns="91440" bIns="45720" rtlCol="0">
            <a:noAutofit/>
          </a:bodyPr>
          <a:lstStyle>
            <a:lvl1pPr marL="406400" indent="-406400" algn="l" defTabSz="1625600" rtl="0" eaLnBrk="1" latinLnBrk="0" hangingPunct="1">
              <a:lnSpc>
                <a:spcPct val="100000"/>
              </a:lnSpc>
              <a:spcBef>
                <a:spcPts val="1780"/>
              </a:spcBef>
              <a:buFont typeface="Arial" panose="020B0604020202020204" pitchFamily="34" charset="0"/>
              <a:buChar char="•"/>
              <a:defRPr sz="24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1219200" indent="-406400" algn="l" defTabSz="1625600" rtl="0" eaLnBrk="1" latinLnBrk="0" hangingPunct="1">
              <a:lnSpc>
                <a:spcPct val="100000"/>
              </a:lnSpc>
              <a:spcBef>
                <a:spcPts val="890"/>
              </a:spcBef>
              <a:buFont typeface="Arial" panose="020B0604020202020204" pitchFamily="34" charset="0"/>
              <a:buChar char="•"/>
              <a:defRPr sz="20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100000"/>
              </a:lnSpc>
              <a:spcBef>
                <a:spcPts val="890"/>
              </a:spcBef>
              <a:buFont typeface="Arial" panose="020B0604020202020204" pitchFamily="34" charset="0"/>
              <a:buChar char="•"/>
              <a:defRPr sz="20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9pPr>
          </a:lstStyle>
          <a:p>
            <a:pPr marL="0" algn="l" fontAlgn="auto">
              <a:spcBef>
                <a:spcPts val="600"/>
              </a:spcBef>
              <a:buClrTx/>
              <a:buSzTx/>
              <a:buNone/>
            </a:pPr>
            <a:r>
              <a:rPr sz="1600" b="0" kern="100" dirty="0">
                <a:solidFill>
                  <a:srgbClr val="278583"/>
                </a:solidFill>
                <a:cs typeface="Times New Roman" panose="02020603050405020304" pitchFamily="18" charset="0"/>
                <a:sym typeface="+mn-ea"/>
              </a:rPr>
              <a:t>淮河北岸、北淝河下游南岸防洪标准达到100年一遇</a:t>
            </a:r>
            <a:r>
              <a:rPr lang="zh-CN" altLang="en-US" sz="1600" b="0" kern="100" dirty="0">
                <a:solidFill>
                  <a:srgbClr val="278583"/>
                </a:solidFill>
                <a:cs typeface="Times New Roman" panose="02020603050405020304" pitchFamily="18" charset="0"/>
                <a:sym typeface="+mn-ea"/>
              </a:rPr>
              <a:t>。</a:t>
            </a:r>
            <a:endParaRPr lang="en-US" altLang="zh-CN" sz="1600" b="0" kern="100" dirty="0">
              <a:solidFill>
                <a:srgbClr val="278583"/>
              </a:solidFill>
              <a:cs typeface="Times New Roman" panose="02020603050405020304" pitchFamily="18" charset="0"/>
              <a:sym typeface="+mn-ea"/>
            </a:endParaRPr>
          </a:p>
          <a:p>
            <a:pPr marL="0" algn="l" fontAlgn="auto">
              <a:spcBef>
                <a:spcPts val="600"/>
              </a:spcBef>
              <a:buClrTx/>
              <a:buSzTx/>
              <a:buNone/>
            </a:pPr>
            <a:r>
              <a:rPr sz="1600" b="0" kern="100" dirty="0">
                <a:solidFill>
                  <a:srgbClr val="278583"/>
                </a:solidFill>
                <a:cs typeface="Times New Roman" panose="02020603050405020304" pitchFamily="18" charset="0"/>
                <a:sym typeface="+mn-ea"/>
              </a:rPr>
              <a:t>北淝河北岸防洪标准达到50年一遇</a:t>
            </a:r>
            <a:r>
              <a:rPr lang="zh-CN" altLang="en-US" sz="1600" b="0" kern="100" dirty="0">
                <a:solidFill>
                  <a:srgbClr val="278583"/>
                </a:solidFill>
                <a:cs typeface="Times New Roman" panose="02020603050405020304" pitchFamily="18" charset="0"/>
                <a:sym typeface="+mn-ea"/>
              </a:rPr>
              <a:t>。</a:t>
            </a:r>
            <a:endParaRPr lang="en-US" altLang="zh-CN" sz="1600" b="0" kern="100" dirty="0">
              <a:solidFill>
                <a:srgbClr val="278583"/>
              </a:solidFill>
              <a:cs typeface="Times New Roman" panose="02020603050405020304" pitchFamily="18" charset="0"/>
              <a:sym typeface="+mn-ea"/>
            </a:endParaRPr>
          </a:p>
          <a:p>
            <a:pPr marL="0" algn="l" fontAlgn="auto">
              <a:spcBef>
                <a:spcPts val="600"/>
              </a:spcBef>
              <a:buClrTx/>
              <a:buSzTx/>
              <a:buNone/>
            </a:pPr>
            <a:r>
              <a:rPr sz="1600" b="0" kern="100" dirty="0">
                <a:solidFill>
                  <a:srgbClr val="278583"/>
                </a:solidFill>
                <a:cs typeface="Times New Roman" panose="02020603050405020304" pitchFamily="18" charset="0"/>
                <a:sym typeface="+mn-ea"/>
              </a:rPr>
              <a:t>清沟河堤防防洪标准达到20年一遇。</a:t>
            </a:r>
            <a:endParaRPr sz="1600" b="0" kern="100" dirty="0">
              <a:solidFill>
                <a:srgbClr val="278583"/>
              </a:solidFill>
              <a:cs typeface="Times New Roman" panose="02020603050405020304" pitchFamily="18" charset="0"/>
              <a:sym typeface="+mn-ea"/>
            </a:endParaRPr>
          </a:p>
          <a:p>
            <a:pPr marL="0" algn="l" fontAlgn="auto">
              <a:spcBef>
                <a:spcPts val="600"/>
              </a:spcBef>
              <a:buClrTx/>
              <a:buSzTx/>
              <a:buNone/>
            </a:pPr>
            <a:r>
              <a:rPr sz="1600" b="0" kern="100" dirty="0" err="1">
                <a:solidFill>
                  <a:srgbClr val="278583"/>
                </a:solidFill>
                <a:cs typeface="Times New Roman" panose="02020603050405020304" pitchFamily="18" charset="0"/>
                <a:sym typeface="+mn-ea"/>
              </a:rPr>
              <a:t>镇政府驻地排涝标准</a:t>
            </a:r>
            <a:r>
              <a:rPr lang="zh-CN" altLang="en-US" sz="1600" b="0" kern="100" dirty="0">
                <a:solidFill>
                  <a:srgbClr val="278583"/>
                </a:solidFill>
                <a:cs typeface="Times New Roman" panose="02020603050405020304" pitchFamily="18" charset="0"/>
                <a:sym typeface="+mn-ea"/>
              </a:rPr>
              <a:t>近期</a:t>
            </a:r>
            <a:r>
              <a:rPr sz="1600" b="0" kern="100" dirty="0">
                <a:solidFill>
                  <a:srgbClr val="278583"/>
                </a:solidFill>
                <a:cs typeface="Times New Roman" panose="02020603050405020304" pitchFamily="18" charset="0"/>
                <a:sym typeface="+mn-ea"/>
              </a:rPr>
              <a:t>达到20年一遇，远期达到50年一遇</a:t>
            </a:r>
            <a:r>
              <a:rPr lang="zh-CN" altLang="en-US" sz="1600" b="0" kern="100" dirty="0">
                <a:solidFill>
                  <a:srgbClr val="278583"/>
                </a:solidFill>
                <a:cs typeface="Times New Roman" panose="02020603050405020304" pitchFamily="18" charset="0"/>
                <a:sym typeface="+mn-ea"/>
              </a:rPr>
              <a:t>。</a:t>
            </a:r>
            <a:endParaRPr lang="en-US" altLang="zh-CN" sz="1600" b="0" kern="100" dirty="0">
              <a:solidFill>
                <a:srgbClr val="278583"/>
              </a:solidFill>
              <a:cs typeface="Times New Roman" panose="02020603050405020304" pitchFamily="18" charset="0"/>
              <a:sym typeface="+mn-ea"/>
            </a:endParaRPr>
          </a:p>
          <a:p>
            <a:pPr marL="0" algn="l" fontAlgn="auto">
              <a:spcBef>
                <a:spcPts val="600"/>
              </a:spcBef>
              <a:buClrTx/>
              <a:buSzTx/>
              <a:buNone/>
            </a:pPr>
            <a:r>
              <a:rPr sz="1600" b="0" kern="100" dirty="0">
                <a:solidFill>
                  <a:srgbClr val="278583"/>
                </a:solidFill>
                <a:cs typeface="Times New Roman" panose="02020603050405020304" pitchFamily="18" charset="0"/>
                <a:sym typeface="+mn-ea"/>
              </a:rPr>
              <a:t>中心村防洪标准为20年一遇防洪标准加固堤防。</a:t>
            </a:r>
            <a:endParaRPr sz="1600" b="0" kern="100" dirty="0">
              <a:solidFill>
                <a:srgbClr val="278583"/>
              </a:solidFill>
              <a:cs typeface="Times New Roman" panose="02020603050405020304" pitchFamily="18" charset="0"/>
              <a:sym typeface="+mn-ea"/>
            </a:endParaRPr>
          </a:p>
          <a:p>
            <a:pPr marL="0" algn="l" fontAlgn="auto">
              <a:spcBef>
                <a:spcPts val="600"/>
              </a:spcBef>
              <a:buClrTx/>
              <a:buSzTx/>
              <a:buNone/>
            </a:pPr>
            <a:r>
              <a:rPr sz="1600" b="0" kern="100" dirty="0">
                <a:solidFill>
                  <a:srgbClr val="278583"/>
                </a:solidFill>
                <a:cs typeface="Times New Roman" panose="02020603050405020304" pitchFamily="18" charset="0"/>
                <a:sym typeface="+mn-ea"/>
              </a:rPr>
              <a:t>高标准农田除涝标准达到农田10年一遇。</a:t>
            </a:r>
            <a:endParaRPr sz="1600" b="0" kern="100" dirty="0">
              <a:solidFill>
                <a:srgbClr val="278583"/>
              </a:solidFill>
              <a:cs typeface="Times New Roman" panose="02020603050405020304" pitchFamily="18" charset="0"/>
              <a:sym typeface="+mn-ea"/>
            </a:endParaRPr>
          </a:p>
        </p:txBody>
      </p:sp>
      <p:sp>
        <p:nvSpPr>
          <p:cNvPr id="4" name="内容占位符 7"/>
          <p:cNvSpPr txBox="1"/>
          <p:nvPr>
            <p:custDataLst>
              <p:tags r:id="rId4"/>
            </p:custDataLst>
          </p:nvPr>
        </p:nvSpPr>
        <p:spPr>
          <a:xfrm>
            <a:off x="470853" y="8006874"/>
            <a:ext cx="5846128" cy="1333500"/>
          </a:xfrm>
          <a:prstGeom prst="roundRect">
            <a:avLst>
              <a:gd name="adj" fmla="val 8593"/>
            </a:avLst>
          </a:prstGeom>
          <a:solidFill>
            <a:schemeClr val="accent5">
              <a:lumMod val="20000"/>
              <a:lumOff val="80000"/>
              <a:alpha val="50000"/>
            </a:schemeClr>
          </a:solidFill>
          <a:ln>
            <a:solidFill>
              <a:srgbClr val="278583"/>
            </a:solidFill>
            <a:prstDash val="dash"/>
          </a:ln>
        </p:spPr>
        <p:txBody>
          <a:bodyPr vert="horz" lIns="91440" tIns="45720" rIns="91440" bIns="45720" rtlCol="0">
            <a:noAutofit/>
          </a:bodyPr>
          <a:lstStyle>
            <a:lvl1pPr marL="406400" indent="-406400" algn="l" defTabSz="1625600" rtl="0" eaLnBrk="1" latinLnBrk="0" hangingPunct="1">
              <a:lnSpc>
                <a:spcPct val="100000"/>
              </a:lnSpc>
              <a:spcBef>
                <a:spcPts val="1780"/>
              </a:spcBef>
              <a:buFont typeface="Arial" panose="020B0604020202020204" pitchFamily="34" charset="0"/>
              <a:buChar char="•"/>
              <a:defRPr sz="24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1219200" indent="-406400" algn="l" defTabSz="1625600" rtl="0" eaLnBrk="1" latinLnBrk="0" hangingPunct="1">
              <a:lnSpc>
                <a:spcPct val="100000"/>
              </a:lnSpc>
              <a:spcBef>
                <a:spcPts val="890"/>
              </a:spcBef>
              <a:buFont typeface="Arial" panose="020B0604020202020204" pitchFamily="34" charset="0"/>
              <a:buChar char="•"/>
              <a:defRPr sz="20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100000"/>
              </a:lnSpc>
              <a:spcBef>
                <a:spcPts val="890"/>
              </a:spcBef>
              <a:buFont typeface="Arial" panose="020B0604020202020204" pitchFamily="34" charset="0"/>
              <a:buChar char="•"/>
              <a:defRPr sz="20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9pPr>
          </a:lstStyle>
          <a:p>
            <a:pPr marL="0" algn="l" fontAlgn="auto">
              <a:spcBef>
                <a:spcPts val="600"/>
              </a:spcBef>
              <a:buClrTx/>
              <a:buSzTx/>
              <a:buNone/>
            </a:pPr>
            <a:r>
              <a:rPr lang="zh-CN" sz="1600" b="0" kern="100" dirty="0">
                <a:solidFill>
                  <a:srgbClr val="278583"/>
                </a:solidFill>
                <a:cs typeface="Times New Roman" panose="02020603050405020304" pitchFamily="18" charset="0"/>
                <a:sym typeface="+mn-ea"/>
              </a:rPr>
              <a:t>基本建成以梅桥1座消防站为主力，</a:t>
            </a:r>
            <a:r>
              <a:rPr lang="zh-CN" altLang="en-US" sz="1600" b="0" kern="100" dirty="0">
                <a:solidFill>
                  <a:srgbClr val="278583"/>
                </a:solidFill>
                <a:cs typeface="Times New Roman" panose="02020603050405020304" pitchFamily="18" charset="0"/>
                <a:sym typeface="+mn-ea"/>
              </a:rPr>
              <a:t>各中心村微型消防站及</a:t>
            </a:r>
            <a:r>
              <a:rPr lang="zh-CN" sz="1600" b="0" kern="100" dirty="0">
                <a:solidFill>
                  <a:srgbClr val="278583"/>
                </a:solidFill>
                <a:cs typeface="Times New Roman" panose="02020603050405020304" pitchFamily="18" charset="0"/>
                <a:sym typeface="+mn-ea"/>
              </a:rPr>
              <a:t>应急分队为辅助的“主辅”基层应急力量体系</a:t>
            </a:r>
            <a:r>
              <a:rPr lang="zh-CN" altLang="en-US" sz="1600" b="0" kern="100" dirty="0">
                <a:solidFill>
                  <a:srgbClr val="278583"/>
                </a:solidFill>
                <a:cs typeface="Times New Roman" panose="02020603050405020304" pitchFamily="18" charset="0"/>
                <a:sym typeface="+mn-ea"/>
              </a:rPr>
              <a:t>。</a:t>
            </a:r>
            <a:endParaRPr lang="en-US" altLang="zh-CN" sz="1600" b="0" kern="100" dirty="0">
              <a:solidFill>
                <a:srgbClr val="278583"/>
              </a:solidFill>
              <a:cs typeface="Times New Roman" panose="02020603050405020304" pitchFamily="18" charset="0"/>
              <a:sym typeface="+mn-ea"/>
            </a:endParaRPr>
          </a:p>
          <a:p>
            <a:pPr marL="0" algn="l" fontAlgn="auto">
              <a:spcBef>
                <a:spcPts val="600"/>
              </a:spcBef>
              <a:buClrTx/>
              <a:buSzTx/>
              <a:buNone/>
            </a:pPr>
            <a:r>
              <a:rPr sz="1600" b="0" kern="100" dirty="0" err="1">
                <a:solidFill>
                  <a:srgbClr val="278583"/>
                </a:solidFill>
                <a:cs typeface="Times New Roman" panose="02020603050405020304" pitchFamily="18" charset="0"/>
                <a:sym typeface="+mn-ea"/>
              </a:rPr>
              <a:t>梅桥镇抗震烈度按Ⅶ度设防</a:t>
            </a:r>
            <a:r>
              <a:rPr lang="zh-CN" sz="1600" b="0" kern="100" dirty="0">
                <a:solidFill>
                  <a:srgbClr val="278583"/>
                </a:solidFill>
                <a:cs typeface="Times New Roman" panose="02020603050405020304" pitchFamily="18" charset="0"/>
                <a:sym typeface="+mn-ea"/>
              </a:rPr>
              <a:t>。</a:t>
            </a:r>
            <a:endParaRPr lang="zh-CN" sz="1600" b="0" kern="100" dirty="0">
              <a:solidFill>
                <a:srgbClr val="278583"/>
              </a:solidFill>
              <a:cs typeface="Times New Roman" panose="02020603050405020304" pitchFamily="18" charset="0"/>
              <a:sym typeface="+mn-ea"/>
            </a:endParaRPr>
          </a:p>
          <a:p>
            <a:pPr marL="0" algn="l" fontAlgn="auto">
              <a:spcBef>
                <a:spcPts val="600"/>
              </a:spcBef>
              <a:buClrTx/>
              <a:buSzTx/>
              <a:buNone/>
            </a:pPr>
            <a:r>
              <a:rPr sz="1600" b="0" kern="100" dirty="0">
                <a:solidFill>
                  <a:srgbClr val="278583"/>
                </a:solidFill>
                <a:cs typeface="Times New Roman" panose="02020603050405020304" pitchFamily="18" charset="0"/>
                <a:sym typeface="+mn-ea"/>
              </a:rPr>
              <a:t>镇政府驻地人均人防工程有效面积为1.5平方米。</a:t>
            </a:r>
            <a:endParaRPr sz="1600" b="0" kern="100" dirty="0">
              <a:solidFill>
                <a:srgbClr val="278583"/>
              </a:solidFill>
              <a:cs typeface="Times New Roman" panose="02020603050405020304" pitchFamily="18" charset="0"/>
              <a:sym typeface="+mn-ea"/>
            </a:endParaRPr>
          </a:p>
          <a:p>
            <a:pPr marL="0" algn="l" fontAlgn="auto">
              <a:spcBef>
                <a:spcPts val="1200"/>
              </a:spcBef>
              <a:buClrTx/>
              <a:buSzTx/>
              <a:buNone/>
            </a:pPr>
            <a:endParaRPr sz="1600" b="0" kern="100" dirty="0">
              <a:solidFill>
                <a:srgbClr val="278583"/>
              </a:solidFill>
              <a:cs typeface="Times New Roman" panose="02020603050405020304" pitchFamily="18" charset="0"/>
              <a:sym typeface="+mn-ea"/>
            </a:endParaRPr>
          </a:p>
        </p:txBody>
      </p:sp>
      <p:sp>
        <p:nvSpPr>
          <p:cNvPr id="11" name="矩形 10"/>
          <p:cNvSpPr/>
          <p:nvPr/>
        </p:nvSpPr>
        <p:spPr>
          <a:xfrm>
            <a:off x="368300" y="1583522"/>
            <a:ext cx="6258617" cy="369332"/>
          </a:xfrm>
          <a:prstGeom prst="rect">
            <a:avLst/>
          </a:prstGeom>
        </p:spPr>
        <p:txBody>
          <a:bodyPr wrap="square">
            <a:spAutoFit/>
          </a:bodyPr>
          <a:lstStyle/>
          <a:p>
            <a:pPr algn="just">
              <a:spcBef>
                <a:spcPts val="1800"/>
              </a:spcBef>
            </a:pPr>
            <a:r>
              <a:rPr lang="zh-CN" altLang="en-US" b="1" kern="100" dirty="0">
                <a:solidFill>
                  <a:srgbClr val="278583"/>
                </a:solidFill>
                <a:latin typeface="微软雅黑" panose="020B0503020204020204" pitchFamily="34" charset="-122"/>
                <a:ea typeface="微软雅黑" panose="020B0503020204020204" pitchFamily="34" charset="-122"/>
                <a:cs typeface="Times New Roman" panose="02020603050405020304" pitchFamily="18" charset="0"/>
                <a:sym typeface="+mn-ea"/>
              </a:rPr>
              <a:t>推动市政公用和基础设施建设</a:t>
            </a:r>
            <a:endParaRPr lang="zh-CN" altLang="en-US" b="1" kern="100" dirty="0">
              <a:solidFill>
                <a:srgbClr val="278583"/>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cxnSp>
        <p:nvCxnSpPr>
          <p:cNvPr id="8" name="直接连接符 7"/>
          <p:cNvCxnSpPr/>
          <p:nvPr/>
        </p:nvCxnSpPr>
        <p:spPr>
          <a:xfrm>
            <a:off x="471487" y="2014350"/>
            <a:ext cx="5845493" cy="0"/>
          </a:xfrm>
          <a:prstGeom prst="line">
            <a:avLst/>
          </a:prstGeom>
          <a:ln w="76200">
            <a:solidFill>
              <a:srgbClr val="278583"/>
            </a:solidFill>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368300" y="4685240"/>
            <a:ext cx="6258617" cy="369332"/>
          </a:xfrm>
          <a:prstGeom prst="rect">
            <a:avLst/>
          </a:prstGeom>
        </p:spPr>
        <p:txBody>
          <a:bodyPr wrap="square">
            <a:spAutoFit/>
          </a:bodyPr>
          <a:lstStyle/>
          <a:p>
            <a:pPr algn="just">
              <a:spcBef>
                <a:spcPts val="1800"/>
              </a:spcBef>
            </a:pPr>
            <a:r>
              <a:rPr lang="zh-CN" altLang="en-US" b="1" kern="100" dirty="0">
                <a:solidFill>
                  <a:srgbClr val="278583"/>
                </a:solidFill>
                <a:latin typeface="微软雅黑" panose="020B0503020204020204" pitchFamily="34" charset="-122"/>
                <a:ea typeface="微软雅黑" panose="020B0503020204020204" pitchFamily="34" charset="-122"/>
                <a:cs typeface="Times New Roman" panose="02020603050405020304" pitchFamily="18" charset="0"/>
                <a:sym typeface="+mn-ea"/>
              </a:rPr>
              <a:t>加强水利设施建设</a:t>
            </a:r>
            <a:endParaRPr lang="zh-CN" altLang="en-US" b="1" kern="100" dirty="0">
              <a:solidFill>
                <a:srgbClr val="278583"/>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cxnSp>
        <p:nvCxnSpPr>
          <p:cNvPr id="20" name="直接连接符 19"/>
          <p:cNvCxnSpPr/>
          <p:nvPr/>
        </p:nvCxnSpPr>
        <p:spPr>
          <a:xfrm>
            <a:off x="471487" y="5088094"/>
            <a:ext cx="5845493" cy="0"/>
          </a:xfrm>
          <a:prstGeom prst="line">
            <a:avLst/>
          </a:prstGeom>
          <a:ln w="76200">
            <a:solidFill>
              <a:srgbClr val="278583"/>
            </a:solidFill>
          </a:ln>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368300" y="7506330"/>
            <a:ext cx="6258617" cy="369332"/>
          </a:xfrm>
          <a:prstGeom prst="rect">
            <a:avLst/>
          </a:prstGeom>
        </p:spPr>
        <p:txBody>
          <a:bodyPr wrap="square">
            <a:spAutoFit/>
          </a:bodyPr>
          <a:lstStyle/>
          <a:p>
            <a:pPr algn="just">
              <a:spcBef>
                <a:spcPts val="1800"/>
              </a:spcBef>
            </a:pPr>
            <a:r>
              <a:rPr lang="zh-CN" altLang="en-US" b="1" kern="100" dirty="0">
                <a:solidFill>
                  <a:srgbClr val="278583"/>
                </a:solidFill>
                <a:latin typeface="微软雅黑" panose="020B0503020204020204" pitchFamily="34" charset="-122"/>
                <a:ea typeface="微软雅黑" panose="020B0503020204020204" pitchFamily="34" charset="-122"/>
                <a:cs typeface="Times New Roman" panose="02020603050405020304" pitchFamily="18" charset="0"/>
                <a:sym typeface="+mn-ea"/>
              </a:rPr>
              <a:t>提升安全韧性与防灾能力</a:t>
            </a:r>
            <a:endParaRPr lang="zh-CN" altLang="en-US" b="1" kern="100" dirty="0">
              <a:solidFill>
                <a:srgbClr val="278583"/>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cxnSp>
        <p:nvCxnSpPr>
          <p:cNvPr id="22" name="直接连接符 21"/>
          <p:cNvCxnSpPr/>
          <p:nvPr/>
        </p:nvCxnSpPr>
        <p:spPr>
          <a:xfrm>
            <a:off x="471487" y="7892573"/>
            <a:ext cx="5845493" cy="0"/>
          </a:xfrm>
          <a:prstGeom prst="line">
            <a:avLst/>
          </a:prstGeom>
          <a:ln w="76200">
            <a:solidFill>
              <a:srgbClr val="278583"/>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0" y="4928777"/>
            <a:ext cx="6858000" cy="4977223"/>
          </a:xfrm>
          <a:prstGeom prst="rect">
            <a:avLst/>
          </a:prstGeom>
          <a:solidFill>
            <a:srgbClr val="7CC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标题 1"/>
          <p:cNvSpPr>
            <a:spLocks noGrp="1"/>
          </p:cNvSpPr>
          <p:nvPr>
            <p:ph type="title"/>
          </p:nvPr>
        </p:nvSpPr>
        <p:spPr>
          <a:xfrm>
            <a:off x="428625" y="6143625"/>
            <a:ext cx="2784475" cy="1230630"/>
          </a:xfrm>
        </p:spPr>
        <p:txBody>
          <a:bodyPr/>
          <a:lstStyle/>
          <a:p>
            <a:pPr marL="0" indent="0" fontAlgn="auto">
              <a:lnSpc>
                <a:spcPct val="100000"/>
              </a:lnSpc>
            </a:pPr>
            <a:r>
              <a:rPr lang="en-US" altLang="zh-CN" dirty="0">
                <a:solidFill>
                  <a:schemeClr val="bg1"/>
                </a:solidFill>
              </a:rPr>
              <a:t>07</a:t>
            </a:r>
            <a:endParaRPr lang="zh-CN" altLang="en-US" dirty="0">
              <a:solidFill>
                <a:schemeClr val="bg1"/>
              </a:solidFill>
            </a:endParaRPr>
          </a:p>
        </p:txBody>
      </p:sp>
      <p:sp>
        <p:nvSpPr>
          <p:cNvPr id="20" name="内容占位符 2"/>
          <p:cNvSpPr>
            <a:spLocks noGrp="1"/>
          </p:cNvSpPr>
          <p:nvPr>
            <p:ph idx="1"/>
          </p:nvPr>
        </p:nvSpPr>
        <p:spPr>
          <a:xfrm>
            <a:off x="3213069" y="6144554"/>
            <a:ext cx="2847483" cy="1954059"/>
          </a:xfrm>
        </p:spPr>
        <p:txBody>
          <a:bodyPr/>
          <a:lstStyle/>
          <a:p>
            <a:r>
              <a:rPr lang="en-US" altLang="zh-CN" dirty="0">
                <a:solidFill>
                  <a:schemeClr val="bg1"/>
                </a:solidFill>
              </a:rPr>
              <a:t>7.1 </a:t>
            </a:r>
            <a:r>
              <a:rPr lang="zh-CN" altLang="en-US" dirty="0">
                <a:solidFill>
                  <a:schemeClr val="bg1"/>
                </a:solidFill>
              </a:rPr>
              <a:t>历史文化保护</a:t>
            </a:r>
            <a:endParaRPr lang="en-US" altLang="zh-CN" dirty="0">
              <a:solidFill>
                <a:schemeClr val="bg1"/>
              </a:solidFill>
            </a:endParaRPr>
          </a:p>
          <a:p>
            <a:r>
              <a:rPr lang="en-US" altLang="zh-CN" dirty="0">
                <a:solidFill>
                  <a:schemeClr val="bg1"/>
                </a:solidFill>
              </a:rPr>
              <a:t>7.2 </a:t>
            </a:r>
            <a:r>
              <a:rPr lang="zh-CN" altLang="en-US" dirty="0">
                <a:solidFill>
                  <a:schemeClr val="bg1"/>
                </a:solidFill>
              </a:rPr>
              <a:t>特色风貌塑造</a:t>
            </a:r>
            <a:endParaRPr lang="zh-CN" altLang="en-US" dirty="0">
              <a:solidFill>
                <a:schemeClr val="bg1"/>
              </a:solidFill>
            </a:endParaRPr>
          </a:p>
        </p:txBody>
      </p:sp>
      <p:sp>
        <p:nvSpPr>
          <p:cNvPr id="21" name="文本占位符 4"/>
          <p:cNvSpPr>
            <a:spLocks noGrp="1"/>
          </p:cNvSpPr>
          <p:nvPr>
            <p:ph type="body" sz="half" idx="13"/>
          </p:nvPr>
        </p:nvSpPr>
        <p:spPr>
          <a:xfrm>
            <a:off x="428538" y="7513585"/>
            <a:ext cx="5915025" cy="585593"/>
          </a:xfrm>
        </p:spPr>
        <p:txBody>
          <a:bodyPr/>
          <a:lstStyle/>
          <a:p>
            <a:r>
              <a:rPr lang="zh-CN" altLang="en-US" dirty="0">
                <a:solidFill>
                  <a:srgbClr val="285125"/>
                </a:solidFill>
                <a:sym typeface="+mn-ea"/>
              </a:rPr>
              <a:t>历史文化保护与特色风貌塑造</a:t>
            </a:r>
            <a:endParaRPr lang="zh-CN" altLang="en-US" dirty="0">
              <a:solidFill>
                <a:srgbClr val="285125"/>
              </a:solidFill>
              <a:sym typeface="+mn-ea"/>
            </a:endParaRPr>
          </a:p>
        </p:txBody>
      </p:sp>
      <p:sp>
        <p:nvSpPr>
          <p:cNvPr id="22" name="矩形 21"/>
          <p:cNvSpPr/>
          <p:nvPr/>
        </p:nvSpPr>
        <p:spPr>
          <a:xfrm>
            <a:off x="-12192" y="6144252"/>
            <a:ext cx="2231136" cy="122919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r="130" b="5727"/>
          <a:stretch>
            <a:fillRect/>
          </a:stretch>
        </p:blipFill>
        <p:spPr>
          <a:xfrm>
            <a:off x="-14229" y="0"/>
            <a:ext cx="6872229" cy="492797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燕尾形 23"/>
          <p:cNvSpPr/>
          <p:nvPr/>
        </p:nvSpPr>
        <p:spPr>
          <a:xfrm rot="10800000">
            <a:off x="5913120" y="241078"/>
            <a:ext cx="1176528" cy="576419"/>
          </a:xfrm>
          <a:prstGeom prst="chevron">
            <a:avLst>
              <a:gd name="adj" fmla="val 29518"/>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标题 6"/>
          <p:cNvSpPr>
            <a:spLocks noGrp="1"/>
          </p:cNvSpPr>
          <p:nvPr>
            <p:ph type="title"/>
          </p:nvPr>
        </p:nvSpPr>
        <p:spPr>
          <a:xfrm>
            <a:off x="471487" y="726428"/>
            <a:ext cx="5915025" cy="975720"/>
          </a:xfrm>
        </p:spPr>
        <p:txBody>
          <a:bodyPr/>
          <a:lstStyle/>
          <a:p>
            <a:r>
              <a:rPr lang="en-US" altLang="zh-CN" dirty="0">
                <a:solidFill>
                  <a:srgbClr val="285125"/>
                </a:solidFill>
                <a:sym typeface="+mn-ea"/>
              </a:rPr>
              <a:t>7.1 </a:t>
            </a:r>
            <a:r>
              <a:rPr lang="zh-CN" altLang="en-US" dirty="0">
                <a:solidFill>
                  <a:srgbClr val="285125"/>
                </a:solidFill>
                <a:sym typeface="+mn-ea"/>
              </a:rPr>
              <a:t>历史文化保护</a:t>
            </a:r>
            <a:endParaRPr lang="zh-CN" altLang="en-US" dirty="0">
              <a:solidFill>
                <a:srgbClr val="285125"/>
              </a:solidFill>
              <a:sym typeface="+mn-ea"/>
            </a:endParaRPr>
          </a:p>
        </p:txBody>
      </p:sp>
      <p:sp>
        <p:nvSpPr>
          <p:cNvPr id="5" name="灯片编号占位符 4"/>
          <p:cNvSpPr>
            <a:spLocks noGrp="1"/>
          </p:cNvSpPr>
          <p:nvPr>
            <p:ph type="sldNum" sz="quarter" idx="12"/>
          </p:nvPr>
        </p:nvSpPr>
        <p:spPr/>
        <p:txBody>
          <a:bodyPr/>
          <a:lstStyle/>
          <a:p>
            <a:fld id="{8886FA7B-F871-4E12-A366-D771B5170A55}" type="slidenum">
              <a:rPr lang="zh-CN" altLang="en-US" smtClean="0"/>
            </a:fld>
            <a:endParaRPr lang="zh-CN" altLang="en-US"/>
          </a:p>
        </p:txBody>
      </p:sp>
      <p:sp>
        <p:nvSpPr>
          <p:cNvPr id="14" name="文本框 13"/>
          <p:cNvSpPr txBox="1"/>
          <p:nvPr>
            <p:custDataLst>
              <p:tags r:id="rId1"/>
            </p:custDataLst>
          </p:nvPr>
        </p:nvSpPr>
        <p:spPr>
          <a:xfrm>
            <a:off x="-1270" y="415290"/>
            <a:ext cx="6859270" cy="320040"/>
          </a:xfrm>
          <a:prstGeom prst="rect">
            <a:avLst/>
          </a:prstGeom>
          <a:noFill/>
        </p:spPr>
        <p:txBody>
          <a:bodyPr wrap="square" rtlCol="0">
            <a:noAutofit/>
          </a:bodyPr>
          <a:lstStyle/>
          <a:p>
            <a:pPr algn="ctr"/>
            <a:r>
              <a:rPr lang="zh-CN" altLang="en-US" sz="1200" b="1" dirty="0">
                <a:ln w="0"/>
                <a:solidFill>
                  <a:srgbClr val="285125"/>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梅桥镇国土空间总体规划（</a:t>
            </a:r>
            <a:r>
              <a:rPr lang="en-US" altLang="zh-CN" sz="1200" b="1" dirty="0">
                <a:ln w="0"/>
                <a:solidFill>
                  <a:srgbClr val="285125"/>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2021-2035</a:t>
            </a:r>
            <a:r>
              <a:rPr lang="zh-CN" altLang="en-US" sz="1200" b="1" dirty="0">
                <a:ln w="0"/>
                <a:solidFill>
                  <a:srgbClr val="285125"/>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年）草案公示</a:t>
            </a:r>
            <a:endParaRPr lang="zh-CN" altLang="en-US" sz="1200" b="1" dirty="0">
              <a:ln w="0"/>
              <a:solidFill>
                <a:srgbClr val="285125"/>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16" name="组合 15"/>
          <p:cNvGrpSpPr/>
          <p:nvPr/>
        </p:nvGrpSpPr>
        <p:grpSpPr>
          <a:xfrm>
            <a:off x="471487" y="3618598"/>
            <a:ext cx="5915025" cy="1290746"/>
            <a:chOff x="471487" y="4306343"/>
            <a:chExt cx="8835784" cy="1928099"/>
          </a:xfrm>
        </p:grpSpPr>
        <p:pic>
          <p:nvPicPr>
            <p:cNvPr id="8" name="图片 7"/>
            <p:cNvPicPr>
              <a:picLocks noChangeAspect="1"/>
            </p:cNvPicPr>
            <p:nvPr/>
          </p:nvPicPr>
          <p:blipFill rotWithShape="1">
            <a:blip r:embed="rId2" cstate="print">
              <a:extLst>
                <a:ext uri="{28A0092B-C50C-407E-A947-70E740481C1C}">
                  <a14:useLocalDpi xmlns:a14="http://schemas.microsoft.com/office/drawing/2010/main" val="0"/>
                </a:ext>
              </a:extLst>
            </a:blip>
            <a:srcRect t="1" b="23509"/>
            <a:stretch>
              <a:fillRect/>
            </a:stretch>
          </p:blipFill>
          <p:spPr>
            <a:xfrm>
              <a:off x="471487" y="4308725"/>
              <a:ext cx="2795579" cy="1925717"/>
            </a:xfrm>
            <a:prstGeom prst="rect">
              <a:avLst/>
            </a:prstGeom>
          </p:spPr>
        </p:pic>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t="1" b="23581"/>
            <a:stretch>
              <a:fillRect/>
            </a:stretch>
          </p:blipFill>
          <p:spPr>
            <a:xfrm>
              <a:off x="3365026" y="4308724"/>
              <a:ext cx="2970775" cy="1912464"/>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32305" y="4306343"/>
              <a:ext cx="2874966" cy="1914846"/>
            </a:xfrm>
            <a:prstGeom prst="rect">
              <a:avLst/>
            </a:prstGeom>
          </p:spPr>
        </p:pic>
      </p:grpSp>
      <p:sp>
        <p:nvSpPr>
          <p:cNvPr id="17" name="矩形 16"/>
          <p:cNvSpPr/>
          <p:nvPr/>
        </p:nvSpPr>
        <p:spPr>
          <a:xfrm>
            <a:off x="471488" y="1733375"/>
            <a:ext cx="628442" cy="160313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latin typeface="微软雅黑" panose="020B0503020204020204" pitchFamily="34" charset="-122"/>
                <a:ea typeface="微软雅黑" panose="020B0503020204020204" pitchFamily="34" charset="-122"/>
              </a:rPr>
              <a:t>保</a:t>
            </a:r>
            <a:endParaRPr lang="en-US" altLang="zh-CN" b="1" dirty="0">
              <a:solidFill>
                <a:schemeClr val="bg1"/>
              </a:solidFill>
              <a:latin typeface="微软雅黑" panose="020B0503020204020204" pitchFamily="34" charset="-122"/>
              <a:ea typeface="微软雅黑" panose="020B0503020204020204" pitchFamily="34" charset="-122"/>
            </a:endParaRPr>
          </a:p>
          <a:p>
            <a:pPr algn="ctr"/>
            <a:r>
              <a:rPr lang="zh-CN" altLang="en-US" b="1" dirty="0">
                <a:solidFill>
                  <a:schemeClr val="bg1"/>
                </a:solidFill>
                <a:latin typeface="微软雅黑" panose="020B0503020204020204" pitchFamily="34" charset="-122"/>
                <a:ea typeface="微软雅黑" panose="020B0503020204020204" pitchFamily="34" charset="-122"/>
              </a:rPr>
              <a:t>护</a:t>
            </a:r>
            <a:endParaRPr lang="en-US" altLang="zh-CN" b="1" dirty="0">
              <a:solidFill>
                <a:schemeClr val="bg1"/>
              </a:solidFill>
              <a:latin typeface="微软雅黑" panose="020B0503020204020204" pitchFamily="34" charset="-122"/>
              <a:ea typeface="微软雅黑" panose="020B0503020204020204" pitchFamily="34" charset="-122"/>
            </a:endParaRPr>
          </a:p>
          <a:p>
            <a:pPr algn="ctr"/>
            <a:r>
              <a:rPr lang="zh-CN" altLang="en-US" b="1" dirty="0">
                <a:solidFill>
                  <a:schemeClr val="bg1"/>
                </a:solidFill>
                <a:latin typeface="微软雅黑" panose="020B0503020204020204" pitchFamily="34" charset="-122"/>
                <a:ea typeface="微软雅黑" panose="020B0503020204020204" pitchFamily="34" charset="-122"/>
              </a:rPr>
              <a:t>对</a:t>
            </a:r>
            <a:endParaRPr lang="en-US" altLang="zh-CN" b="1" dirty="0">
              <a:solidFill>
                <a:schemeClr val="bg1"/>
              </a:solidFill>
              <a:latin typeface="微软雅黑" panose="020B0503020204020204" pitchFamily="34" charset="-122"/>
              <a:ea typeface="微软雅黑" panose="020B0503020204020204" pitchFamily="34" charset="-122"/>
            </a:endParaRPr>
          </a:p>
          <a:p>
            <a:pPr algn="ctr"/>
            <a:r>
              <a:rPr lang="zh-CN" altLang="en-US" b="1" dirty="0">
                <a:solidFill>
                  <a:schemeClr val="bg1"/>
                </a:solidFill>
                <a:latin typeface="微软雅黑" panose="020B0503020204020204" pitchFamily="34" charset="-122"/>
                <a:ea typeface="微软雅黑" panose="020B0503020204020204" pitchFamily="34" charset="-122"/>
              </a:rPr>
              <a:t>象</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18" name="矩形 17"/>
          <p:cNvSpPr/>
          <p:nvPr/>
        </p:nvSpPr>
        <p:spPr>
          <a:xfrm>
            <a:off x="1219200" y="1733375"/>
            <a:ext cx="5167312" cy="1603131"/>
          </a:xfrm>
          <a:prstGeom prst="rect">
            <a:avLst/>
          </a:prstGeom>
          <a:solidFill>
            <a:srgbClr val="C5E0B4">
              <a:alpha val="40000"/>
            </a:srgbClr>
          </a:solidFill>
        </p:spPr>
        <p:txBody>
          <a:bodyPr wrap="square">
            <a:spAutoFit/>
          </a:bodyPr>
          <a:lstStyle/>
          <a:p>
            <a:pPr indent="0" algn="just" fontAlgn="auto">
              <a:lnSpc>
                <a:spcPct val="125000"/>
              </a:lnSpc>
            </a:pPr>
            <a:r>
              <a:rPr lang="zh-CN" altLang="en-US" sz="1600" dirty="0">
                <a:solidFill>
                  <a:srgbClr val="285125"/>
                </a:solidFill>
                <a:latin typeface="微软雅黑" panose="020B0503020204020204" pitchFamily="34" charset="-122"/>
                <a:ea typeface="微软雅黑" panose="020B0503020204020204" pitchFamily="34" charset="-122"/>
                <a:sym typeface="+mn-ea"/>
              </a:rPr>
              <a:t>梅桥镇现有区县级及以上文物保护单位2处，分别为年富墓和蚌埠闸。登记不可移动文物7处，分别为朱海村遗址、三官庙遗址、大岗汪井、王氏牌坊、大岗城隍庙遗址陈家岗墓群以及大岗村城隍庙墓群。登记名树古木2处，分别为淝南村百年杜梨树和裔湾村百年皂荚树。</a:t>
            </a:r>
            <a:endParaRPr lang="zh-CN" altLang="en-US" sz="1600" dirty="0">
              <a:solidFill>
                <a:srgbClr val="285125"/>
              </a:solidFill>
              <a:latin typeface="微软雅黑" panose="020B0503020204020204" pitchFamily="34" charset="-122"/>
              <a:ea typeface="微软雅黑" panose="020B0503020204020204" pitchFamily="34" charset="-122"/>
              <a:sym typeface="+mn-ea"/>
            </a:endParaRPr>
          </a:p>
        </p:txBody>
      </p:sp>
      <p:sp>
        <p:nvSpPr>
          <p:cNvPr id="19" name="矩形 18"/>
          <p:cNvSpPr/>
          <p:nvPr/>
        </p:nvSpPr>
        <p:spPr>
          <a:xfrm>
            <a:off x="471487" y="4940648"/>
            <a:ext cx="1871472" cy="307777"/>
          </a:xfrm>
          <a:prstGeom prst="rect">
            <a:avLst/>
          </a:prstGeom>
        </p:spPr>
        <p:txBody>
          <a:bodyPr wrap="square">
            <a:spAutoFit/>
          </a:bodyPr>
          <a:lstStyle/>
          <a:p>
            <a:pPr algn="ctr"/>
            <a:r>
              <a:rPr lang="zh-CN" altLang="en-US" sz="1400" b="1" dirty="0">
                <a:solidFill>
                  <a:srgbClr val="285125"/>
                </a:solidFill>
                <a:latin typeface="微软雅黑" panose="020B0503020204020204" pitchFamily="34" charset="-122"/>
                <a:ea typeface="微软雅黑" panose="020B0503020204020204" pitchFamily="34" charset="-122"/>
                <a:sym typeface="+mn-ea"/>
              </a:rPr>
              <a:t>大岗汪井</a:t>
            </a:r>
            <a:endParaRPr lang="zh-CN" altLang="en-US" sz="1400" b="1" dirty="0">
              <a:solidFill>
                <a:srgbClr val="285125"/>
              </a:solidFill>
              <a:latin typeface="微软雅黑" panose="020B0503020204020204" pitchFamily="34" charset="-122"/>
              <a:ea typeface="微软雅黑" panose="020B0503020204020204" pitchFamily="34" charset="-122"/>
              <a:sym typeface="+mn-ea"/>
            </a:endParaRPr>
          </a:p>
        </p:txBody>
      </p:sp>
      <p:sp>
        <p:nvSpPr>
          <p:cNvPr id="26" name="矩形 25"/>
          <p:cNvSpPr/>
          <p:nvPr/>
        </p:nvSpPr>
        <p:spPr>
          <a:xfrm>
            <a:off x="2408537" y="4940648"/>
            <a:ext cx="1988755" cy="307777"/>
          </a:xfrm>
          <a:prstGeom prst="rect">
            <a:avLst/>
          </a:prstGeom>
        </p:spPr>
        <p:txBody>
          <a:bodyPr wrap="square">
            <a:spAutoFit/>
          </a:bodyPr>
          <a:lstStyle/>
          <a:p>
            <a:pPr algn="ctr"/>
            <a:r>
              <a:rPr lang="zh-CN" altLang="en-US" sz="1400" b="1" dirty="0">
                <a:solidFill>
                  <a:srgbClr val="285125"/>
                </a:solidFill>
                <a:latin typeface="微软雅黑" panose="020B0503020204020204" pitchFamily="34" charset="-122"/>
                <a:ea typeface="微软雅黑" panose="020B0503020204020204" pitchFamily="34" charset="-122"/>
                <a:sym typeface="+mn-ea"/>
              </a:rPr>
              <a:t>王氏牌坊</a:t>
            </a:r>
            <a:endParaRPr lang="zh-CN" altLang="en-US" sz="1400" b="1" dirty="0">
              <a:solidFill>
                <a:srgbClr val="285125"/>
              </a:solidFill>
              <a:latin typeface="微软雅黑" panose="020B0503020204020204" pitchFamily="34" charset="-122"/>
              <a:ea typeface="微软雅黑" panose="020B0503020204020204" pitchFamily="34" charset="-122"/>
              <a:sym typeface="+mn-ea"/>
            </a:endParaRPr>
          </a:p>
        </p:txBody>
      </p:sp>
      <p:sp>
        <p:nvSpPr>
          <p:cNvPr id="27" name="矩形 26"/>
          <p:cNvSpPr/>
          <p:nvPr/>
        </p:nvSpPr>
        <p:spPr>
          <a:xfrm>
            <a:off x="4461895" y="4940648"/>
            <a:ext cx="1924617" cy="307777"/>
          </a:xfrm>
          <a:prstGeom prst="rect">
            <a:avLst/>
          </a:prstGeom>
        </p:spPr>
        <p:txBody>
          <a:bodyPr wrap="square">
            <a:spAutoFit/>
          </a:bodyPr>
          <a:lstStyle/>
          <a:p>
            <a:pPr algn="ctr"/>
            <a:r>
              <a:rPr lang="zh-CN" altLang="en-US" sz="1400" b="1" dirty="0">
                <a:solidFill>
                  <a:srgbClr val="285125"/>
                </a:solidFill>
                <a:latin typeface="微软雅黑" panose="020B0503020204020204" pitchFamily="34" charset="-122"/>
                <a:ea typeface="微软雅黑" panose="020B0503020204020204" pitchFamily="34" charset="-122"/>
                <a:sym typeface="+mn-ea"/>
              </a:rPr>
              <a:t>蚌埠闸</a:t>
            </a:r>
            <a:endParaRPr lang="zh-CN" altLang="en-US" sz="1400" b="1" dirty="0">
              <a:solidFill>
                <a:srgbClr val="285125"/>
              </a:solidFill>
              <a:latin typeface="微软雅黑" panose="020B0503020204020204" pitchFamily="34" charset="-122"/>
              <a:ea typeface="微软雅黑" panose="020B0503020204020204" pitchFamily="34" charset="-122"/>
              <a:sym typeface="+mn-ea"/>
            </a:endParaRPr>
          </a:p>
        </p:txBody>
      </p:sp>
      <p:sp>
        <p:nvSpPr>
          <p:cNvPr id="28" name="矩形 27"/>
          <p:cNvSpPr/>
          <p:nvPr/>
        </p:nvSpPr>
        <p:spPr>
          <a:xfrm>
            <a:off x="5758069" y="5335525"/>
            <a:ext cx="628443" cy="160313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latin typeface="微软雅黑" panose="020B0503020204020204" pitchFamily="34" charset="-122"/>
                <a:ea typeface="微软雅黑" panose="020B0503020204020204" pitchFamily="34" charset="-122"/>
              </a:rPr>
              <a:t>保</a:t>
            </a:r>
            <a:endParaRPr lang="en-US" altLang="zh-CN" b="1" dirty="0">
              <a:solidFill>
                <a:schemeClr val="bg1"/>
              </a:solidFill>
              <a:latin typeface="微软雅黑" panose="020B0503020204020204" pitchFamily="34" charset="-122"/>
              <a:ea typeface="微软雅黑" panose="020B0503020204020204" pitchFamily="34" charset="-122"/>
            </a:endParaRPr>
          </a:p>
          <a:p>
            <a:pPr algn="ctr"/>
            <a:r>
              <a:rPr lang="zh-CN" altLang="en-US" b="1" dirty="0">
                <a:solidFill>
                  <a:schemeClr val="bg1"/>
                </a:solidFill>
                <a:latin typeface="微软雅黑" panose="020B0503020204020204" pitchFamily="34" charset="-122"/>
                <a:ea typeface="微软雅黑" panose="020B0503020204020204" pitchFamily="34" charset="-122"/>
              </a:rPr>
              <a:t>护</a:t>
            </a:r>
            <a:endParaRPr lang="en-US" altLang="zh-CN" b="1" dirty="0">
              <a:solidFill>
                <a:schemeClr val="bg1"/>
              </a:solidFill>
              <a:latin typeface="微软雅黑" panose="020B0503020204020204" pitchFamily="34" charset="-122"/>
              <a:ea typeface="微软雅黑" panose="020B0503020204020204" pitchFamily="34" charset="-122"/>
            </a:endParaRPr>
          </a:p>
          <a:p>
            <a:pPr algn="ctr"/>
            <a:r>
              <a:rPr lang="zh-CN" altLang="en-US" b="1" dirty="0">
                <a:solidFill>
                  <a:schemeClr val="bg1"/>
                </a:solidFill>
                <a:latin typeface="微软雅黑" panose="020B0503020204020204" pitchFamily="34" charset="-122"/>
                <a:ea typeface="微软雅黑" panose="020B0503020204020204" pitchFamily="34" charset="-122"/>
              </a:rPr>
              <a:t>方法</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29" name="矩形 28"/>
          <p:cNvSpPr/>
          <p:nvPr/>
        </p:nvSpPr>
        <p:spPr>
          <a:xfrm>
            <a:off x="471487" y="5335525"/>
            <a:ext cx="5167312" cy="1603131"/>
          </a:xfrm>
          <a:prstGeom prst="rect">
            <a:avLst/>
          </a:prstGeom>
          <a:solidFill>
            <a:srgbClr val="C5E0B4">
              <a:alpha val="40000"/>
            </a:srgbClr>
          </a:solidFill>
        </p:spPr>
        <p:txBody>
          <a:bodyPr wrap="square">
            <a:spAutoFit/>
          </a:bodyPr>
          <a:lstStyle/>
          <a:p>
            <a:pPr indent="0" algn="just" fontAlgn="auto">
              <a:lnSpc>
                <a:spcPct val="125000"/>
              </a:lnSpc>
            </a:pPr>
            <a:r>
              <a:rPr lang="zh-CN" altLang="en-US" sz="1600" dirty="0">
                <a:solidFill>
                  <a:srgbClr val="285125"/>
                </a:solidFill>
                <a:latin typeface="微软雅黑" panose="020B0503020204020204" pitchFamily="34" charset="-122"/>
                <a:ea typeface="微软雅黑" panose="020B0503020204020204" pitchFamily="34" charset="-122"/>
                <a:sym typeface="+mn-ea"/>
              </a:rPr>
              <a:t>实行“保护名录</a:t>
            </a:r>
            <a:r>
              <a:rPr lang="en-US" altLang="zh-CN" sz="1600" dirty="0">
                <a:solidFill>
                  <a:srgbClr val="285125"/>
                </a:solidFill>
                <a:latin typeface="微软雅黑" panose="020B0503020204020204" pitchFamily="34" charset="-122"/>
                <a:ea typeface="微软雅黑" panose="020B0503020204020204" pitchFamily="34" charset="-122"/>
                <a:sym typeface="+mn-ea"/>
              </a:rPr>
              <a:t>+</a:t>
            </a:r>
            <a:r>
              <a:rPr lang="zh-CN" altLang="en-US" sz="1600" dirty="0">
                <a:solidFill>
                  <a:srgbClr val="285125"/>
                </a:solidFill>
                <a:latin typeface="微软雅黑" panose="020B0503020204020204" pitchFamily="34" charset="-122"/>
                <a:ea typeface="微软雅黑" panose="020B0503020204020204" pitchFamily="34" charset="-122"/>
                <a:sym typeface="+mn-ea"/>
              </a:rPr>
              <a:t>保护区划”的保护方式，明确保护资源名称、资源类别、保护等别、资源年代、占地规模。保护区划结合文物保护规划，明确保护对象的基本情况、位置、保护四至界线、与周边环境的关系和相关保护要求等。</a:t>
            </a:r>
            <a:endParaRPr lang="zh-CN" altLang="en-US" sz="1600" dirty="0">
              <a:solidFill>
                <a:srgbClr val="285125"/>
              </a:solidFill>
              <a:latin typeface="微软雅黑" panose="020B0503020204020204" pitchFamily="34" charset="-122"/>
              <a:ea typeface="微软雅黑" panose="020B0503020204020204" pitchFamily="34" charset="-122"/>
              <a:sym typeface="+mn-ea"/>
            </a:endParaRPr>
          </a:p>
        </p:txBody>
      </p:sp>
      <p:sp>
        <p:nvSpPr>
          <p:cNvPr id="30" name="矩形 29"/>
          <p:cNvSpPr/>
          <p:nvPr/>
        </p:nvSpPr>
        <p:spPr>
          <a:xfrm>
            <a:off x="471486" y="7200909"/>
            <a:ext cx="628443" cy="224676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latin typeface="微软雅黑" panose="020B0503020204020204" pitchFamily="34" charset="-122"/>
                <a:ea typeface="微软雅黑" panose="020B0503020204020204" pitchFamily="34" charset="-122"/>
              </a:rPr>
              <a:t>保</a:t>
            </a:r>
            <a:endParaRPr lang="en-US" altLang="zh-CN" b="1" dirty="0">
              <a:solidFill>
                <a:schemeClr val="bg1"/>
              </a:solidFill>
              <a:latin typeface="微软雅黑" panose="020B0503020204020204" pitchFamily="34" charset="-122"/>
              <a:ea typeface="微软雅黑" panose="020B0503020204020204" pitchFamily="34" charset="-122"/>
            </a:endParaRPr>
          </a:p>
          <a:p>
            <a:pPr algn="ctr"/>
            <a:r>
              <a:rPr lang="zh-CN" altLang="en-US" b="1" dirty="0">
                <a:solidFill>
                  <a:schemeClr val="bg1"/>
                </a:solidFill>
                <a:latin typeface="微软雅黑" panose="020B0503020204020204" pitchFamily="34" charset="-122"/>
                <a:ea typeface="微软雅黑" panose="020B0503020204020204" pitchFamily="34" charset="-122"/>
              </a:rPr>
              <a:t>护</a:t>
            </a:r>
            <a:endParaRPr lang="en-US" altLang="zh-CN" b="1" dirty="0">
              <a:solidFill>
                <a:schemeClr val="bg1"/>
              </a:solidFill>
              <a:latin typeface="微软雅黑" panose="020B0503020204020204" pitchFamily="34" charset="-122"/>
              <a:ea typeface="微软雅黑" panose="020B0503020204020204" pitchFamily="34" charset="-122"/>
            </a:endParaRPr>
          </a:p>
          <a:p>
            <a:pPr algn="ctr"/>
            <a:r>
              <a:rPr lang="zh-CN" altLang="en-US" b="1" dirty="0">
                <a:solidFill>
                  <a:schemeClr val="bg1"/>
                </a:solidFill>
                <a:latin typeface="微软雅黑" panose="020B0503020204020204" pitchFamily="34" charset="-122"/>
                <a:ea typeface="微软雅黑" panose="020B0503020204020204" pitchFamily="34" charset="-122"/>
              </a:rPr>
              <a:t>措施</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31" name="矩形 30"/>
          <p:cNvSpPr/>
          <p:nvPr/>
        </p:nvSpPr>
        <p:spPr>
          <a:xfrm>
            <a:off x="1219200" y="7200910"/>
            <a:ext cx="5167312" cy="2245360"/>
          </a:xfrm>
          <a:prstGeom prst="rect">
            <a:avLst/>
          </a:prstGeom>
          <a:solidFill>
            <a:srgbClr val="C5E0B4">
              <a:alpha val="40000"/>
            </a:srgbClr>
          </a:solidFill>
        </p:spPr>
        <p:txBody>
          <a:bodyPr wrap="square">
            <a:spAutoFit/>
          </a:bodyPr>
          <a:lstStyle/>
          <a:p>
            <a:pPr marL="342900" indent="-342900" algn="just" fontAlgn="auto">
              <a:lnSpc>
                <a:spcPct val="125000"/>
              </a:lnSpc>
              <a:buFont typeface="+mj-ea"/>
              <a:buAutoNum type="circleNumDbPlain"/>
            </a:pPr>
            <a:r>
              <a:rPr lang="zh-CN" altLang="en-US" sz="1600" dirty="0">
                <a:solidFill>
                  <a:srgbClr val="285125"/>
                </a:solidFill>
                <a:latin typeface="微软雅黑" panose="020B0503020204020204" pitchFamily="34" charset="-122"/>
                <a:ea typeface="微软雅黑" panose="020B0503020204020204" pitchFamily="34" charset="-122"/>
                <a:sym typeface="+mn-ea"/>
              </a:rPr>
              <a:t>修护遗址环境，保护原有村落聚集形态，处理好建筑与自然环境之间的关系。</a:t>
            </a:r>
            <a:endParaRPr lang="zh-CN" altLang="en-US" sz="1600" dirty="0">
              <a:solidFill>
                <a:srgbClr val="285125"/>
              </a:solidFill>
              <a:latin typeface="微软雅黑" panose="020B0503020204020204" pitchFamily="34" charset="-122"/>
              <a:ea typeface="微软雅黑" panose="020B0503020204020204" pitchFamily="34" charset="-122"/>
              <a:sym typeface="+mn-ea"/>
            </a:endParaRPr>
          </a:p>
          <a:p>
            <a:pPr marL="342900" indent="-342900" algn="just" fontAlgn="auto">
              <a:lnSpc>
                <a:spcPct val="125000"/>
              </a:lnSpc>
              <a:buFont typeface="+mj-ea"/>
              <a:buAutoNum type="circleNumDbPlain"/>
            </a:pPr>
            <a:r>
              <a:rPr lang="zh-CN" altLang="en-US" sz="1600" dirty="0">
                <a:solidFill>
                  <a:srgbClr val="285125"/>
                </a:solidFill>
                <a:latin typeface="微软雅黑" panose="020B0503020204020204" pitchFamily="34" charset="-122"/>
                <a:ea typeface="微软雅黑" panose="020B0503020204020204" pitchFamily="34" charset="-122"/>
                <a:sym typeface="+mn-ea"/>
              </a:rPr>
              <a:t>继承和发扬民族传统文化，适当建设标志性的公共建筑，突出地域的特色风貌。</a:t>
            </a:r>
            <a:endParaRPr lang="zh-CN" altLang="en-US" sz="1600" dirty="0">
              <a:solidFill>
                <a:srgbClr val="285125"/>
              </a:solidFill>
              <a:latin typeface="微软雅黑" panose="020B0503020204020204" pitchFamily="34" charset="-122"/>
              <a:ea typeface="微软雅黑" panose="020B0503020204020204" pitchFamily="34" charset="-122"/>
              <a:sym typeface="+mn-ea"/>
            </a:endParaRPr>
          </a:p>
          <a:p>
            <a:pPr marL="342900" indent="-342900" algn="just" fontAlgn="auto">
              <a:lnSpc>
                <a:spcPct val="125000"/>
              </a:lnSpc>
              <a:buFont typeface="+mj-ea"/>
              <a:buAutoNum type="circleNumDbPlain"/>
            </a:pPr>
            <a:r>
              <a:rPr lang="zh-CN" altLang="en-US" sz="1600" dirty="0">
                <a:solidFill>
                  <a:srgbClr val="285125"/>
                </a:solidFill>
                <a:latin typeface="微软雅黑" panose="020B0503020204020204" pitchFamily="34" charset="-122"/>
                <a:ea typeface="微软雅黑" panose="020B0503020204020204" pitchFamily="34" charset="-122"/>
                <a:sym typeface="+mn-ea"/>
              </a:rPr>
              <a:t>用现代化的手段，活化遗址文化。积极探索“活态传承”、“保改结合”等多种兼容并包的历史文化保护模式，营造历史文化体验感，增强游客参与度。</a:t>
            </a:r>
            <a:endParaRPr lang="zh-CN" altLang="en-US" sz="1600" dirty="0">
              <a:solidFill>
                <a:srgbClr val="285125"/>
              </a:solidFill>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燕尾形 23"/>
          <p:cNvSpPr/>
          <p:nvPr/>
        </p:nvSpPr>
        <p:spPr>
          <a:xfrm rot="10800000">
            <a:off x="5913120" y="241078"/>
            <a:ext cx="1176528" cy="576419"/>
          </a:xfrm>
          <a:prstGeom prst="chevron">
            <a:avLst>
              <a:gd name="adj" fmla="val 29518"/>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标题 6"/>
          <p:cNvSpPr>
            <a:spLocks noGrp="1"/>
          </p:cNvSpPr>
          <p:nvPr>
            <p:ph type="title"/>
          </p:nvPr>
        </p:nvSpPr>
        <p:spPr>
          <a:xfrm>
            <a:off x="471487" y="726428"/>
            <a:ext cx="5915025" cy="975720"/>
          </a:xfrm>
        </p:spPr>
        <p:txBody>
          <a:bodyPr/>
          <a:lstStyle/>
          <a:p>
            <a:r>
              <a:rPr lang="en-US" altLang="zh-CN" dirty="0">
                <a:solidFill>
                  <a:srgbClr val="285125"/>
                </a:solidFill>
                <a:sym typeface="+mn-ea"/>
              </a:rPr>
              <a:t>7.2 </a:t>
            </a:r>
            <a:r>
              <a:rPr lang="zh-CN" altLang="en-US" dirty="0">
                <a:solidFill>
                  <a:srgbClr val="285125"/>
                </a:solidFill>
                <a:sym typeface="+mn-ea"/>
              </a:rPr>
              <a:t>特色风貌塑造</a:t>
            </a:r>
            <a:endParaRPr lang="zh-CN" altLang="en-US" dirty="0">
              <a:solidFill>
                <a:srgbClr val="285125"/>
              </a:solidFill>
              <a:sym typeface="+mn-ea"/>
            </a:endParaRPr>
          </a:p>
        </p:txBody>
      </p:sp>
      <p:sp>
        <p:nvSpPr>
          <p:cNvPr id="5" name="灯片编号占位符 4"/>
          <p:cNvSpPr>
            <a:spLocks noGrp="1"/>
          </p:cNvSpPr>
          <p:nvPr>
            <p:ph type="sldNum" sz="quarter" idx="12"/>
          </p:nvPr>
        </p:nvSpPr>
        <p:spPr/>
        <p:txBody>
          <a:bodyPr/>
          <a:lstStyle/>
          <a:p>
            <a:fld id="{8886FA7B-F871-4E12-A366-D771B5170A55}" type="slidenum">
              <a:rPr lang="zh-CN" altLang="en-US" smtClean="0"/>
            </a:fld>
            <a:endParaRPr lang="zh-CN" altLang="en-US"/>
          </a:p>
        </p:txBody>
      </p:sp>
      <p:sp>
        <p:nvSpPr>
          <p:cNvPr id="14" name="文本框 13"/>
          <p:cNvSpPr txBox="1"/>
          <p:nvPr>
            <p:custDataLst>
              <p:tags r:id="rId1"/>
            </p:custDataLst>
          </p:nvPr>
        </p:nvSpPr>
        <p:spPr>
          <a:xfrm>
            <a:off x="-1270" y="415290"/>
            <a:ext cx="6859270" cy="320040"/>
          </a:xfrm>
          <a:prstGeom prst="rect">
            <a:avLst/>
          </a:prstGeom>
          <a:noFill/>
        </p:spPr>
        <p:txBody>
          <a:bodyPr wrap="square" rtlCol="0">
            <a:noAutofit/>
          </a:bodyPr>
          <a:lstStyle/>
          <a:p>
            <a:pPr algn="ctr"/>
            <a:r>
              <a:rPr lang="zh-CN" altLang="en-US" sz="1200" b="1" dirty="0">
                <a:ln w="0"/>
                <a:solidFill>
                  <a:srgbClr val="285125"/>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梅桥镇国土空间总体规划（</a:t>
            </a:r>
            <a:r>
              <a:rPr lang="en-US" altLang="zh-CN" sz="1200" b="1" dirty="0">
                <a:ln w="0"/>
                <a:solidFill>
                  <a:srgbClr val="285125"/>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2021-2035</a:t>
            </a:r>
            <a:r>
              <a:rPr lang="zh-CN" altLang="en-US" sz="1200" b="1" dirty="0">
                <a:ln w="0"/>
                <a:solidFill>
                  <a:srgbClr val="285125"/>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年）草案公示</a:t>
            </a:r>
            <a:endParaRPr lang="zh-CN" altLang="en-US" sz="1200" b="1" dirty="0">
              <a:ln w="0"/>
              <a:solidFill>
                <a:srgbClr val="285125"/>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10" name="图片 9"/>
          <p:cNvPicPr>
            <a:picLocks noChangeAspect="1"/>
          </p:cNvPicPr>
          <p:nvPr/>
        </p:nvPicPr>
        <p:blipFill rotWithShape="1">
          <a:blip r:embed="rId2"/>
          <a:srcRect l="5383" t="4429" r="5050" b="1190"/>
          <a:stretch>
            <a:fillRect/>
          </a:stretch>
        </p:blipFill>
        <p:spPr>
          <a:xfrm>
            <a:off x="471486" y="5221632"/>
            <a:ext cx="3644349" cy="4287453"/>
          </a:xfrm>
          <a:prstGeom prst="rect">
            <a:avLst/>
          </a:prstGeom>
          <a:ln>
            <a:noFill/>
          </a:ln>
          <a:effectLst/>
        </p:spPr>
      </p:pic>
      <p:sp>
        <p:nvSpPr>
          <p:cNvPr id="6" name="矩形 5"/>
          <p:cNvSpPr/>
          <p:nvPr/>
        </p:nvSpPr>
        <p:spPr>
          <a:xfrm>
            <a:off x="471486" y="2835462"/>
            <a:ext cx="5910846" cy="2245360"/>
          </a:xfrm>
          <a:prstGeom prst="rect">
            <a:avLst/>
          </a:prstGeom>
          <a:solidFill>
            <a:srgbClr val="E2F0D9">
              <a:alpha val="40000"/>
            </a:srgbClr>
          </a:solidFill>
        </p:spPr>
        <p:txBody>
          <a:bodyPr wrap="square">
            <a:spAutoFit/>
          </a:bodyPr>
          <a:lstStyle/>
          <a:p>
            <a:pPr indent="0" fontAlgn="auto">
              <a:lnSpc>
                <a:spcPts val="2400"/>
              </a:lnSpc>
            </a:pPr>
            <a:r>
              <a:rPr lang="zh-CN" altLang="en-US" sz="1600" b="1" dirty="0">
                <a:solidFill>
                  <a:srgbClr val="285125"/>
                </a:solidFill>
                <a:latin typeface="微软雅黑" panose="020B0503020204020204" pitchFamily="34" charset="-122"/>
                <a:ea typeface="微软雅黑" panose="020B0503020204020204" pitchFamily="34" charset="-122"/>
                <a:sym typeface="+mn-ea"/>
              </a:rPr>
              <a:t>三轴</a:t>
            </a:r>
            <a:r>
              <a:rPr lang="zh-CN" altLang="en-US" sz="1600" dirty="0">
                <a:solidFill>
                  <a:srgbClr val="285125"/>
                </a:solidFill>
                <a:latin typeface="微软雅黑" panose="020B0503020204020204" pitchFamily="34" charset="-122"/>
                <a:ea typeface="微软雅黑" panose="020B0503020204020204" pitchFamily="34" charset="-122"/>
                <a:sym typeface="+mn-ea"/>
              </a:rPr>
              <a:t>：打造乡道Y036、县道X041、国道G345三条具有梅桥特色的景观风貌轴。</a:t>
            </a:r>
            <a:endParaRPr lang="en-US" altLang="zh-CN" sz="1600" dirty="0">
              <a:solidFill>
                <a:srgbClr val="285125"/>
              </a:solidFill>
              <a:latin typeface="微软雅黑" panose="020B0503020204020204" pitchFamily="34" charset="-122"/>
              <a:ea typeface="微软雅黑" panose="020B0503020204020204" pitchFamily="34" charset="-122"/>
              <a:sym typeface="+mn-ea"/>
            </a:endParaRPr>
          </a:p>
          <a:p>
            <a:pPr indent="0" fontAlgn="auto">
              <a:lnSpc>
                <a:spcPts val="2400"/>
              </a:lnSpc>
            </a:pPr>
            <a:r>
              <a:rPr lang="zh-CN" altLang="en-US" sz="1600" b="1" dirty="0">
                <a:solidFill>
                  <a:srgbClr val="285125"/>
                </a:solidFill>
                <a:latin typeface="微软雅黑" panose="020B0503020204020204" pitchFamily="34" charset="-122"/>
                <a:ea typeface="微软雅黑" panose="020B0503020204020204" pitchFamily="34" charset="-122"/>
                <a:sym typeface="+mn-ea"/>
              </a:rPr>
              <a:t>三带</a:t>
            </a:r>
            <a:r>
              <a:rPr lang="zh-CN" altLang="en-US" sz="1600" dirty="0">
                <a:solidFill>
                  <a:srgbClr val="285125"/>
                </a:solidFill>
                <a:latin typeface="微软雅黑" panose="020B0503020204020204" pitchFamily="34" charset="-122"/>
                <a:ea typeface="微软雅黑" panose="020B0503020204020204" pitchFamily="34" charset="-122"/>
                <a:sym typeface="+mn-ea"/>
              </a:rPr>
              <a:t>：北淝河、清沟河、三汊河三条自然风光带。</a:t>
            </a:r>
            <a:endParaRPr lang="zh-CN" altLang="en-US" sz="1600" dirty="0">
              <a:solidFill>
                <a:srgbClr val="285125"/>
              </a:solidFill>
              <a:latin typeface="微软雅黑" panose="020B0503020204020204" pitchFamily="34" charset="-122"/>
              <a:ea typeface="微软雅黑" panose="020B0503020204020204" pitchFamily="34" charset="-122"/>
              <a:sym typeface="+mn-ea"/>
            </a:endParaRPr>
          </a:p>
          <a:p>
            <a:pPr indent="0" fontAlgn="auto">
              <a:lnSpc>
                <a:spcPts val="2400"/>
              </a:lnSpc>
            </a:pPr>
            <a:r>
              <a:rPr lang="zh-CN" altLang="en-US" sz="1600" b="1" dirty="0">
                <a:solidFill>
                  <a:srgbClr val="285125"/>
                </a:solidFill>
                <a:latin typeface="微软雅黑" panose="020B0503020204020204" pitchFamily="34" charset="-122"/>
                <a:ea typeface="微软雅黑" panose="020B0503020204020204" pitchFamily="34" charset="-122"/>
                <a:sym typeface="+mn-ea"/>
              </a:rPr>
              <a:t>四区</a:t>
            </a:r>
            <a:r>
              <a:rPr lang="zh-CN" altLang="en-US" sz="1600" dirty="0">
                <a:solidFill>
                  <a:srgbClr val="285125"/>
                </a:solidFill>
                <a:latin typeface="微软雅黑" panose="020B0503020204020204" pitchFamily="34" charset="-122"/>
                <a:ea typeface="微软雅黑" panose="020B0503020204020204" pitchFamily="34" charset="-122"/>
                <a:sym typeface="+mn-ea"/>
              </a:rPr>
              <a:t>：乡村田园风貌区、梅桥街道风貌区、三汊河与蚌埠闸自然风貌区。</a:t>
            </a:r>
            <a:endParaRPr lang="zh-CN" altLang="en-US" sz="1600" dirty="0">
              <a:solidFill>
                <a:srgbClr val="285125"/>
              </a:solidFill>
              <a:latin typeface="微软雅黑" panose="020B0503020204020204" pitchFamily="34" charset="-122"/>
              <a:ea typeface="微软雅黑" panose="020B0503020204020204" pitchFamily="34" charset="-122"/>
              <a:sym typeface="+mn-ea"/>
            </a:endParaRPr>
          </a:p>
          <a:p>
            <a:pPr indent="0" fontAlgn="auto">
              <a:lnSpc>
                <a:spcPts val="2400"/>
              </a:lnSpc>
            </a:pPr>
            <a:r>
              <a:rPr lang="zh-CN" altLang="en-US" sz="1600" b="1" dirty="0">
                <a:solidFill>
                  <a:srgbClr val="285125"/>
                </a:solidFill>
                <a:latin typeface="微软雅黑" panose="020B0503020204020204" pitchFamily="34" charset="-122"/>
                <a:ea typeface="微软雅黑" panose="020B0503020204020204" pitchFamily="34" charset="-122"/>
                <a:sym typeface="+mn-ea"/>
              </a:rPr>
              <a:t>多点</a:t>
            </a:r>
            <a:r>
              <a:rPr lang="zh-CN" altLang="en-US" sz="1600" dirty="0">
                <a:solidFill>
                  <a:srgbClr val="285125"/>
                </a:solidFill>
                <a:latin typeface="微软雅黑" panose="020B0503020204020204" pitchFamily="34" charset="-122"/>
                <a:ea typeface="微软雅黑" panose="020B0503020204020204" pitchFamily="34" charset="-122"/>
                <a:sym typeface="+mn-ea"/>
              </a:rPr>
              <a:t>：历史建筑、历史遗迹、自然景观、田园风光等多个特色自然人文节点。</a:t>
            </a:r>
            <a:endParaRPr lang="zh-CN" altLang="en-US" sz="1600" dirty="0">
              <a:solidFill>
                <a:srgbClr val="285125"/>
              </a:solidFill>
              <a:latin typeface="微软雅黑" panose="020B0503020204020204" pitchFamily="34" charset="-122"/>
              <a:ea typeface="微软雅黑" panose="020B0503020204020204" pitchFamily="34" charset="-122"/>
              <a:sym typeface="+mn-ea"/>
            </a:endParaRPr>
          </a:p>
        </p:txBody>
      </p:sp>
      <p:sp>
        <p:nvSpPr>
          <p:cNvPr id="15" name="内容占位符 7"/>
          <p:cNvSpPr txBox="1"/>
          <p:nvPr>
            <p:custDataLst>
              <p:tags r:id="rId3"/>
            </p:custDataLst>
          </p:nvPr>
        </p:nvSpPr>
        <p:spPr>
          <a:xfrm>
            <a:off x="471170" y="1600200"/>
            <a:ext cx="5915025" cy="1167130"/>
          </a:xfrm>
          <a:prstGeom prst="roundRect">
            <a:avLst>
              <a:gd name="adj" fmla="val 8593"/>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indent="457200" algn="l" fontAlgn="auto">
              <a:lnSpc>
                <a:spcPct val="130000"/>
              </a:lnSpc>
            </a:pPr>
            <a:r>
              <a:rPr lang="zh-CN" altLang="en-US" dirty="0">
                <a:solidFill>
                  <a:schemeClr val="bg1"/>
                </a:solidFill>
                <a:latin typeface="微软雅黑" panose="020B0503020204020204" pitchFamily="34" charset="-122"/>
                <a:ea typeface="微软雅黑" panose="020B0503020204020204" pitchFamily="34" charset="-122"/>
                <a:sym typeface="+mn-ea"/>
              </a:rPr>
              <a:t>深入挖掘梅桥自然景观、人文特色，围绕“长三角著名蔬菜产业基地、皖北知名生态旅游基地”发展定位，打造“三轴三带四区多节点”的梅桥特色风貌。</a:t>
            </a:r>
            <a:endParaRPr lang="zh-CN" altLang="en-US" dirty="0">
              <a:solidFill>
                <a:schemeClr val="bg1"/>
              </a:solidFill>
              <a:latin typeface="微软雅黑" panose="020B0503020204020204" pitchFamily="34" charset="-122"/>
              <a:ea typeface="微软雅黑" panose="020B0503020204020204" pitchFamily="34" charset="-122"/>
              <a:sym typeface="+mn-ea"/>
            </a:endParaRPr>
          </a:p>
        </p:txBody>
      </p:sp>
      <p:cxnSp>
        <p:nvCxnSpPr>
          <p:cNvPr id="25" name="直接连接符 24"/>
          <p:cNvCxnSpPr/>
          <p:nvPr/>
        </p:nvCxnSpPr>
        <p:spPr>
          <a:xfrm>
            <a:off x="1996440" y="8960422"/>
            <a:ext cx="2244256" cy="0"/>
          </a:xfrm>
          <a:prstGeom prst="line">
            <a:avLst/>
          </a:prstGeom>
          <a:ln>
            <a:solidFill>
              <a:schemeClr val="accent6"/>
            </a:solidFill>
            <a:headEnd type="ova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3352800" y="6461062"/>
            <a:ext cx="887896" cy="0"/>
          </a:xfrm>
          <a:prstGeom prst="line">
            <a:avLst/>
          </a:prstGeom>
          <a:ln>
            <a:solidFill>
              <a:schemeClr val="accent6"/>
            </a:solidFill>
            <a:headEnd type="ova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2674620" y="7619470"/>
            <a:ext cx="1566076" cy="2604"/>
          </a:xfrm>
          <a:prstGeom prst="line">
            <a:avLst/>
          </a:prstGeom>
          <a:ln>
            <a:solidFill>
              <a:schemeClr val="accent6"/>
            </a:solidFill>
            <a:headEnd type="oval"/>
          </a:ln>
        </p:spPr>
        <p:style>
          <a:lnRef idx="1">
            <a:schemeClr val="accent1"/>
          </a:lnRef>
          <a:fillRef idx="0">
            <a:schemeClr val="accent1"/>
          </a:fillRef>
          <a:effectRef idx="0">
            <a:schemeClr val="accent1"/>
          </a:effectRef>
          <a:fontRef idx="minor">
            <a:schemeClr val="tx1"/>
          </a:fontRef>
        </p:style>
      </p:cxnSp>
      <p:grpSp>
        <p:nvGrpSpPr>
          <p:cNvPr id="4" name="组合 3"/>
          <p:cNvGrpSpPr/>
          <p:nvPr/>
        </p:nvGrpSpPr>
        <p:grpSpPr>
          <a:xfrm>
            <a:off x="4232922" y="5080722"/>
            <a:ext cx="2145600" cy="4428826"/>
            <a:chOff x="6666" y="8377"/>
            <a:chExt cx="3379" cy="6801"/>
          </a:xfrm>
        </p:grpSpPr>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962" b="22882"/>
            <a:stretch>
              <a:fillRect/>
            </a:stretch>
          </p:blipFill>
          <p:spPr>
            <a:xfrm>
              <a:off x="6666" y="8377"/>
              <a:ext cx="3379" cy="2789"/>
            </a:xfrm>
            <a:prstGeom prst="rect">
              <a:avLst/>
            </a:prstGeom>
          </p:spPr>
        </p:pic>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t="-1" b="18168"/>
            <a:stretch>
              <a:fillRect/>
            </a:stretch>
          </p:blipFill>
          <p:spPr>
            <a:xfrm>
              <a:off x="6672" y="11390"/>
              <a:ext cx="3373" cy="1665"/>
            </a:xfrm>
            <a:prstGeom prst="rect">
              <a:avLst/>
            </a:prstGeom>
          </p:spPr>
        </p:pic>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72" y="13229"/>
              <a:ext cx="3373" cy="1897"/>
            </a:xfrm>
            <a:prstGeom prst="rect">
              <a:avLst/>
            </a:prstGeom>
          </p:spPr>
        </p:pic>
        <p:sp>
          <p:nvSpPr>
            <p:cNvPr id="33" name="矩形 32"/>
            <p:cNvSpPr/>
            <p:nvPr/>
          </p:nvSpPr>
          <p:spPr>
            <a:xfrm>
              <a:off x="6678" y="10610"/>
              <a:ext cx="1222" cy="471"/>
            </a:xfrm>
            <a:prstGeom prst="rect">
              <a:avLst/>
            </a:prstGeom>
          </p:spPr>
          <p:txBody>
            <a:bodyPr wrap="square">
              <a:spAutoFit/>
            </a:bodyPr>
            <a:lstStyle/>
            <a:p>
              <a:pPr algn="ctr"/>
              <a:r>
                <a:rPr lang="zh-CN" altLang="en-US" sz="1400" b="1" dirty="0">
                  <a:solidFill>
                    <a:schemeClr val="bg1"/>
                  </a:solidFill>
                  <a:latin typeface="微软雅黑" panose="020B0503020204020204" pitchFamily="34" charset="-122"/>
                  <a:ea typeface="微软雅黑" panose="020B0503020204020204" pitchFamily="34" charset="-122"/>
                  <a:sym typeface="+mn-ea"/>
                </a:rPr>
                <a:t>三汊河</a:t>
              </a:r>
              <a:endParaRPr lang="zh-CN" altLang="en-US" sz="1400" b="1" dirty="0">
                <a:solidFill>
                  <a:schemeClr val="bg1"/>
                </a:solidFill>
              </a:endParaRPr>
            </a:p>
          </p:txBody>
        </p:sp>
        <p:sp>
          <p:nvSpPr>
            <p:cNvPr id="34" name="矩形 33"/>
            <p:cNvSpPr/>
            <p:nvPr/>
          </p:nvSpPr>
          <p:spPr>
            <a:xfrm>
              <a:off x="6678" y="12653"/>
              <a:ext cx="1222" cy="471"/>
            </a:xfrm>
            <a:prstGeom prst="rect">
              <a:avLst/>
            </a:prstGeom>
          </p:spPr>
          <p:txBody>
            <a:bodyPr wrap="square">
              <a:spAutoFit/>
            </a:bodyPr>
            <a:lstStyle/>
            <a:p>
              <a:pPr algn="ctr"/>
              <a:r>
                <a:rPr lang="zh-CN" altLang="en-US" sz="1400" b="1" dirty="0">
                  <a:solidFill>
                    <a:schemeClr val="bg1"/>
                  </a:solidFill>
                  <a:latin typeface="微软雅黑" panose="020B0503020204020204" pitchFamily="34" charset="-122"/>
                  <a:ea typeface="微软雅黑" panose="020B0503020204020204" pitchFamily="34" charset="-122"/>
                  <a:sym typeface="+mn-ea"/>
                </a:rPr>
                <a:t>淮河闸</a:t>
              </a:r>
              <a:endParaRPr lang="zh-CN" altLang="en-US" sz="1400" b="1" dirty="0">
                <a:solidFill>
                  <a:schemeClr val="bg1"/>
                </a:solidFill>
              </a:endParaRPr>
            </a:p>
          </p:txBody>
        </p:sp>
        <p:sp>
          <p:nvSpPr>
            <p:cNvPr id="35" name="矩形 34"/>
            <p:cNvSpPr/>
            <p:nvPr/>
          </p:nvSpPr>
          <p:spPr>
            <a:xfrm>
              <a:off x="6678" y="14707"/>
              <a:ext cx="1222" cy="471"/>
            </a:xfrm>
            <a:prstGeom prst="rect">
              <a:avLst/>
            </a:prstGeom>
          </p:spPr>
          <p:txBody>
            <a:bodyPr wrap="square">
              <a:spAutoFit/>
            </a:bodyPr>
            <a:lstStyle/>
            <a:p>
              <a:pPr algn="ctr"/>
              <a:r>
                <a:rPr lang="zh-CN" altLang="en-US" sz="1400" b="1" dirty="0">
                  <a:solidFill>
                    <a:schemeClr val="bg1"/>
                  </a:solidFill>
                  <a:latin typeface="微软雅黑" panose="020B0503020204020204" pitchFamily="34" charset="-122"/>
                  <a:ea typeface="微软雅黑" panose="020B0503020204020204" pitchFamily="34" charset="-122"/>
                  <a:sym typeface="+mn-ea"/>
                </a:rPr>
                <a:t>农田</a:t>
              </a:r>
              <a:endParaRPr lang="zh-CN" altLang="en-US" sz="1400" b="1" dirty="0">
                <a:solidFill>
                  <a:schemeClr val="bg1"/>
                </a:solidFill>
              </a:endParaRPr>
            </a:p>
          </p:txBody>
        </p:sp>
      </p:grpSp>
      <p:sp>
        <p:nvSpPr>
          <p:cNvPr id="20" name="内容占位符 2"/>
          <p:cNvSpPr txBox="1"/>
          <p:nvPr>
            <p:custDataLst>
              <p:tags r:id="rId7"/>
            </p:custDataLst>
          </p:nvPr>
        </p:nvSpPr>
        <p:spPr>
          <a:xfrm>
            <a:off x="471170" y="5328285"/>
            <a:ext cx="3368675" cy="274320"/>
          </a:xfrm>
          <a:prstGeom prst="rect">
            <a:avLst/>
          </a:prstGeom>
        </p:spPr>
        <p:txBody>
          <a:bodyPr vert="horz" lIns="91440" tIns="45720" rIns="91440" bIns="45720" rtlCol="0" anchor="ctr" anchorCtr="0"/>
          <a:lstStyle>
            <a:lvl1pPr marL="406400" indent="-406400" algn="l" defTabSz="1625600" rtl="0" eaLnBrk="1" latinLnBrk="0" hangingPunct="1">
              <a:lnSpc>
                <a:spcPct val="100000"/>
              </a:lnSpc>
              <a:spcBef>
                <a:spcPts val="1780"/>
              </a:spcBef>
              <a:buFont typeface="Arial" panose="020B0604020202020204" pitchFamily="34" charset="0"/>
              <a:buChar char="•"/>
              <a:defRPr sz="24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1219200" indent="-406400" algn="l" defTabSz="1625600" rtl="0" eaLnBrk="1" latinLnBrk="0" hangingPunct="1">
              <a:lnSpc>
                <a:spcPct val="100000"/>
              </a:lnSpc>
              <a:spcBef>
                <a:spcPts val="890"/>
              </a:spcBef>
              <a:buFont typeface="Arial" panose="020B0604020202020204" pitchFamily="34" charset="0"/>
              <a:buChar char="•"/>
              <a:defRPr sz="20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100000"/>
              </a:lnSpc>
              <a:spcBef>
                <a:spcPts val="890"/>
              </a:spcBef>
              <a:buFont typeface="Arial" panose="020B0604020202020204" pitchFamily="34" charset="0"/>
              <a:buChar char="•"/>
              <a:defRPr sz="20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9pPr>
          </a:lstStyle>
          <a:p>
            <a:pPr marL="0" indent="0" algn="l">
              <a:buFont typeface="Arial" panose="020B0604020202020204" pitchFamily="34" charset="0"/>
              <a:buNone/>
            </a:pPr>
            <a:r>
              <a:rPr lang="zh-CN" altLang="en-US" sz="1400" dirty="0">
                <a:solidFill>
                  <a:srgbClr val="285125"/>
                </a:solidFill>
                <a:sym typeface="+mn-ea"/>
              </a:rPr>
              <a:t>镇域历史文化保护与特色风貌规划图</a:t>
            </a:r>
            <a:endParaRPr lang="zh-CN" altLang="en-US" sz="1400" dirty="0">
              <a:solidFill>
                <a:srgbClr val="285125"/>
              </a:solidFill>
              <a:sym typeface="+mn-ea"/>
            </a:endParaRPr>
          </a:p>
        </p:txBody>
      </p:sp>
      <p:pic>
        <p:nvPicPr>
          <p:cNvPr id="2" name="图片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45985" y="8900403"/>
            <a:ext cx="1170581" cy="576000"/>
          </a:xfrm>
          <a:prstGeom prst="rect">
            <a:avLst/>
          </a:prstGeom>
          <a:effectLst>
            <a:softEdge rad="12700"/>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0" y="4928777"/>
            <a:ext cx="6858000" cy="4977223"/>
          </a:xfrm>
          <a:prstGeom prst="rect">
            <a:avLst/>
          </a:prstGeom>
          <a:solidFill>
            <a:srgbClr val="75C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271780" y="6144895"/>
            <a:ext cx="2784475" cy="1228725"/>
          </a:xfrm>
        </p:spPr>
        <p:txBody>
          <a:bodyPr/>
          <a:lstStyle/>
          <a:p>
            <a:pPr marL="0" indent="0" fontAlgn="auto">
              <a:lnSpc>
                <a:spcPct val="100000"/>
              </a:lnSpc>
            </a:pPr>
            <a:r>
              <a:rPr lang="en-US" altLang="zh-CN" dirty="0">
                <a:solidFill>
                  <a:schemeClr val="bg1"/>
                </a:solidFill>
              </a:rPr>
              <a:t>08</a:t>
            </a:r>
            <a:endParaRPr lang="zh-CN" altLang="en-US" dirty="0">
              <a:solidFill>
                <a:schemeClr val="bg1"/>
              </a:solidFill>
            </a:endParaRPr>
          </a:p>
        </p:txBody>
      </p:sp>
      <p:sp>
        <p:nvSpPr>
          <p:cNvPr id="20" name="文本占位符 4"/>
          <p:cNvSpPr txBox="1"/>
          <p:nvPr/>
        </p:nvSpPr>
        <p:spPr>
          <a:xfrm>
            <a:off x="352091" y="7569228"/>
            <a:ext cx="5915025" cy="585593"/>
          </a:xfrm>
          <a:prstGeom prst="rect">
            <a:avLst/>
          </a:prstGeom>
        </p:spPr>
        <p:txBody>
          <a:bodyPr vert="horz" lIns="91440" tIns="45720" rIns="91440" bIns="45720" rtlCol="0">
            <a:normAutofit/>
          </a:bodyPr>
          <a:lstStyle>
            <a:lvl1pPr marL="0" marR="0" indent="0" algn="l" defTabSz="1625600" rtl="0" eaLnBrk="1" fontAlgn="auto" latinLnBrk="0" hangingPunct="1">
              <a:lnSpc>
                <a:spcPct val="90000"/>
              </a:lnSpc>
              <a:spcBef>
                <a:spcPts val="1780"/>
              </a:spcBef>
              <a:spcAft>
                <a:spcPts val="0"/>
              </a:spcAft>
              <a:buClrTx/>
              <a:buSzTx/>
              <a:buFont typeface="Arial" panose="020B0604020202020204" pitchFamily="34" charset="0"/>
              <a:buNone/>
              <a:defRPr sz="20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812800" indent="0" algn="l" defTabSz="1625600" rtl="0" eaLnBrk="1" latinLnBrk="0" hangingPunct="1">
              <a:lnSpc>
                <a:spcPct val="90000"/>
              </a:lnSpc>
              <a:spcBef>
                <a:spcPts val="890"/>
              </a:spcBef>
              <a:buFont typeface="Arial" panose="020B0604020202020204" pitchFamily="34" charset="0"/>
              <a:buNone/>
              <a:defRPr sz="249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1625600" indent="0" algn="l" defTabSz="1625600" rtl="0" eaLnBrk="1" latinLnBrk="0" hangingPunct="1">
              <a:lnSpc>
                <a:spcPct val="90000"/>
              </a:lnSpc>
              <a:spcBef>
                <a:spcPts val="890"/>
              </a:spcBef>
              <a:buFont typeface="Arial" panose="020B0604020202020204" pitchFamily="34" charset="0"/>
              <a:buNone/>
              <a:defRPr sz="2135"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438400" indent="0" algn="l" defTabSz="1625600" rtl="0" eaLnBrk="1" latinLnBrk="0" hangingPunct="1">
              <a:lnSpc>
                <a:spcPct val="90000"/>
              </a:lnSpc>
              <a:spcBef>
                <a:spcPts val="890"/>
              </a:spcBef>
              <a:buFont typeface="Arial" panose="020B0604020202020204" pitchFamily="34" charset="0"/>
              <a:buNone/>
              <a:defRPr sz="1780" kern="1200">
                <a:solidFill>
                  <a:schemeClr val="tx1"/>
                </a:solidFill>
                <a:latin typeface="微软雅黑" panose="020B0503020204020204" pitchFamily="34" charset="-122"/>
                <a:ea typeface="微软雅黑" panose="020B0503020204020204" pitchFamily="34" charset="-122"/>
                <a:cs typeface="+mn-cs"/>
              </a:defRPr>
            </a:lvl4pPr>
            <a:lvl5pPr marL="3251200" indent="0" algn="l" defTabSz="1625600" rtl="0" eaLnBrk="1" latinLnBrk="0" hangingPunct="1">
              <a:lnSpc>
                <a:spcPct val="90000"/>
              </a:lnSpc>
              <a:spcBef>
                <a:spcPts val="890"/>
              </a:spcBef>
              <a:buFont typeface="Arial" panose="020B0604020202020204" pitchFamily="34" charset="0"/>
              <a:buNone/>
              <a:defRPr sz="1780" kern="1200">
                <a:solidFill>
                  <a:schemeClr val="tx1"/>
                </a:solidFill>
                <a:latin typeface="微软雅黑" panose="020B0503020204020204" pitchFamily="34" charset="-122"/>
                <a:ea typeface="微软雅黑" panose="020B0503020204020204" pitchFamily="34" charset="-122"/>
                <a:cs typeface="+mn-cs"/>
              </a:defRPr>
            </a:lvl5pPr>
            <a:lvl6pPr marL="4064000" indent="0" algn="l" defTabSz="1625600" rtl="0" eaLnBrk="1" latinLnBrk="0" hangingPunct="1">
              <a:lnSpc>
                <a:spcPct val="90000"/>
              </a:lnSpc>
              <a:spcBef>
                <a:spcPts val="890"/>
              </a:spcBef>
              <a:buFont typeface="Arial" panose="020B0604020202020204" pitchFamily="34" charset="0"/>
              <a:buNone/>
              <a:defRPr sz="1780" kern="1200">
                <a:solidFill>
                  <a:schemeClr val="tx1"/>
                </a:solidFill>
                <a:latin typeface="+mn-lt"/>
                <a:ea typeface="+mn-ea"/>
                <a:cs typeface="+mn-cs"/>
              </a:defRPr>
            </a:lvl6pPr>
            <a:lvl7pPr marL="4876800" indent="0" algn="l" defTabSz="1625600" rtl="0" eaLnBrk="1" latinLnBrk="0" hangingPunct="1">
              <a:lnSpc>
                <a:spcPct val="90000"/>
              </a:lnSpc>
              <a:spcBef>
                <a:spcPts val="890"/>
              </a:spcBef>
              <a:buFont typeface="Arial" panose="020B0604020202020204" pitchFamily="34" charset="0"/>
              <a:buNone/>
              <a:defRPr sz="1780" kern="1200">
                <a:solidFill>
                  <a:schemeClr val="tx1"/>
                </a:solidFill>
                <a:latin typeface="+mn-lt"/>
                <a:ea typeface="+mn-ea"/>
                <a:cs typeface="+mn-cs"/>
              </a:defRPr>
            </a:lvl7pPr>
            <a:lvl8pPr marL="5689600" indent="0" algn="l" defTabSz="1625600" rtl="0" eaLnBrk="1" latinLnBrk="0" hangingPunct="1">
              <a:lnSpc>
                <a:spcPct val="90000"/>
              </a:lnSpc>
              <a:spcBef>
                <a:spcPts val="890"/>
              </a:spcBef>
              <a:buFont typeface="Arial" panose="020B0604020202020204" pitchFamily="34" charset="0"/>
              <a:buNone/>
              <a:defRPr sz="1780" kern="1200">
                <a:solidFill>
                  <a:schemeClr val="tx1"/>
                </a:solidFill>
                <a:latin typeface="+mn-lt"/>
                <a:ea typeface="+mn-ea"/>
                <a:cs typeface="+mn-cs"/>
              </a:defRPr>
            </a:lvl8pPr>
            <a:lvl9pPr marL="6502400" indent="0" algn="l" defTabSz="1625600" rtl="0" eaLnBrk="1" latinLnBrk="0" hangingPunct="1">
              <a:lnSpc>
                <a:spcPct val="90000"/>
              </a:lnSpc>
              <a:spcBef>
                <a:spcPts val="890"/>
              </a:spcBef>
              <a:buFont typeface="Arial" panose="020B0604020202020204" pitchFamily="34" charset="0"/>
              <a:buNone/>
              <a:defRPr sz="1780" kern="1200">
                <a:solidFill>
                  <a:schemeClr val="tx1"/>
                </a:solidFill>
                <a:latin typeface="+mn-lt"/>
                <a:ea typeface="+mn-ea"/>
                <a:cs typeface="+mn-cs"/>
              </a:defRPr>
            </a:lvl9pPr>
          </a:lstStyle>
          <a:p>
            <a:r>
              <a:rPr lang="zh-CN" altLang="en-US" dirty="0">
                <a:solidFill>
                  <a:srgbClr val="337867"/>
                </a:solidFill>
                <a:sym typeface="+mn-ea"/>
              </a:rPr>
              <a:t>镇政府驻地规划</a:t>
            </a:r>
            <a:endParaRPr lang="zh-CN" altLang="en-US" dirty="0">
              <a:solidFill>
                <a:srgbClr val="337867"/>
              </a:solidFill>
              <a:sym typeface="+mn-ea"/>
            </a:endParaRPr>
          </a:p>
        </p:txBody>
      </p:sp>
      <p:sp>
        <p:nvSpPr>
          <p:cNvPr id="10" name="矩形 9"/>
          <p:cNvSpPr/>
          <p:nvPr/>
        </p:nvSpPr>
        <p:spPr>
          <a:xfrm>
            <a:off x="-12192" y="6144491"/>
            <a:ext cx="2231136" cy="122919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rotWithShape="1">
          <a:blip r:embed="rId1" cstate="print">
            <a:extLst>
              <a:ext uri="{28A0092B-C50C-407E-A947-70E740481C1C}">
                <a14:useLocalDpi xmlns:a14="http://schemas.microsoft.com/office/drawing/2010/main" val="0"/>
              </a:ext>
            </a:extLst>
          </a:blip>
          <a:srcRect l="36528" t="6635" b="12184"/>
          <a:stretch>
            <a:fillRect/>
          </a:stretch>
        </p:blipFill>
        <p:spPr>
          <a:xfrm>
            <a:off x="0" y="0"/>
            <a:ext cx="6873240" cy="4944863"/>
          </a:xfrm>
          <a:prstGeom prst="rect">
            <a:avLst/>
          </a:prstGeom>
          <a:ln>
            <a:noFill/>
          </a:ln>
          <a:effectLst/>
        </p:spPr>
      </p:pic>
      <p:sp>
        <p:nvSpPr>
          <p:cNvPr id="15" name="内容占位符 2"/>
          <p:cNvSpPr txBox="1"/>
          <p:nvPr/>
        </p:nvSpPr>
        <p:spPr>
          <a:xfrm>
            <a:off x="3424362" y="6144295"/>
            <a:ext cx="3596833" cy="1954059"/>
          </a:xfrm>
          <a:prstGeom prst="rect">
            <a:avLst/>
          </a:prstGeom>
        </p:spPr>
        <p:txBody>
          <a:bodyPr vert="horz" lIns="91440" tIns="45720" rIns="91440" bIns="45720" rtlCol="0">
            <a:normAutofit/>
          </a:bodyPr>
          <a:lstStyle>
            <a:lvl1pPr marL="0" indent="0" algn="l" defTabSz="1625600" rtl="0" eaLnBrk="1" latinLnBrk="0" hangingPunct="1">
              <a:lnSpc>
                <a:spcPct val="90000"/>
              </a:lnSpc>
              <a:spcBef>
                <a:spcPts val="1780"/>
              </a:spcBef>
              <a:buFontTx/>
              <a:buNone/>
              <a:defRPr sz="18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812800" indent="0" algn="l" defTabSz="1625600" rtl="0" eaLnBrk="1" latinLnBrk="0" hangingPunct="1">
              <a:lnSpc>
                <a:spcPct val="90000"/>
              </a:lnSpc>
              <a:spcBef>
                <a:spcPts val="890"/>
              </a:spcBef>
              <a:buFont typeface="Arial" panose="020B0604020202020204" pitchFamily="34" charset="0"/>
              <a:buNone/>
              <a:defRPr sz="28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90000"/>
              </a:lnSpc>
              <a:spcBef>
                <a:spcPts val="890"/>
              </a:spcBef>
              <a:buFont typeface="Arial" panose="020B0604020202020204" pitchFamily="34" charset="0"/>
              <a:buChar char="•"/>
              <a:defRPr sz="20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90000"/>
              </a:lnSpc>
              <a:spcBef>
                <a:spcPts val="890"/>
              </a:spcBef>
              <a:buFont typeface="Arial" panose="020B0604020202020204" pitchFamily="34" charset="0"/>
              <a:buChar char="•"/>
              <a:defRPr sz="16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90000"/>
              </a:lnSpc>
              <a:spcBef>
                <a:spcPts val="890"/>
              </a:spcBef>
              <a:buFont typeface="Arial" panose="020B0604020202020204" pitchFamily="34" charset="0"/>
              <a:buChar char="•"/>
              <a:defRPr sz="16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555"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555"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555"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555" kern="1200">
                <a:solidFill>
                  <a:schemeClr val="tx1"/>
                </a:solidFill>
                <a:latin typeface="+mn-lt"/>
                <a:ea typeface="+mn-ea"/>
                <a:cs typeface="+mn-cs"/>
              </a:defRPr>
            </a:lvl9pPr>
          </a:lstStyle>
          <a:p>
            <a:r>
              <a:rPr lang="en-US" altLang="zh-CN" dirty="0">
                <a:solidFill>
                  <a:schemeClr val="bg1"/>
                </a:solidFill>
              </a:rPr>
              <a:t>8.1 </a:t>
            </a:r>
            <a:r>
              <a:rPr lang="zh-CN" altLang="en-US" dirty="0">
                <a:solidFill>
                  <a:schemeClr val="bg1"/>
                </a:solidFill>
                <a:sym typeface="+mn-ea"/>
              </a:rPr>
              <a:t>用地布局</a:t>
            </a:r>
            <a:endParaRPr lang="en-US" altLang="zh-CN" dirty="0">
              <a:solidFill>
                <a:schemeClr val="bg1"/>
              </a:solidFill>
            </a:endParaRPr>
          </a:p>
          <a:p>
            <a:r>
              <a:rPr lang="en-US" altLang="zh-CN" dirty="0">
                <a:solidFill>
                  <a:schemeClr val="bg1"/>
                </a:solidFill>
              </a:rPr>
              <a:t>8</a:t>
            </a:r>
            <a:r>
              <a:rPr lang="zh-CN" altLang="en-US" dirty="0">
                <a:solidFill>
                  <a:schemeClr val="bg1"/>
                </a:solidFill>
              </a:rPr>
              <a:t>.2 公共空间与绿地系统</a:t>
            </a:r>
            <a:endParaRPr lang="zh-CN" altLang="en-US" dirty="0">
              <a:solidFill>
                <a:schemeClr val="bg1"/>
              </a:solidFill>
            </a:endParaRPr>
          </a:p>
          <a:p>
            <a:r>
              <a:rPr lang="en-US" altLang="zh-CN" dirty="0">
                <a:solidFill>
                  <a:schemeClr val="bg1"/>
                </a:solidFill>
                <a:sym typeface="+mn-ea"/>
              </a:rPr>
              <a:t>8</a:t>
            </a:r>
            <a:r>
              <a:rPr lang="zh-CN" altLang="en-US" dirty="0">
                <a:solidFill>
                  <a:schemeClr val="bg1"/>
                </a:solidFill>
                <a:sym typeface="+mn-ea"/>
              </a:rPr>
              <a:t>.</a:t>
            </a:r>
            <a:r>
              <a:rPr lang="en-US" altLang="zh-CN" dirty="0">
                <a:solidFill>
                  <a:schemeClr val="bg1"/>
                </a:solidFill>
                <a:sym typeface="+mn-ea"/>
              </a:rPr>
              <a:t>3</a:t>
            </a:r>
            <a:r>
              <a:rPr lang="zh-CN" altLang="en-US" dirty="0">
                <a:solidFill>
                  <a:schemeClr val="bg1"/>
                </a:solidFill>
                <a:sym typeface="+mn-ea"/>
              </a:rPr>
              <a:t> </a:t>
            </a:r>
            <a:r>
              <a:rPr lang="zh-CN" altLang="en-US" dirty="0">
                <a:solidFill>
                  <a:schemeClr val="bg1"/>
                </a:solidFill>
              </a:rPr>
              <a:t>公共管理与公共服务</a:t>
            </a:r>
            <a:endParaRPr lang="zh-CN" altLang="en-US" dirty="0">
              <a:solidFill>
                <a:schemeClr val="bg1"/>
              </a:solidFill>
            </a:endParaRPr>
          </a:p>
          <a:p>
            <a:r>
              <a:rPr lang="en-US" altLang="zh-CN" dirty="0">
                <a:solidFill>
                  <a:schemeClr val="bg1"/>
                </a:solidFill>
              </a:rPr>
              <a:t>8.4 </a:t>
            </a:r>
            <a:r>
              <a:rPr lang="zh-CN" altLang="en-US" dirty="0">
                <a:solidFill>
                  <a:schemeClr val="bg1"/>
                </a:solidFill>
              </a:rPr>
              <a:t>道路交通</a:t>
            </a:r>
            <a:endParaRPr lang="zh-CN" altLang="en-US" dirty="0">
              <a:solidFill>
                <a:schemeClr val="bg1"/>
              </a:solidFill>
            </a:endParaRPr>
          </a:p>
          <a:p>
            <a:endParaRPr lang="zh-CN" altLang="en-US" dirty="0">
              <a:solidFill>
                <a:schemeClr val="bg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a:xfrm>
            <a:off x="471489" y="777172"/>
            <a:ext cx="1347151" cy="975720"/>
          </a:xfrm>
        </p:spPr>
        <p:txBody>
          <a:bodyPr/>
          <a:lstStyle/>
          <a:p>
            <a:pPr algn="ctr">
              <a:lnSpc>
                <a:spcPct val="150000"/>
              </a:lnSpc>
            </a:pPr>
            <a:r>
              <a:rPr lang="zh-CN" altLang="en-US" dirty="0">
                <a:solidFill>
                  <a:srgbClr val="2A6968"/>
                </a:solidFill>
              </a:rPr>
              <a:t>前</a:t>
            </a:r>
            <a:r>
              <a:rPr lang="zh-CN" altLang="en-US" dirty="0">
                <a:solidFill>
                  <a:srgbClr val="2A6968"/>
                </a:solidFill>
                <a:sym typeface="+mn-ea"/>
              </a:rPr>
              <a:t>    </a:t>
            </a:r>
            <a:r>
              <a:rPr lang="zh-CN" altLang="en-US" dirty="0">
                <a:solidFill>
                  <a:srgbClr val="2A6968"/>
                </a:solidFill>
              </a:rPr>
              <a:t>言</a:t>
            </a:r>
            <a:br>
              <a:rPr lang="en-US" altLang="zh-CN" dirty="0">
                <a:solidFill>
                  <a:srgbClr val="2A6968"/>
                </a:solidFill>
              </a:rPr>
            </a:br>
            <a:r>
              <a:rPr lang="en-US" altLang="zh-CN" sz="2000" dirty="0">
                <a:solidFill>
                  <a:srgbClr val="2A6968"/>
                </a:solidFill>
              </a:rPr>
              <a:t>PREFACE</a:t>
            </a:r>
            <a:endParaRPr lang="zh-CN" altLang="en-US" sz="2000" dirty="0">
              <a:solidFill>
                <a:srgbClr val="2A6968"/>
              </a:solidFill>
            </a:endParaRPr>
          </a:p>
        </p:txBody>
      </p:sp>
      <p:sp>
        <p:nvSpPr>
          <p:cNvPr id="20" name="内容占位符 2"/>
          <p:cNvSpPr>
            <a:spLocks noGrp="1"/>
          </p:cNvSpPr>
          <p:nvPr>
            <p:ph idx="1"/>
          </p:nvPr>
        </p:nvSpPr>
        <p:spPr>
          <a:xfrm>
            <a:off x="579755" y="2033270"/>
            <a:ext cx="5727700" cy="6560185"/>
          </a:xfrm>
        </p:spPr>
        <p:txBody>
          <a:bodyPr>
            <a:noAutofit/>
          </a:bodyPr>
          <a:lstStyle/>
          <a:p>
            <a:pPr marL="0" indent="0" fontAlgn="auto">
              <a:lnSpc>
                <a:spcPct val="150000"/>
              </a:lnSpc>
              <a:spcBef>
                <a:spcPts val="600"/>
              </a:spcBef>
              <a:buNone/>
            </a:pPr>
            <a:r>
              <a:rPr lang="zh-CN" altLang="en-US" sz="1600" b="0" dirty="0">
                <a:solidFill>
                  <a:srgbClr val="2A6968"/>
                </a:solidFill>
              </a:rPr>
              <a:t>    </a:t>
            </a:r>
            <a:r>
              <a:rPr lang="zh-CN" altLang="en-US" sz="2000" dirty="0">
                <a:solidFill>
                  <a:srgbClr val="2A6968"/>
                </a:solidFill>
              </a:rPr>
              <a:t>  梅桥镇</a:t>
            </a:r>
            <a:r>
              <a:rPr lang="zh-CN" altLang="en-US" sz="1600" b="0" dirty="0">
                <a:solidFill>
                  <a:srgbClr val="2A6968"/>
                </a:solidFill>
              </a:rPr>
              <a:t>，隶属于安徽省蚌埠市淮上区，地处淮河北岸、淮上区西北部，西与怀远工业园区相邻，东与曹老集镇相连，南接淮河与蚌埠市禹会区隔河相望，北接怀远县魏庄镇。梅桥镇因解放前一梅姓大户捐款修建的一座桥而得名。梅桥地势平坦，交通便利，水资源丰富，生态环境优越，有“蔬果之乡”之称，相继获评“省级蔬菜产业园”、“安徽省优秀旅游乡镇”、“省级长三角绿色农产品生产加工供应基地”、“省级现代农业示范区”、“省级农业社会化服务示范乡镇” 等荣誉称号。</a:t>
            </a:r>
            <a:endParaRPr lang="en-US" altLang="zh-CN" sz="1600" b="0" dirty="0">
              <a:solidFill>
                <a:srgbClr val="2A6968"/>
              </a:solidFill>
            </a:endParaRPr>
          </a:p>
          <a:p>
            <a:pPr marL="0" indent="0" fontAlgn="auto">
              <a:lnSpc>
                <a:spcPct val="150000"/>
              </a:lnSpc>
              <a:spcBef>
                <a:spcPts val="600"/>
              </a:spcBef>
              <a:buNone/>
            </a:pPr>
            <a:r>
              <a:rPr lang="en-US" altLang="zh-CN" sz="1600" b="0" dirty="0">
                <a:solidFill>
                  <a:srgbClr val="2A6968"/>
                </a:solidFill>
              </a:rPr>
              <a:t>       </a:t>
            </a:r>
            <a:r>
              <a:rPr lang="zh-CN" altLang="en-US" sz="1600" b="0" dirty="0">
                <a:solidFill>
                  <a:srgbClr val="2A6968"/>
                </a:solidFill>
              </a:rPr>
              <a:t>按照国家、安徽省和蚌埠市统一部署</a:t>
            </a:r>
            <a:r>
              <a:rPr lang="zh-CN" altLang="zh-CN" sz="1600" b="0" dirty="0">
                <a:solidFill>
                  <a:srgbClr val="2A6968"/>
                </a:solidFill>
              </a:rPr>
              <a:t>，</a:t>
            </a:r>
            <a:r>
              <a:rPr lang="zh-CN" altLang="en-US" sz="1600" b="0" dirty="0">
                <a:solidFill>
                  <a:srgbClr val="2A6968"/>
                </a:solidFill>
              </a:rPr>
              <a:t>淮上区组织</a:t>
            </a:r>
            <a:r>
              <a:rPr lang="zh-CN" altLang="zh-CN" sz="1600" b="0" dirty="0">
                <a:solidFill>
                  <a:srgbClr val="2A6968"/>
                </a:solidFill>
              </a:rPr>
              <a:t>编制</a:t>
            </a:r>
            <a:r>
              <a:rPr lang="zh-CN" altLang="zh-CN" sz="1600" dirty="0">
                <a:solidFill>
                  <a:srgbClr val="2A6968"/>
                </a:solidFill>
              </a:rPr>
              <a:t>《</a:t>
            </a:r>
            <a:r>
              <a:rPr lang="zh-CN" altLang="en-US" sz="1600" dirty="0">
                <a:solidFill>
                  <a:srgbClr val="2A6968"/>
                </a:solidFill>
              </a:rPr>
              <a:t>梅桥镇</a:t>
            </a:r>
            <a:r>
              <a:rPr lang="zh-CN" altLang="zh-CN" sz="1600" dirty="0">
                <a:solidFill>
                  <a:srgbClr val="2A6968"/>
                </a:solidFill>
              </a:rPr>
              <a:t>国土空间总体规划（</a:t>
            </a:r>
            <a:r>
              <a:rPr lang="en-US" altLang="zh-CN" sz="1600" dirty="0">
                <a:solidFill>
                  <a:srgbClr val="2A6968"/>
                </a:solidFill>
              </a:rPr>
              <a:t>2021-2035</a:t>
            </a:r>
            <a:r>
              <a:rPr lang="zh-CN" altLang="zh-CN" sz="1600" dirty="0">
                <a:solidFill>
                  <a:srgbClr val="2A6968"/>
                </a:solidFill>
              </a:rPr>
              <a:t>年）》</a:t>
            </a:r>
            <a:r>
              <a:rPr lang="zh-CN" altLang="zh-CN" sz="1600" b="0" dirty="0">
                <a:solidFill>
                  <a:srgbClr val="2A6968"/>
                </a:solidFill>
              </a:rPr>
              <a:t>。本规划是对安徽省国土空间总体规划</a:t>
            </a:r>
            <a:r>
              <a:rPr lang="zh-CN" altLang="en-US" sz="1600" b="0" dirty="0">
                <a:solidFill>
                  <a:srgbClr val="2A6968"/>
                </a:solidFill>
              </a:rPr>
              <a:t>、</a:t>
            </a:r>
            <a:r>
              <a:rPr lang="zh-CN" altLang="zh-CN" sz="1600" b="0" dirty="0">
                <a:solidFill>
                  <a:srgbClr val="2A6968"/>
                </a:solidFill>
              </a:rPr>
              <a:t>蚌埠市国土空间总体规划以及其他重大专项规划的细化落实，也是对</a:t>
            </a:r>
            <a:r>
              <a:rPr lang="zh-CN" altLang="en-US" sz="1600" b="0" dirty="0">
                <a:solidFill>
                  <a:srgbClr val="2A6968"/>
                </a:solidFill>
              </a:rPr>
              <a:t>梅桥镇</a:t>
            </a:r>
            <a:r>
              <a:rPr lang="zh-CN" altLang="zh-CN" sz="1600" b="0" dirty="0">
                <a:solidFill>
                  <a:srgbClr val="2A6968"/>
                </a:solidFill>
              </a:rPr>
              <a:t>行政区划范围内国土空间保护、开发、利用、修复的总体安排和综合部署，突出</a:t>
            </a:r>
            <a:r>
              <a:rPr lang="zh-CN" altLang="en-US" sz="1600" b="0" dirty="0">
                <a:solidFill>
                  <a:srgbClr val="2A6968"/>
                </a:solidFill>
              </a:rPr>
              <a:t>镇域</a:t>
            </a:r>
            <a:r>
              <a:rPr lang="zh-CN" altLang="zh-CN" sz="1600" b="0" dirty="0">
                <a:solidFill>
                  <a:srgbClr val="2A6968"/>
                </a:solidFill>
              </a:rPr>
              <a:t>全域全要素空间统筹，注重协调性与操作性，是编制专项规划、详细规划与实施全域国土空间治理和国土空间规划分区管控的基本依据。</a:t>
            </a:r>
            <a:r>
              <a:rPr lang="en-US" altLang="zh-CN" sz="1600" b="0" dirty="0">
                <a:solidFill>
                  <a:srgbClr val="2A6968"/>
                </a:solidFill>
              </a:rPr>
              <a:t>   </a:t>
            </a:r>
            <a:endParaRPr lang="zh-CN" altLang="en-US" sz="1600" b="0" dirty="0">
              <a:solidFill>
                <a:srgbClr val="2A6968"/>
              </a:solidFill>
            </a:endParaRPr>
          </a:p>
        </p:txBody>
      </p:sp>
      <p:sp>
        <p:nvSpPr>
          <p:cNvPr id="2" name="矩形 1"/>
          <p:cNvSpPr/>
          <p:nvPr/>
        </p:nvSpPr>
        <p:spPr>
          <a:xfrm>
            <a:off x="580390" y="1344930"/>
            <a:ext cx="1168400" cy="76200"/>
          </a:xfrm>
          <a:prstGeom prst="rect">
            <a:avLst/>
          </a:prstGeom>
          <a:solidFill>
            <a:srgbClr val="2A6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内容占位符 7"/>
          <p:cNvSpPr>
            <a:spLocks noGrp="1"/>
          </p:cNvSpPr>
          <p:nvPr>
            <p:custDataLst>
              <p:tags r:id="rId1"/>
            </p:custDataLst>
          </p:nvPr>
        </p:nvSpPr>
        <p:spPr>
          <a:xfrm>
            <a:off x="1861185" y="3467100"/>
            <a:ext cx="4775200" cy="970915"/>
          </a:xfrm>
          <a:prstGeom prst="rect">
            <a:avLst/>
          </a:prstGeom>
        </p:spPr>
        <p:txBody>
          <a:bodyPr vert="horz" lIns="91440" tIns="45720" rIns="91440" bIns="45720" rtlCol="0">
            <a:normAutofit/>
          </a:bodyPr>
          <a:lstStyle>
            <a:lvl1pPr marL="406400" indent="-406400" algn="l" defTabSz="1625600" rtl="0" eaLnBrk="1" latinLnBrk="0" hangingPunct="1">
              <a:lnSpc>
                <a:spcPct val="100000"/>
              </a:lnSpc>
              <a:spcBef>
                <a:spcPts val="1780"/>
              </a:spcBef>
              <a:buFont typeface="Arial" panose="020B0604020202020204" pitchFamily="34" charset="0"/>
              <a:buChar char="•"/>
              <a:defRPr sz="24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1219200" indent="-406400" algn="l" defTabSz="1625600" rtl="0" eaLnBrk="1" latinLnBrk="0" hangingPunct="1">
              <a:lnSpc>
                <a:spcPct val="100000"/>
              </a:lnSpc>
              <a:spcBef>
                <a:spcPts val="890"/>
              </a:spcBef>
              <a:buFont typeface="Arial" panose="020B0604020202020204" pitchFamily="34" charset="0"/>
              <a:buChar char="•"/>
              <a:defRPr sz="20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100000"/>
              </a:lnSpc>
              <a:spcBef>
                <a:spcPts val="890"/>
              </a:spcBef>
              <a:buFont typeface="Arial" panose="020B0604020202020204" pitchFamily="34" charset="0"/>
              <a:buChar char="•"/>
              <a:defRPr sz="20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9pPr>
          </a:lstStyle>
          <a:p>
            <a:pPr marL="140335" indent="-140335" fontAlgn="auto">
              <a:lnSpc>
                <a:spcPct val="150000"/>
              </a:lnSpc>
              <a:spcBef>
                <a:spcPts val="0"/>
              </a:spcBef>
            </a:pPr>
            <a:r>
              <a:rPr lang="zh-CN" altLang="en-US" sz="1400" kern="100" dirty="0">
                <a:solidFill>
                  <a:srgbClr val="337867"/>
                </a:solidFill>
                <a:cs typeface="Times New Roman" panose="02020603050405020304" pitchFamily="18" charset="0"/>
              </a:rPr>
              <a:t>“</a:t>
            </a:r>
            <a:r>
              <a:rPr lang="zh-CN" altLang="en-US" sz="1600" kern="100" dirty="0">
                <a:solidFill>
                  <a:schemeClr val="accent2">
                    <a:lumMod val="75000"/>
                  </a:schemeClr>
                </a:solidFill>
                <a:cs typeface="Times New Roman" panose="02020603050405020304" pitchFamily="18" charset="0"/>
              </a:rPr>
              <a:t>拥河环水、北部提质、南部扩容</a:t>
            </a:r>
            <a:r>
              <a:rPr lang="zh-CN" altLang="en-US" sz="1400" kern="100" dirty="0">
                <a:solidFill>
                  <a:srgbClr val="337867"/>
                </a:solidFill>
                <a:cs typeface="Times New Roman" panose="02020603050405020304" pitchFamily="18" charset="0"/>
              </a:rPr>
              <a:t>”的空间优化策略</a:t>
            </a:r>
            <a:endParaRPr lang="zh-CN" altLang="en-US" sz="1400" kern="100" dirty="0">
              <a:solidFill>
                <a:srgbClr val="337867"/>
              </a:solidFill>
              <a:cs typeface="Times New Roman" panose="02020603050405020304" pitchFamily="18" charset="0"/>
            </a:endParaRPr>
          </a:p>
          <a:p>
            <a:pPr marL="140335" indent="-140335" fontAlgn="auto">
              <a:lnSpc>
                <a:spcPct val="150000"/>
              </a:lnSpc>
              <a:spcBef>
                <a:spcPts val="0"/>
              </a:spcBef>
            </a:pPr>
            <a:r>
              <a:rPr lang="zh-CN" altLang="en-US" sz="1400" kern="100" dirty="0">
                <a:solidFill>
                  <a:srgbClr val="337867"/>
                </a:solidFill>
                <a:cs typeface="Times New Roman" panose="02020603050405020304" pitchFamily="18" charset="0"/>
              </a:rPr>
              <a:t>“</a:t>
            </a:r>
            <a:r>
              <a:rPr lang="zh-CN" altLang="en-US" sz="1600" kern="100" dirty="0">
                <a:solidFill>
                  <a:schemeClr val="accent2">
                    <a:lumMod val="75000"/>
                  </a:schemeClr>
                </a:solidFill>
                <a:cs typeface="Times New Roman" panose="02020603050405020304" pitchFamily="18" charset="0"/>
              </a:rPr>
              <a:t>两带一心、两轴三组团</a:t>
            </a:r>
            <a:r>
              <a:rPr lang="zh-CN" altLang="en-US" sz="1400" kern="100" dirty="0">
                <a:solidFill>
                  <a:srgbClr val="337867"/>
                </a:solidFill>
                <a:cs typeface="Times New Roman" panose="02020603050405020304" pitchFamily="18" charset="0"/>
              </a:rPr>
              <a:t>” 的城镇空间格局</a:t>
            </a:r>
            <a:endParaRPr lang="zh-CN" altLang="en-US" sz="1400" kern="100" dirty="0">
              <a:solidFill>
                <a:srgbClr val="337867"/>
              </a:solidFill>
              <a:cs typeface="Times New Roman" panose="02020603050405020304" pitchFamily="18" charset="0"/>
            </a:endParaRPr>
          </a:p>
        </p:txBody>
      </p:sp>
      <p:sp>
        <p:nvSpPr>
          <p:cNvPr id="130" name="矩形 129"/>
          <p:cNvSpPr/>
          <p:nvPr/>
        </p:nvSpPr>
        <p:spPr>
          <a:xfrm>
            <a:off x="2248468" y="4438634"/>
            <a:ext cx="4915811" cy="5539867"/>
          </a:xfrm>
          <a:prstGeom prst="rect">
            <a:avLst/>
          </a:prstGeom>
          <a:solidFill>
            <a:srgbClr val="EDF0F2"/>
          </a:solidFill>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885" dirty="0"/>
          </a:p>
        </p:txBody>
      </p:sp>
      <p:sp>
        <p:nvSpPr>
          <p:cNvPr id="11" name="燕尾形 10"/>
          <p:cNvSpPr/>
          <p:nvPr/>
        </p:nvSpPr>
        <p:spPr>
          <a:xfrm rot="10800000">
            <a:off x="5913120" y="241078"/>
            <a:ext cx="1176528" cy="576419"/>
          </a:xfrm>
          <a:prstGeom prst="chevron">
            <a:avLst>
              <a:gd name="adj" fmla="val 29518"/>
            </a:avLst>
          </a:prstGeom>
          <a:solidFill>
            <a:srgbClr val="46A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标题 6"/>
          <p:cNvSpPr>
            <a:spLocks noGrp="1"/>
          </p:cNvSpPr>
          <p:nvPr>
            <p:ph type="title"/>
          </p:nvPr>
        </p:nvSpPr>
        <p:spPr>
          <a:xfrm>
            <a:off x="471487" y="744208"/>
            <a:ext cx="5915025" cy="975720"/>
          </a:xfrm>
        </p:spPr>
        <p:txBody>
          <a:bodyPr/>
          <a:lstStyle/>
          <a:p>
            <a:r>
              <a:rPr lang="en-US" altLang="zh-CN" dirty="0">
                <a:solidFill>
                  <a:srgbClr val="2B6C53"/>
                </a:solidFill>
              </a:rPr>
              <a:t>8.1 </a:t>
            </a:r>
            <a:r>
              <a:rPr lang="zh-CN" altLang="en-US" dirty="0">
                <a:solidFill>
                  <a:srgbClr val="2B6C53"/>
                </a:solidFill>
              </a:rPr>
              <a:t>优化城镇用地布局</a:t>
            </a:r>
            <a:endParaRPr lang="zh-CN" altLang="en-US" dirty="0">
              <a:solidFill>
                <a:srgbClr val="2B6C53"/>
              </a:solidFill>
            </a:endParaRPr>
          </a:p>
        </p:txBody>
      </p:sp>
      <p:sp>
        <p:nvSpPr>
          <p:cNvPr id="5" name="灯片编号占位符 4"/>
          <p:cNvSpPr>
            <a:spLocks noGrp="1"/>
          </p:cNvSpPr>
          <p:nvPr>
            <p:ph type="sldNum" sz="quarter" idx="12"/>
          </p:nvPr>
        </p:nvSpPr>
        <p:spPr/>
        <p:txBody>
          <a:bodyPr/>
          <a:lstStyle/>
          <a:p>
            <a:fld id="{8886FA7B-F871-4E12-A366-D771B5170A55}" type="slidenum">
              <a:rPr lang="zh-CN" altLang="en-US" smtClean="0"/>
            </a:fld>
            <a:endParaRPr lang="zh-CN" altLang="en-US"/>
          </a:p>
        </p:txBody>
      </p:sp>
      <p:sp>
        <p:nvSpPr>
          <p:cNvPr id="50" name="文本框 49"/>
          <p:cNvSpPr txBox="1"/>
          <p:nvPr>
            <p:custDataLst>
              <p:tags r:id="rId2"/>
            </p:custDataLst>
          </p:nvPr>
        </p:nvSpPr>
        <p:spPr>
          <a:xfrm>
            <a:off x="-1270" y="415290"/>
            <a:ext cx="6859270" cy="320040"/>
          </a:xfrm>
          <a:prstGeom prst="rect">
            <a:avLst/>
          </a:prstGeom>
          <a:noFill/>
        </p:spPr>
        <p:txBody>
          <a:bodyPr wrap="square" rtlCol="0">
            <a:noAutofit/>
          </a:bodyPr>
          <a:lstStyle/>
          <a:p>
            <a:pPr algn="ctr"/>
            <a:r>
              <a:rPr lang="zh-CN" altLang="en-US" sz="1200" b="1" dirty="0">
                <a:ln w="0"/>
                <a:solidFill>
                  <a:srgbClr val="337867"/>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梅桥镇国土空间总体规划（</a:t>
            </a:r>
            <a:r>
              <a:rPr lang="en-US" altLang="zh-CN" sz="1200" b="1" dirty="0">
                <a:ln w="0"/>
                <a:solidFill>
                  <a:srgbClr val="337867"/>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2021-2035</a:t>
            </a:r>
            <a:r>
              <a:rPr lang="zh-CN" altLang="en-US" sz="1200" b="1" dirty="0">
                <a:ln w="0"/>
                <a:solidFill>
                  <a:srgbClr val="337867"/>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年）草案公示</a:t>
            </a:r>
            <a:endParaRPr lang="zh-CN" altLang="en-US" sz="1200" b="1" dirty="0">
              <a:ln w="0"/>
              <a:solidFill>
                <a:srgbClr val="337867"/>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 name="矩形 1"/>
          <p:cNvSpPr/>
          <p:nvPr>
            <p:custDataLst>
              <p:tags r:id="rId3"/>
            </p:custDataLst>
          </p:nvPr>
        </p:nvSpPr>
        <p:spPr>
          <a:xfrm>
            <a:off x="3428691" y="7090954"/>
            <a:ext cx="2771457" cy="552284"/>
          </a:xfrm>
          <a:prstGeom prst="rect">
            <a:avLst/>
          </a:prstGeom>
          <a:noFill/>
          <a:ln>
            <a:noFill/>
          </a:ln>
          <a:extLst>
            <a:ext uri="{909E8E84-426E-40DD-AFC4-6F175D3DCCD1}">
              <a14:hiddenFill xmlns:a14="http://schemas.microsoft.com/office/drawing/2010/main">
                <a:solidFill>
                  <a:srgbClr val="53DDA8">
                    <a:alpha val="50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rgbClr val="C00000"/>
                </a:solidFill>
                <a:latin typeface="微软雅黑" panose="020B0503020204020204" pitchFamily="34" charset="-122"/>
                <a:ea typeface="微软雅黑" panose="020B0503020204020204" pitchFamily="34" charset="-122"/>
                <a:sym typeface="+mn-ea"/>
              </a:rPr>
              <a:t>（加强</a:t>
            </a:r>
            <a:r>
              <a:rPr lang="zh-CN" sz="1200" b="1" dirty="0">
                <a:solidFill>
                  <a:srgbClr val="C00000"/>
                </a:solidFill>
                <a:latin typeface="微软雅黑" panose="020B0503020204020204" pitchFamily="34" charset="-122"/>
                <a:ea typeface="微软雅黑" panose="020B0503020204020204" pitchFamily="34" charset="-122"/>
                <a:sym typeface="+mn-ea"/>
              </a:rPr>
              <a:t>美化！！！</a:t>
            </a:r>
            <a:r>
              <a:rPr lang="zh-CN" altLang="en-US" sz="1200" b="1" dirty="0">
                <a:solidFill>
                  <a:srgbClr val="C00000"/>
                </a:solidFill>
                <a:latin typeface="微软雅黑" panose="020B0503020204020204" pitchFamily="34" charset="-122"/>
                <a:ea typeface="微软雅黑" panose="020B0503020204020204" pitchFamily="34" charset="-122"/>
                <a:sym typeface="+mn-ea"/>
              </a:rPr>
              <a:t>）</a:t>
            </a:r>
            <a:endParaRPr lang="zh-CN" sz="1200" b="1" dirty="0">
              <a:solidFill>
                <a:srgbClr val="C00000"/>
              </a:solidFill>
              <a:latin typeface="微软雅黑" panose="020B0503020204020204" pitchFamily="34" charset="-122"/>
              <a:ea typeface="微软雅黑" panose="020B0503020204020204" pitchFamily="34" charset="-122"/>
              <a:sym typeface="+mn-ea"/>
            </a:endParaRPr>
          </a:p>
        </p:txBody>
      </p:sp>
      <p:sp>
        <p:nvSpPr>
          <p:cNvPr id="10" name="矩形 9"/>
          <p:cNvSpPr/>
          <p:nvPr>
            <p:custDataLst>
              <p:tags r:id="rId4"/>
            </p:custDataLst>
          </p:nvPr>
        </p:nvSpPr>
        <p:spPr>
          <a:xfrm>
            <a:off x="3428691" y="7714524"/>
            <a:ext cx="2771457" cy="552284"/>
          </a:xfrm>
          <a:prstGeom prst="rect">
            <a:avLst/>
          </a:prstGeom>
          <a:noFill/>
          <a:ln>
            <a:noFill/>
          </a:ln>
          <a:extLst>
            <a:ext uri="{909E8E84-426E-40DD-AFC4-6F175D3DCCD1}">
              <a14:hiddenFill xmlns:a14="http://schemas.microsoft.com/office/drawing/2010/main">
                <a:solidFill>
                  <a:srgbClr val="53DDA8">
                    <a:alpha val="50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rgbClr val="C00000"/>
                </a:solidFill>
                <a:latin typeface="微软雅黑" panose="020B0503020204020204" pitchFamily="34" charset="-122"/>
                <a:ea typeface="微软雅黑" panose="020B0503020204020204" pitchFamily="34" charset="-122"/>
                <a:sym typeface="+mn-ea"/>
              </a:rPr>
              <a:t>（图）</a:t>
            </a:r>
            <a:endParaRPr lang="zh-CN" sz="1200" b="1" dirty="0">
              <a:solidFill>
                <a:srgbClr val="C00000"/>
              </a:solidFill>
              <a:latin typeface="微软雅黑" panose="020B0503020204020204" pitchFamily="34" charset="-122"/>
              <a:ea typeface="微软雅黑" panose="020B0503020204020204" pitchFamily="34" charset="-122"/>
              <a:sym typeface="+mn-ea"/>
            </a:endParaRPr>
          </a:p>
        </p:txBody>
      </p:sp>
      <p:sp>
        <p:nvSpPr>
          <p:cNvPr id="32" name="文本框 31"/>
          <p:cNvSpPr txBox="1"/>
          <p:nvPr/>
        </p:nvSpPr>
        <p:spPr>
          <a:xfrm>
            <a:off x="1091565" y="3266440"/>
            <a:ext cx="768985" cy="2581910"/>
          </a:xfrm>
          <a:prstGeom prst="rect">
            <a:avLst/>
          </a:prstGeom>
          <a:noFill/>
        </p:spPr>
        <p:txBody>
          <a:bodyPr wrap="square" rtlCol="0">
            <a:noAutofit/>
          </a:bodyPr>
          <a:lstStyle/>
          <a:p>
            <a:pPr defTabSz="1625600">
              <a:spcBef>
                <a:spcPts val="1780"/>
              </a:spcBef>
            </a:pPr>
            <a:r>
              <a:rPr lang="zh-CN" altLang="en-US" sz="2000" b="1"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rPr>
              <a:t>优化城镇空间格局</a:t>
            </a:r>
            <a:endParaRPr lang="zh-CN" altLang="en-US" sz="2000" b="1"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endParaRPr>
          </a:p>
        </p:txBody>
      </p:sp>
      <p:cxnSp>
        <p:nvCxnSpPr>
          <p:cNvPr id="33" name="直接连接符 32"/>
          <p:cNvCxnSpPr/>
          <p:nvPr/>
        </p:nvCxnSpPr>
        <p:spPr>
          <a:xfrm flipV="1">
            <a:off x="1860550" y="3331210"/>
            <a:ext cx="0" cy="1132840"/>
          </a:xfrm>
          <a:prstGeom prst="line">
            <a:avLst/>
          </a:prstGeom>
          <a:ln w="12700">
            <a:solidFill>
              <a:srgbClr val="356769"/>
            </a:solidFill>
          </a:ln>
        </p:spPr>
        <p:style>
          <a:lnRef idx="1">
            <a:schemeClr val="accent1"/>
          </a:lnRef>
          <a:fillRef idx="0">
            <a:schemeClr val="accent1"/>
          </a:fillRef>
          <a:effectRef idx="0">
            <a:schemeClr val="accent1"/>
          </a:effectRef>
          <a:fontRef idx="minor">
            <a:schemeClr val="tx1"/>
          </a:fontRef>
        </p:style>
      </p:cxnSp>
      <p:grpSp>
        <p:nvGrpSpPr>
          <p:cNvPr id="37" name="组合 36"/>
          <p:cNvGrpSpPr/>
          <p:nvPr/>
        </p:nvGrpSpPr>
        <p:grpSpPr>
          <a:xfrm>
            <a:off x="415290" y="3608705"/>
            <a:ext cx="573405" cy="572770"/>
            <a:chOff x="1692276" y="3070226"/>
            <a:chExt cx="2051050" cy="2047874"/>
          </a:xfrm>
          <a:solidFill>
            <a:schemeClr val="bg1"/>
          </a:solidFill>
        </p:grpSpPr>
        <p:sp>
          <p:nvSpPr>
            <p:cNvPr id="38" name="Freeform 66"/>
            <p:cNvSpPr>
              <a:spLocks noEditPoints="1"/>
            </p:cNvSpPr>
            <p:nvPr/>
          </p:nvSpPr>
          <p:spPr bwMode="auto">
            <a:xfrm>
              <a:off x="1692276" y="3070226"/>
              <a:ext cx="2051050" cy="2047874"/>
            </a:xfrm>
            <a:custGeom>
              <a:avLst/>
              <a:gdLst>
                <a:gd name="T0" fmla="*/ 520 w 544"/>
                <a:gd name="T1" fmla="*/ 99 h 543"/>
                <a:gd name="T2" fmla="*/ 445 w 544"/>
                <a:gd name="T3" fmla="*/ 29 h 543"/>
                <a:gd name="T4" fmla="*/ 444 w 544"/>
                <a:gd name="T5" fmla="*/ 5 h 543"/>
                <a:gd name="T6" fmla="*/ 370 w 544"/>
                <a:gd name="T7" fmla="*/ 147 h 543"/>
                <a:gd name="T8" fmla="*/ 204 w 544"/>
                <a:gd name="T9" fmla="*/ 203 h 543"/>
                <a:gd name="T10" fmla="*/ 147 w 544"/>
                <a:gd name="T11" fmla="*/ 369 h 543"/>
                <a:gd name="T12" fmla="*/ 6 w 544"/>
                <a:gd name="T13" fmla="*/ 444 h 543"/>
                <a:gd name="T14" fmla="*/ 28 w 544"/>
                <a:gd name="T15" fmla="*/ 440 h 543"/>
                <a:gd name="T16" fmla="*/ 104 w 544"/>
                <a:gd name="T17" fmla="*/ 510 h 543"/>
                <a:gd name="T18" fmla="*/ 100 w 544"/>
                <a:gd name="T19" fmla="*/ 519 h 543"/>
                <a:gd name="T20" fmla="*/ 119 w 544"/>
                <a:gd name="T21" fmla="*/ 538 h 543"/>
                <a:gd name="T22" fmla="*/ 177 w 544"/>
                <a:gd name="T23" fmla="*/ 393 h 543"/>
                <a:gd name="T24" fmla="*/ 394 w 544"/>
                <a:gd name="T25" fmla="*/ 176 h 543"/>
                <a:gd name="T26" fmla="*/ 539 w 544"/>
                <a:gd name="T27" fmla="*/ 118 h 543"/>
                <a:gd name="T28" fmla="*/ 133 w 544"/>
                <a:gd name="T29" fmla="*/ 466 h 543"/>
                <a:gd name="T30" fmla="*/ 119 w 544"/>
                <a:gd name="T31" fmla="*/ 487 h 543"/>
                <a:gd name="T32" fmla="*/ 57 w 544"/>
                <a:gd name="T33" fmla="*/ 420 h 543"/>
                <a:gd name="T34" fmla="*/ 84 w 544"/>
                <a:gd name="T35" fmla="*/ 412 h 543"/>
                <a:gd name="T36" fmla="*/ 133 w 544"/>
                <a:gd name="T37" fmla="*/ 466 h 543"/>
                <a:gd name="T38" fmla="*/ 143 w 544"/>
                <a:gd name="T39" fmla="*/ 428 h 543"/>
                <a:gd name="T40" fmla="*/ 114 w 544"/>
                <a:gd name="T41" fmla="*/ 404 h 543"/>
                <a:gd name="T42" fmla="*/ 145 w 544"/>
                <a:gd name="T43" fmla="*/ 396 h 543"/>
                <a:gd name="T44" fmla="*/ 190 w 544"/>
                <a:gd name="T45" fmla="*/ 365 h 543"/>
                <a:gd name="T46" fmla="*/ 178 w 544"/>
                <a:gd name="T47" fmla="*/ 363 h 543"/>
                <a:gd name="T48" fmla="*/ 182 w 544"/>
                <a:gd name="T49" fmla="*/ 353 h 543"/>
                <a:gd name="T50" fmla="*/ 190 w 544"/>
                <a:gd name="T51" fmla="*/ 365 h 543"/>
                <a:gd name="T52" fmla="*/ 231 w 544"/>
                <a:gd name="T53" fmla="*/ 360 h 543"/>
                <a:gd name="T54" fmla="*/ 186 w 544"/>
                <a:gd name="T55" fmla="*/ 319 h 543"/>
                <a:gd name="T56" fmla="*/ 189 w 544"/>
                <a:gd name="T57" fmla="*/ 287 h 543"/>
                <a:gd name="T58" fmla="*/ 258 w 544"/>
                <a:gd name="T59" fmla="*/ 351 h 543"/>
                <a:gd name="T60" fmla="*/ 311 w 544"/>
                <a:gd name="T61" fmla="*/ 330 h 543"/>
                <a:gd name="T62" fmla="*/ 286 w 544"/>
                <a:gd name="T63" fmla="*/ 341 h 543"/>
                <a:gd name="T64" fmla="*/ 201 w 544"/>
                <a:gd name="T65" fmla="*/ 252 h 543"/>
                <a:gd name="T66" fmla="*/ 217 w 544"/>
                <a:gd name="T67" fmla="*/ 232 h 543"/>
                <a:gd name="T68" fmla="*/ 311 w 544"/>
                <a:gd name="T69" fmla="*/ 330 h 543"/>
                <a:gd name="T70" fmla="*/ 335 w 544"/>
                <a:gd name="T71" fmla="*/ 305 h 543"/>
                <a:gd name="T72" fmla="*/ 237 w 544"/>
                <a:gd name="T73" fmla="*/ 213 h 543"/>
                <a:gd name="T74" fmla="*/ 257 w 544"/>
                <a:gd name="T75" fmla="*/ 198 h 543"/>
                <a:gd name="T76" fmla="*/ 343 w 544"/>
                <a:gd name="T77" fmla="*/ 279 h 543"/>
                <a:gd name="T78" fmla="*/ 362 w 544"/>
                <a:gd name="T79" fmla="*/ 223 h 543"/>
                <a:gd name="T80" fmla="*/ 354 w 544"/>
                <a:gd name="T81" fmla="*/ 251 h 543"/>
                <a:gd name="T82" fmla="*/ 293 w 544"/>
                <a:gd name="T83" fmla="*/ 187 h 543"/>
                <a:gd name="T84" fmla="*/ 326 w 544"/>
                <a:gd name="T85" fmla="*/ 184 h 543"/>
                <a:gd name="T86" fmla="*/ 362 w 544"/>
                <a:gd name="T87" fmla="*/ 223 h 543"/>
                <a:gd name="T88" fmla="*/ 358 w 544"/>
                <a:gd name="T89" fmla="*/ 178 h 543"/>
                <a:gd name="T90" fmla="*/ 366 w 544"/>
                <a:gd name="T91" fmla="*/ 185 h 543"/>
                <a:gd name="T92" fmla="*/ 407 w 544"/>
                <a:gd name="T93" fmla="*/ 145 h 543"/>
                <a:gd name="T94" fmla="*/ 403 w 544"/>
                <a:gd name="T95" fmla="*/ 107 h 543"/>
                <a:gd name="T96" fmla="*/ 437 w 544"/>
                <a:gd name="T97" fmla="*/ 138 h 543"/>
                <a:gd name="T98" fmla="*/ 491 w 544"/>
                <a:gd name="T99" fmla="*/ 121 h 543"/>
                <a:gd name="T100" fmla="*/ 466 w 544"/>
                <a:gd name="T101" fmla="*/ 128 h 543"/>
                <a:gd name="T102" fmla="*/ 414 w 544"/>
                <a:gd name="T103" fmla="*/ 69 h 543"/>
                <a:gd name="T104" fmla="*/ 429 w 544"/>
                <a:gd name="T105" fmla="*/ 52 h 543"/>
                <a:gd name="T106" fmla="*/ 491 w 544"/>
                <a:gd name="T107" fmla="*/ 121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44" h="543">
                  <a:moveTo>
                    <a:pt x="539" y="99"/>
                  </a:moveTo>
                  <a:cubicBezTo>
                    <a:pt x="533" y="94"/>
                    <a:pt x="525" y="94"/>
                    <a:pt x="520" y="99"/>
                  </a:cubicBezTo>
                  <a:cubicBezTo>
                    <a:pt x="518" y="101"/>
                    <a:pt x="516" y="100"/>
                    <a:pt x="513" y="97"/>
                  </a:cubicBezTo>
                  <a:cubicBezTo>
                    <a:pt x="498" y="82"/>
                    <a:pt x="447" y="31"/>
                    <a:pt x="445" y="29"/>
                  </a:cubicBezTo>
                  <a:cubicBezTo>
                    <a:pt x="443" y="26"/>
                    <a:pt x="444" y="25"/>
                    <a:pt x="444" y="24"/>
                  </a:cubicBezTo>
                  <a:cubicBezTo>
                    <a:pt x="449" y="19"/>
                    <a:pt x="449" y="10"/>
                    <a:pt x="444" y="5"/>
                  </a:cubicBezTo>
                  <a:cubicBezTo>
                    <a:pt x="439" y="0"/>
                    <a:pt x="431" y="0"/>
                    <a:pt x="425" y="5"/>
                  </a:cubicBezTo>
                  <a:cubicBezTo>
                    <a:pt x="386" y="45"/>
                    <a:pt x="375" y="97"/>
                    <a:pt x="370" y="147"/>
                  </a:cubicBezTo>
                  <a:cubicBezTo>
                    <a:pt x="370" y="149"/>
                    <a:pt x="369" y="150"/>
                    <a:pt x="367" y="150"/>
                  </a:cubicBezTo>
                  <a:cubicBezTo>
                    <a:pt x="309" y="156"/>
                    <a:pt x="248" y="160"/>
                    <a:pt x="204" y="203"/>
                  </a:cubicBezTo>
                  <a:cubicBezTo>
                    <a:pt x="160" y="247"/>
                    <a:pt x="156" y="308"/>
                    <a:pt x="151" y="367"/>
                  </a:cubicBezTo>
                  <a:cubicBezTo>
                    <a:pt x="151" y="368"/>
                    <a:pt x="149" y="369"/>
                    <a:pt x="147" y="369"/>
                  </a:cubicBezTo>
                  <a:cubicBezTo>
                    <a:pt x="97" y="375"/>
                    <a:pt x="45" y="385"/>
                    <a:pt x="6" y="425"/>
                  </a:cubicBezTo>
                  <a:cubicBezTo>
                    <a:pt x="0" y="430"/>
                    <a:pt x="0" y="438"/>
                    <a:pt x="6" y="444"/>
                  </a:cubicBezTo>
                  <a:cubicBezTo>
                    <a:pt x="11" y="449"/>
                    <a:pt x="19" y="449"/>
                    <a:pt x="24" y="444"/>
                  </a:cubicBezTo>
                  <a:cubicBezTo>
                    <a:pt x="26" y="442"/>
                    <a:pt x="27" y="441"/>
                    <a:pt x="28" y="440"/>
                  </a:cubicBezTo>
                  <a:cubicBezTo>
                    <a:pt x="30" y="438"/>
                    <a:pt x="31" y="438"/>
                    <a:pt x="34" y="441"/>
                  </a:cubicBezTo>
                  <a:cubicBezTo>
                    <a:pt x="48" y="454"/>
                    <a:pt x="103" y="509"/>
                    <a:pt x="104" y="510"/>
                  </a:cubicBezTo>
                  <a:cubicBezTo>
                    <a:pt x="105" y="512"/>
                    <a:pt x="105" y="514"/>
                    <a:pt x="104" y="515"/>
                  </a:cubicBezTo>
                  <a:cubicBezTo>
                    <a:pt x="103" y="516"/>
                    <a:pt x="101" y="518"/>
                    <a:pt x="100" y="519"/>
                  </a:cubicBezTo>
                  <a:cubicBezTo>
                    <a:pt x="95" y="524"/>
                    <a:pt x="95" y="533"/>
                    <a:pt x="100" y="538"/>
                  </a:cubicBezTo>
                  <a:cubicBezTo>
                    <a:pt x="105" y="543"/>
                    <a:pt x="114" y="543"/>
                    <a:pt x="119" y="538"/>
                  </a:cubicBezTo>
                  <a:cubicBezTo>
                    <a:pt x="158" y="498"/>
                    <a:pt x="169" y="446"/>
                    <a:pt x="174" y="396"/>
                  </a:cubicBezTo>
                  <a:cubicBezTo>
                    <a:pt x="175" y="394"/>
                    <a:pt x="175" y="393"/>
                    <a:pt x="177" y="393"/>
                  </a:cubicBezTo>
                  <a:cubicBezTo>
                    <a:pt x="235" y="387"/>
                    <a:pt x="297" y="383"/>
                    <a:pt x="340" y="340"/>
                  </a:cubicBezTo>
                  <a:cubicBezTo>
                    <a:pt x="384" y="296"/>
                    <a:pt x="388" y="234"/>
                    <a:pt x="394" y="176"/>
                  </a:cubicBezTo>
                  <a:cubicBezTo>
                    <a:pt x="394" y="175"/>
                    <a:pt x="394" y="174"/>
                    <a:pt x="396" y="174"/>
                  </a:cubicBezTo>
                  <a:cubicBezTo>
                    <a:pt x="447" y="168"/>
                    <a:pt x="499" y="158"/>
                    <a:pt x="539" y="118"/>
                  </a:cubicBezTo>
                  <a:cubicBezTo>
                    <a:pt x="544" y="113"/>
                    <a:pt x="544" y="104"/>
                    <a:pt x="539" y="99"/>
                  </a:cubicBezTo>
                  <a:close/>
                  <a:moveTo>
                    <a:pt x="133" y="466"/>
                  </a:moveTo>
                  <a:cubicBezTo>
                    <a:pt x="130" y="473"/>
                    <a:pt x="127" y="480"/>
                    <a:pt x="123" y="487"/>
                  </a:cubicBezTo>
                  <a:cubicBezTo>
                    <a:pt x="123" y="488"/>
                    <a:pt x="121" y="489"/>
                    <a:pt x="119" y="487"/>
                  </a:cubicBezTo>
                  <a:cubicBezTo>
                    <a:pt x="108" y="475"/>
                    <a:pt x="59" y="427"/>
                    <a:pt x="57" y="425"/>
                  </a:cubicBezTo>
                  <a:cubicBezTo>
                    <a:pt x="54" y="422"/>
                    <a:pt x="56" y="420"/>
                    <a:pt x="57" y="420"/>
                  </a:cubicBezTo>
                  <a:cubicBezTo>
                    <a:pt x="64" y="416"/>
                    <a:pt x="71" y="413"/>
                    <a:pt x="78" y="411"/>
                  </a:cubicBezTo>
                  <a:cubicBezTo>
                    <a:pt x="79" y="410"/>
                    <a:pt x="82" y="410"/>
                    <a:pt x="84" y="412"/>
                  </a:cubicBezTo>
                  <a:cubicBezTo>
                    <a:pt x="85" y="413"/>
                    <a:pt x="121" y="449"/>
                    <a:pt x="131" y="459"/>
                  </a:cubicBezTo>
                  <a:cubicBezTo>
                    <a:pt x="134" y="462"/>
                    <a:pt x="134" y="463"/>
                    <a:pt x="133" y="466"/>
                  </a:cubicBezTo>
                  <a:close/>
                  <a:moveTo>
                    <a:pt x="147" y="399"/>
                  </a:moveTo>
                  <a:cubicBezTo>
                    <a:pt x="146" y="408"/>
                    <a:pt x="145" y="418"/>
                    <a:pt x="143" y="428"/>
                  </a:cubicBezTo>
                  <a:cubicBezTo>
                    <a:pt x="143" y="429"/>
                    <a:pt x="142" y="431"/>
                    <a:pt x="140" y="429"/>
                  </a:cubicBezTo>
                  <a:cubicBezTo>
                    <a:pt x="138" y="428"/>
                    <a:pt x="121" y="411"/>
                    <a:pt x="114" y="404"/>
                  </a:cubicBezTo>
                  <a:cubicBezTo>
                    <a:pt x="113" y="402"/>
                    <a:pt x="115" y="401"/>
                    <a:pt x="116" y="401"/>
                  </a:cubicBezTo>
                  <a:cubicBezTo>
                    <a:pt x="125" y="399"/>
                    <a:pt x="135" y="397"/>
                    <a:pt x="145" y="396"/>
                  </a:cubicBezTo>
                  <a:cubicBezTo>
                    <a:pt x="146" y="396"/>
                    <a:pt x="147" y="397"/>
                    <a:pt x="147" y="399"/>
                  </a:cubicBezTo>
                  <a:close/>
                  <a:moveTo>
                    <a:pt x="190" y="365"/>
                  </a:moveTo>
                  <a:cubicBezTo>
                    <a:pt x="187" y="365"/>
                    <a:pt x="184" y="365"/>
                    <a:pt x="181" y="366"/>
                  </a:cubicBezTo>
                  <a:cubicBezTo>
                    <a:pt x="178" y="366"/>
                    <a:pt x="178" y="364"/>
                    <a:pt x="178" y="363"/>
                  </a:cubicBezTo>
                  <a:cubicBezTo>
                    <a:pt x="178" y="360"/>
                    <a:pt x="178" y="357"/>
                    <a:pt x="179" y="354"/>
                  </a:cubicBezTo>
                  <a:cubicBezTo>
                    <a:pt x="179" y="352"/>
                    <a:pt x="179" y="351"/>
                    <a:pt x="182" y="353"/>
                  </a:cubicBezTo>
                  <a:cubicBezTo>
                    <a:pt x="183" y="354"/>
                    <a:pt x="187" y="359"/>
                    <a:pt x="190" y="362"/>
                  </a:cubicBezTo>
                  <a:cubicBezTo>
                    <a:pt x="192" y="363"/>
                    <a:pt x="191" y="365"/>
                    <a:pt x="190" y="365"/>
                  </a:cubicBezTo>
                  <a:close/>
                  <a:moveTo>
                    <a:pt x="258" y="354"/>
                  </a:moveTo>
                  <a:cubicBezTo>
                    <a:pt x="249" y="357"/>
                    <a:pt x="240" y="358"/>
                    <a:pt x="231" y="360"/>
                  </a:cubicBezTo>
                  <a:cubicBezTo>
                    <a:pt x="230" y="360"/>
                    <a:pt x="227" y="360"/>
                    <a:pt x="225" y="358"/>
                  </a:cubicBezTo>
                  <a:cubicBezTo>
                    <a:pt x="224" y="356"/>
                    <a:pt x="195" y="328"/>
                    <a:pt x="186" y="319"/>
                  </a:cubicBezTo>
                  <a:cubicBezTo>
                    <a:pt x="183" y="316"/>
                    <a:pt x="183" y="314"/>
                    <a:pt x="184" y="312"/>
                  </a:cubicBezTo>
                  <a:cubicBezTo>
                    <a:pt x="185" y="303"/>
                    <a:pt x="187" y="295"/>
                    <a:pt x="189" y="287"/>
                  </a:cubicBezTo>
                  <a:cubicBezTo>
                    <a:pt x="190" y="284"/>
                    <a:pt x="191" y="284"/>
                    <a:pt x="193" y="286"/>
                  </a:cubicBezTo>
                  <a:cubicBezTo>
                    <a:pt x="193" y="286"/>
                    <a:pt x="256" y="349"/>
                    <a:pt x="258" y="351"/>
                  </a:cubicBezTo>
                  <a:cubicBezTo>
                    <a:pt x="260" y="352"/>
                    <a:pt x="259" y="354"/>
                    <a:pt x="258" y="354"/>
                  </a:cubicBezTo>
                  <a:close/>
                  <a:moveTo>
                    <a:pt x="311" y="330"/>
                  </a:moveTo>
                  <a:cubicBezTo>
                    <a:pt x="305" y="335"/>
                    <a:pt x="299" y="338"/>
                    <a:pt x="292" y="342"/>
                  </a:cubicBezTo>
                  <a:cubicBezTo>
                    <a:pt x="290" y="343"/>
                    <a:pt x="288" y="343"/>
                    <a:pt x="286" y="341"/>
                  </a:cubicBezTo>
                  <a:cubicBezTo>
                    <a:pt x="272" y="326"/>
                    <a:pt x="204" y="258"/>
                    <a:pt x="202" y="257"/>
                  </a:cubicBezTo>
                  <a:cubicBezTo>
                    <a:pt x="201" y="255"/>
                    <a:pt x="201" y="253"/>
                    <a:pt x="201" y="252"/>
                  </a:cubicBezTo>
                  <a:cubicBezTo>
                    <a:pt x="205" y="245"/>
                    <a:pt x="209" y="238"/>
                    <a:pt x="213" y="232"/>
                  </a:cubicBezTo>
                  <a:cubicBezTo>
                    <a:pt x="214" y="231"/>
                    <a:pt x="217" y="231"/>
                    <a:pt x="217" y="232"/>
                  </a:cubicBezTo>
                  <a:cubicBezTo>
                    <a:pt x="217" y="232"/>
                    <a:pt x="309" y="323"/>
                    <a:pt x="311" y="325"/>
                  </a:cubicBezTo>
                  <a:cubicBezTo>
                    <a:pt x="312" y="327"/>
                    <a:pt x="312" y="329"/>
                    <a:pt x="311" y="330"/>
                  </a:cubicBezTo>
                  <a:close/>
                  <a:moveTo>
                    <a:pt x="345" y="286"/>
                  </a:moveTo>
                  <a:cubicBezTo>
                    <a:pt x="342" y="293"/>
                    <a:pt x="339" y="299"/>
                    <a:pt x="335" y="305"/>
                  </a:cubicBezTo>
                  <a:cubicBezTo>
                    <a:pt x="334" y="306"/>
                    <a:pt x="331" y="307"/>
                    <a:pt x="329" y="305"/>
                  </a:cubicBezTo>
                  <a:cubicBezTo>
                    <a:pt x="327" y="302"/>
                    <a:pt x="237" y="213"/>
                    <a:pt x="237" y="213"/>
                  </a:cubicBezTo>
                  <a:cubicBezTo>
                    <a:pt x="236" y="212"/>
                    <a:pt x="236" y="210"/>
                    <a:pt x="238" y="209"/>
                  </a:cubicBezTo>
                  <a:cubicBezTo>
                    <a:pt x="244" y="205"/>
                    <a:pt x="250" y="202"/>
                    <a:pt x="257" y="198"/>
                  </a:cubicBezTo>
                  <a:cubicBezTo>
                    <a:pt x="258" y="198"/>
                    <a:pt x="261" y="197"/>
                    <a:pt x="264" y="200"/>
                  </a:cubicBezTo>
                  <a:cubicBezTo>
                    <a:pt x="267" y="203"/>
                    <a:pt x="328" y="264"/>
                    <a:pt x="343" y="279"/>
                  </a:cubicBezTo>
                  <a:cubicBezTo>
                    <a:pt x="345" y="281"/>
                    <a:pt x="346" y="285"/>
                    <a:pt x="345" y="286"/>
                  </a:cubicBezTo>
                  <a:close/>
                  <a:moveTo>
                    <a:pt x="362" y="223"/>
                  </a:moveTo>
                  <a:cubicBezTo>
                    <a:pt x="360" y="232"/>
                    <a:pt x="359" y="241"/>
                    <a:pt x="357" y="250"/>
                  </a:cubicBezTo>
                  <a:cubicBezTo>
                    <a:pt x="356" y="251"/>
                    <a:pt x="355" y="253"/>
                    <a:pt x="354" y="251"/>
                  </a:cubicBezTo>
                  <a:cubicBezTo>
                    <a:pt x="352" y="249"/>
                    <a:pt x="295" y="192"/>
                    <a:pt x="293" y="190"/>
                  </a:cubicBezTo>
                  <a:cubicBezTo>
                    <a:pt x="290" y="188"/>
                    <a:pt x="292" y="187"/>
                    <a:pt x="293" y="187"/>
                  </a:cubicBezTo>
                  <a:cubicBezTo>
                    <a:pt x="302" y="185"/>
                    <a:pt x="310" y="183"/>
                    <a:pt x="319" y="182"/>
                  </a:cubicBezTo>
                  <a:cubicBezTo>
                    <a:pt x="321" y="182"/>
                    <a:pt x="323" y="181"/>
                    <a:pt x="326" y="184"/>
                  </a:cubicBezTo>
                  <a:cubicBezTo>
                    <a:pt x="329" y="186"/>
                    <a:pt x="352" y="209"/>
                    <a:pt x="360" y="217"/>
                  </a:cubicBezTo>
                  <a:cubicBezTo>
                    <a:pt x="361" y="219"/>
                    <a:pt x="362" y="222"/>
                    <a:pt x="362" y="223"/>
                  </a:cubicBezTo>
                  <a:close/>
                  <a:moveTo>
                    <a:pt x="366" y="185"/>
                  </a:moveTo>
                  <a:cubicBezTo>
                    <a:pt x="358" y="178"/>
                    <a:pt x="358" y="178"/>
                    <a:pt x="358" y="178"/>
                  </a:cubicBezTo>
                  <a:cubicBezTo>
                    <a:pt x="361" y="177"/>
                    <a:pt x="364" y="177"/>
                    <a:pt x="367" y="177"/>
                  </a:cubicBezTo>
                  <a:cubicBezTo>
                    <a:pt x="366" y="180"/>
                    <a:pt x="366" y="182"/>
                    <a:pt x="366" y="185"/>
                  </a:cubicBezTo>
                  <a:close/>
                  <a:moveTo>
                    <a:pt x="436" y="141"/>
                  </a:moveTo>
                  <a:cubicBezTo>
                    <a:pt x="427" y="143"/>
                    <a:pt x="417" y="144"/>
                    <a:pt x="407" y="145"/>
                  </a:cubicBezTo>
                  <a:cubicBezTo>
                    <a:pt x="397" y="147"/>
                    <a:pt x="397" y="146"/>
                    <a:pt x="398" y="136"/>
                  </a:cubicBezTo>
                  <a:cubicBezTo>
                    <a:pt x="399" y="126"/>
                    <a:pt x="401" y="117"/>
                    <a:pt x="403" y="107"/>
                  </a:cubicBezTo>
                  <a:cubicBezTo>
                    <a:pt x="403" y="106"/>
                    <a:pt x="405" y="105"/>
                    <a:pt x="406" y="107"/>
                  </a:cubicBezTo>
                  <a:cubicBezTo>
                    <a:pt x="414" y="114"/>
                    <a:pt x="436" y="137"/>
                    <a:pt x="437" y="138"/>
                  </a:cubicBezTo>
                  <a:cubicBezTo>
                    <a:pt x="438" y="139"/>
                    <a:pt x="437" y="140"/>
                    <a:pt x="436" y="141"/>
                  </a:cubicBezTo>
                  <a:close/>
                  <a:moveTo>
                    <a:pt x="491" y="121"/>
                  </a:moveTo>
                  <a:cubicBezTo>
                    <a:pt x="485" y="124"/>
                    <a:pt x="480" y="127"/>
                    <a:pt x="474" y="129"/>
                  </a:cubicBezTo>
                  <a:cubicBezTo>
                    <a:pt x="472" y="130"/>
                    <a:pt x="469" y="130"/>
                    <a:pt x="466" y="128"/>
                  </a:cubicBezTo>
                  <a:cubicBezTo>
                    <a:pt x="463" y="126"/>
                    <a:pt x="429" y="92"/>
                    <a:pt x="417" y="79"/>
                  </a:cubicBezTo>
                  <a:cubicBezTo>
                    <a:pt x="414" y="76"/>
                    <a:pt x="414" y="71"/>
                    <a:pt x="414" y="69"/>
                  </a:cubicBezTo>
                  <a:cubicBezTo>
                    <a:pt x="417" y="63"/>
                    <a:pt x="420" y="58"/>
                    <a:pt x="423" y="52"/>
                  </a:cubicBezTo>
                  <a:cubicBezTo>
                    <a:pt x="424" y="51"/>
                    <a:pt x="427" y="49"/>
                    <a:pt x="429" y="52"/>
                  </a:cubicBezTo>
                  <a:cubicBezTo>
                    <a:pt x="443" y="65"/>
                    <a:pt x="488" y="110"/>
                    <a:pt x="491" y="114"/>
                  </a:cubicBezTo>
                  <a:cubicBezTo>
                    <a:pt x="495" y="118"/>
                    <a:pt x="492" y="120"/>
                    <a:pt x="491" y="1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337867"/>
                </a:solidFill>
              </a:endParaRPr>
            </a:p>
          </p:txBody>
        </p:sp>
        <p:sp>
          <p:nvSpPr>
            <p:cNvPr id="39" name="Freeform 67"/>
            <p:cNvSpPr/>
            <p:nvPr/>
          </p:nvSpPr>
          <p:spPr bwMode="auto">
            <a:xfrm>
              <a:off x="1727201" y="4492625"/>
              <a:ext cx="530225" cy="241300"/>
            </a:xfrm>
            <a:custGeom>
              <a:avLst/>
              <a:gdLst>
                <a:gd name="T0" fmla="*/ 140 w 141"/>
                <a:gd name="T1" fmla="*/ 8 h 64"/>
                <a:gd name="T2" fmla="*/ 140 w 141"/>
                <a:gd name="T3" fmla="*/ 2 h 64"/>
                <a:gd name="T4" fmla="*/ 138 w 141"/>
                <a:gd name="T5" fmla="*/ 0 h 64"/>
                <a:gd name="T6" fmla="*/ 2 w 141"/>
                <a:gd name="T7" fmla="*/ 53 h 64"/>
                <a:gd name="T8" fmla="*/ 2 w 141"/>
                <a:gd name="T9" fmla="*/ 61 h 64"/>
                <a:gd name="T10" fmla="*/ 10 w 141"/>
                <a:gd name="T11" fmla="*/ 61 h 64"/>
                <a:gd name="T12" fmla="*/ 137 w 141"/>
                <a:gd name="T13" fmla="*/ 12 h 64"/>
                <a:gd name="T14" fmla="*/ 140 w 141"/>
                <a:gd name="T15" fmla="*/ 8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64">
                  <a:moveTo>
                    <a:pt x="140" y="8"/>
                  </a:moveTo>
                  <a:cubicBezTo>
                    <a:pt x="140" y="6"/>
                    <a:pt x="140" y="4"/>
                    <a:pt x="140" y="2"/>
                  </a:cubicBezTo>
                  <a:cubicBezTo>
                    <a:pt x="141" y="0"/>
                    <a:pt x="139" y="0"/>
                    <a:pt x="138" y="0"/>
                  </a:cubicBezTo>
                  <a:cubicBezTo>
                    <a:pt x="88" y="5"/>
                    <a:pt x="40" y="15"/>
                    <a:pt x="2" y="53"/>
                  </a:cubicBezTo>
                  <a:cubicBezTo>
                    <a:pt x="0" y="55"/>
                    <a:pt x="0" y="59"/>
                    <a:pt x="2" y="61"/>
                  </a:cubicBezTo>
                  <a:cubicBezTo>
                    <a:pt x="4" y="64"/>
                    <a:pt x="8" y="64"/>
                    <a:pt x="10" y="61"/>
                  </a:cubicBezTo>
                  <a:cubicBezTo>
                    <a:pt x="42" y="29"/>
                    <a:pt x="86" y="18"/>
                    <a:pt x="137" y="12"/>
                  </a:cubicBezTo>
                  <a:cubicBezTo>
                    <a:pt x="139" y="11"/>
                    <a:pt x="140" y="10"/>
                    <a:pt x="14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337867"/>
                </a:solidFill>
              </a:endParaRPr>
            </a:p>
          </p:txBody>
        </p:sp>
        <p:sp>
          <p:nvSpPr>
            <p:cNvPr id="40" name="Freeform 68"/>
            <p:cNvSpPr/>
            <p:nvPr/>
          </p:nvSpPr>
          <p:spPr bwMode="auto">
            <a:xfrm>
              <a:off x="2382838" y="3100388"/>
              <a:ext cx="971550" cy="1422400"/>
            </a:xfrm>
            <a:custGeom>
              <a:avLst/>
              <a:gdLst>
                <a:gd name="T0" fmla="*/ 256 w 258"/>
                <a:gd name="T1" fmla="*/ 2 h 377"/>
                <a:gd name="T2" fmla="*/ 248 w 258"/>
                <a:gd name="T3" fmla="*/ 2 h 377"/>
                <a:gd name="T4" fmla="*/ 191 w 258"/>
                <a:gd name="T5" fmla="*/ 166 h 377"/>
                <a:gd name="T6" fmla="*/ 144 w 258"/>
                <a:gd name="T7" fmla="*/ 318 h 377"/>
                <a:gd name="T8" fmla="*/ 1 w 258"/>
                <a:gd name="T9" fmla="*/ 365 h 377"/>
                <a:gd name="T10" fmla="*/ 0 w 258"/>
                <a:gd name="T11" fmla="*/ 377 h 377"/>
                <a:gd name="T12" fmla="*/ 2 w 258"/>
                <a:gd name="T13" fmla="*/ 377 h 377"/>
                <a:gd name="T14" fmla="*/ 152 w 258"/>
                <a:gd name="T15" fmla="*/ 327 h 377"/>
                <a:gd name="T16" fmla="*/ 202 w 258"/>
                <a:gd name="T17" fmla="*/ 176 h 377"/>
                <a:gd name="T18" fmla="*/ 203 w 258"/>
                <a:gd name="T19" fmla="*/ 168 h 377"/>
                <a:gd name="T20" fmla="*/ 256 w 258"/>
                <a:gd name="T21" fmla="*/ 11 h 377"/>
                <a:gd name="T22" fmla="*/ 256 w 258"/>
                <a:gd name="T23" fmla="*/ 2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8" h="377">
                  <a:moveTo>
                    <a:pt x="256" y="2"/>
                  </a:moveTo>
                  <a:cubicBezTo>
                    <a:pt x="254" y="0"/>
                    <a:pt x="250" y="0"/>
                    <a:pt x="248" y="2"/>
                  </a:cubicBezTo>
                  <a:cubicBezTo>
                    <a:pt x="203" y="47"/>
                    <a:pt x="197" y="108"/>
                    <a:pt x="191" y="166"/>
                  </a:cubicBezTo>
                  <a:cubicBezTo>
                    <a:pt x="186" y="223"/>
                    <a:pt x="181" y="282"/>
                    <a:pt x="144" y="318"/>
                  </a:cubicBezTo>
                  <a:cubicBezTo>
                    <a:pt x="109" y="353"/>
                    <a:pt x="55" y="360"/>
                    <a:pt x="1" y="365"/>
                  </a:cubicBezTo>
                  <a:cubicBezTo>
                    <a:pt x="1" y="369"/>
                    <a:pt x="0" y="373"/>
                    <a:pt x="0" y="377"/>
                  </a:cubicBezTo>
                  <a:cubicBezTo>
                    <a:pt x="2" y="377"/>
                    <a:pt x="2" y="377"/>
                    <a:pt x="2" y="377"/>
                  </a:cubicBezTo>
                  <a:cubicBezTo>
                    <a:pt x="56" y="371"/>
                    <a:pt x="112" y="366"/>
                    <a:pt x="152" y="327"/>
                  </a:cubicBezTo>
                  <a:cubicBezTo>
                    <a:pt x="192" y="287"/>
                    <a:pt x="197" y="231"/>
                    <a:pt x="202" y="176"/>
                  </a:cubicBezTo>
                  <a:cubicBezTo>
                    <a:pt x="203" y="168"/>
                    <a:pt x="203" y="168"/>
                    <a:pt x="203" y="168"/>
                  </a:cubicBezTo>
                  <a:cubicBezTo>
                    <a:pt x="209" y="104"/>
                    <a:pt x="217" y="49"/>
                    <a:pt x="256" y="11"/>
                  </a:cubicBezTo>
                  <a:cubicBezTo>
                    <a:pt x="258" y="8"/>
                    <a:pt x="258" y="4"/>
                    <a:pt x="25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337867"/>
                </a:solidFill>
              </a:endParaRPr>
            </a:p>
          </p:txBody>
        </p:sp>
        <p:sp>
          <p:nvSpPr>
            <p:cNvPr id="41" name="Freeform 69"/>
            <p:cNvSpPr/>
            <p:nvPr/>
          </p:nvSpPr>
          <p:spPr bwMode="auto">
            <a:xfrm>
              <a:off x="2081213" y="3662363"/>
              <a:ext cx="1001713" cy="1425575"/>
            </a:xfrm>
            <a:custGeom>
              <a:avLst/>
              <a:gdLst>
                <a:gd name="T0" fmla="*/ 51 w 266"/>
                <a:gd name="T1" fmla="*/ 250 h 378"/>
                <a:gd name="T2" fmla="*/ 2 w 266"/>
                <a:gd name="T3" fmla="*/ 367 h 378"/>
                <a:gd name="T4" fmla="*/ 2 w 266"/>
                <a:gd name="T5" fmla="*/ 376 h 378"/>
                <a:gd name="T6" fmla="*/ 11 w 266"/>
                <a:gd name="T7" fmla="*/ 376 h 378"/>
                <a:gd name="T8" fmla="*/ 63 w 266"/>
                <a:gd name="T9" fmla="*/ 248 h 378"/>
                <a:gd name="T10" fmla="*/ 67 w 266"/>
                <a:gd name="T11" fmla="*/ 210 h 378"/>
                <a:gd name="T12" fmla="*/ 114 w 266"/>
                <a:gd name="T13" fmla="*/ 60 h 378"/>
                <a:gd name="T14" fmla="*/ 263 w 266"/>
                <a:gd name="T15" fmla="*/ 12 h 378"/>
                <a:gd name="T16" fmla="*/ 265 w 266"/>
                <a:gd name="T17" fmla="*/ 10 h 378"/>
                <a:gd name="T18" fmla="*/ 265 w 266"/>
                <a:gd name="T19" fmla="*/ 2 h 378"/>
                <a:gd name="T20" fmla="*/ 264 w 266"/>
                <a:gd name="T21" fmla="*/ 0 h 378"/>
                <a:gd name="T22" fmla="*/ 256 w 266"/>
                <a:gd name="T23" fmla="*/ 1 h 378"/>
                <a:gd name="T24" fmla="*/ 106 w 266"/>
                <a:gd name="T25" fmla="*/ 51 h 378"/>
                <a:gd name="T26" fmla="*/ 56 w 266"/>
                <a:gd name="T27" fmla="*/ 202 h 378"/>
                <a:gd name="T28" fmla="*/ 51 w 266"/>
                <a:gd name="T29" fmla="*/ 25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6" h="378">
                  <a:moveTo>
                    <a:pt x="51" y="250"/>
                  </a:moveTo>
                  <a:cubicBezTo>
                    <a:pt x="44" y="296"/>
                    <a:pt x="33" y="337"/>
                    <a:pt x="2" y="367"/>
                  </a:cubicBezTo>
                  <a:cubicBezTo>
                    <a:pt x="0" y="370"/>
                    <a:pt x="0" y="373"/>
                    <a:pt x="2" y="376"/>
                  </a:cubicBezTo>
                  <a:cubicBezTo>
                    <a:pt x="5" y="378"/>
                    <a:pt x="8" y="378"/>
                    <a:pt x="11" y="376"/>
                  </a:cubicBezTo>
                  <a:cubicBezTo>
                    <a:pt x="46" y="340"/>
                    <a:pt x="57" y="295"/>
                    <a:pt x="63" y="248"/>
                  </a:cubicBezTo>
                  <a:cubicBezTo>
                    <a:pt x="67" y="210"/>
                    <a:pt x="67" y="210"/>
                    <a:pt x="67" y="210"/>
                  </a:cubicBezTo>
                  <a:cubicBezTo>
                    <a:pt x="72" y="154"/>
                    <a:pt x="78" y="96"/>
                    <a:pt x="114" y="60"/>
                  </a:cubicBezTo>
                  <a:cubicBezTo>
                    <a:pt x="150" y="24"/>
                    <a:pt x="207" y="18"/>
                    <a:pt x="263" y="12"/>
                  </a:cubicBezTo>
                  <a:cubicBezTo>
                    <a:pt x="263" y="12"/>
                    <a:pt x="265" y="11"/>
                    <a:pt x="265" y="10"/>
                  </a:cubicBezTo>
                  <a:cubicBezTo>
                    <a:pt x="265" y="7"/>
                    <a:pt x="265" y="5"/>
                    <a:pt x="265" y="2"/>
                  </a:cubicBezTo>
                  <a:cubicBezTo>
                    <a:pt x="266" y="1"/>
                    <a:pt x="265" y="0"/>
                    <a:pt x="264" y="0"/>
                  </a:cubicBezTo>
                  <a:cubicBezTo>
                    <a:pt x="256" y="1"/>
                    <a:pt x="256" y="1"/>
                    <a:pt x="256" y="1"/>
                  </a:cubicBezTo>
                  <a:cubicBezTo>
                    <a:pt x="202" y="6"/>
                    <a:pt x="146" y="12"/>
                    <a:pt x="106" y="51"/>
                  </a:cubicBezTo>
                  <a:cubicBezTo>
                    <a:pt x="67" y="91"/>
                    <a:pt x="61" y="147"/>
                    <a:pt x="56" y="202"/>
                  </a:cubicBezTo>
                  <a:lnTo>
                    <a:pt x="51" y="25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337867"/>
                </a:solidFill>
              </a:endParaRPr>
            </a:p>
          </p:txBody>
        </p:sp>
        <p:sp>
          <p:nvSpPr>
            <p:cNvPr id="42" name="Freeform 70"/>
            <p:cNvSpPr/>
            <p:nvPr/>
          </p:nvSpPr>
          <p:spPr bwMode="auto">
            <a:xfrm>
              <a:off x="2744788" y="3824288"/>
              <a:ext cx="282575" cy="279400"/>
            </a:xfrm>
            <a:custGeom>
              <a:avLst/>
              <a:gdLst>
                <a:gd name="T0" fmla="*/ 72 w 75"/>
                <a:gd name="T1" fmla="*/ 71 h 74"/>
                <a:gd name="T2" fmla="*/ 74 w 75"/>
                <a:gd name="T3" fmla="*/ 66 h 74"/>
                <a:gd name="T4" fmla="*/ 72 w 75"/>
                <a:gd name="T5" fmla="*/ 59 h 74"/>
                <a:gd name="T6" fmla="*/ 16 w 75"/>
                <a:gd name="T7" fmla="*/ 3 h 74"/>
                <a:gd name="T8" fmla="*/ 9 w 75"/>
                <a:gd name="T9" fmla="*/ 1 h 74"/>
                <a:gd name="T10" fmla="*/ 4 w 75"/>
                <a:gd name="T11" fmla="*/ 3 h 74"/>
                <a:gd name="T12" fmla="*/ 3 w 75"/>
                <a:gd name="T13" fmla="*/ 7 h 74"/>
                <a:gd name="T14" fmla="*/ 67 w 75"/>
                <a:gd name="T15" fmla="*/ 71 h 74"/>
                <a:gd name="T16" fmla="*/ 72 w 75"/>
                <a:gd name="T17" fmla="*/ 7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74">
                  <a:moveTo>
                    <a:pt x="72" y="71"/>
                  </a:moveTo>
                  <a:cubicBezTo>
                    <a:pt x="73" y="69"/>
                    <a:pt x="73" y="67"/>
                    <a:pt x="74" y="66"/>
                  </a:cubicBezTo>
                  <a:cubicBezTo>
                    <a:pt x="75" y="63"/>
                    <a:pt x="74" y="61"/>
                    <a:pt x="72" y="59"/>
                  </a:cubicBezTo>
                  <a:cubicBezTo>
                    <a:pt x="59" y="46"/>
                    <a:pt x="19" y="6"/>
                    <a:pt x="16" y="3"/>
                  </a:cubicBezTo>
                  <a:cubicBezTo>
                    <a:pt x="13" y="0"/>
                    <a:pt x="10" y="1"/>
                    <a:pt x="9" y="1"/>
                  </a:cubicBezTo>
                  <a:cubicBezTo>
                    <a:pt x="7" y="1"/>
                    <a:pt x="5" y="2"/>
                    <a:pt x="4" y="3"/>
                  </a:cubicBezTo>
                  <a:cubicBezTo>
                    <a:pt x="2" y="3"/>
                    <a:pt x="0" y="5"/>
                    <a:pt x="3" y="7"/>
                  </a:cubicBezTo>
                  <a:cubicBezTo>
                    <a:pt x="5" y="10"/>
                    <a:pt x="52" y="57"/>
                    <a:pt x="67" y="71"/>
                  </a:cubicBezTo>
                  <a:cubicBezTo>
                    <a:pt x="69" y="74"/>
                    <a:pt x="72" y="72"/>
                    <a:pt x="72"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337867"/>
                </a:solidFill>
              </a:endParaRPr>
            </a:p>
          </p:txBody>
        </p:sp>
        <p:sp>
          <p:nvSpPr>
            <p:cNvPr id="43" name="Freeform 71"/>
            <p:cNvSpPr/>
            <p:nvPr/>
          </p:nvSpPr>
          <p:spPr bwMode="auto">
            <a:xfrm>
              <a:off x="2989263" y="3783013"/>
              <a:ext cx="82550" cy="79375"/>
            </a:xfrm>
            <a:custGeom>
              <a:avLst/>
              <a:gdLst>
                <a:gd name="T0" fmla="*/ 21 w 22"/>
                <a:gd name="T1" fmla="*/ 20 h 21"/>
                <a:gd name="T2" fmla="*/ 22 w 22"/>
                <a:gd name="T3" fmla="*/ 10 h 21"/>
                <a:gd name="T4" fmla="*/ 21 w 22"/>
                <a:gd name="T5" fmla="*/ 5 h 21"/>
                <a:gd name="T6" fmla="*/ 16 w 22"/>
                <a:gd name="T7" fmla="*/ 1 h 21"/>
                <a:gd name="T8" fmla="*/ 13 w 22"/>
                <a:gd name="T9" fmla="*/ 0 h 21"/>
                <a:gd name="T10" fmla="*/ 2 w 22"/>
                <a:gd name="T11" fmla="*/ 1 h 21"/>
                <a:gd name="T12" fmla="*/ 1 w 22"/>
                <a:gd name="T13" fmla="*/ 3 h 21"/>
                <a:gd name="T14" fmla="*/ 18 w 22"/>
                <a:gd name="T15" fmla="*/ 20 h 21"/>
                <a:gd name="T16" fmla="*/ 21 w 22"/>
                <a:gd name="T17"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21">
                  <a:moveTo>
                    <a:pt x="21" y="20"/>
                  </a:moveTo>
                  <a:cubicBezTo>
                    <a:pt x="21" y="17"/>
                    <a:pt x="22" y="13"/>
                    <a:pt x="22" y="10"/>
                  </a:cubicBezTo>
                  <a:cubicBezTo>
                    <a:pt x="22" y="9"/>
                    <a:pt x="22" y="7"/>
                    <a:pt x="21" y="5"/>
                  </a:cubicBezTo>
                  <a:cubicBezTo>
                    <a:pt x="19" y="4"/>
                    <a:pt x="16" y="1"/>
                    <a:pt x="16" y="1"/>
                  </a:cubicBezTo>
                  <a:cubicBezTo>
                    <a:pt x="15" y="0"/>
                    <a:pt x="15" y="0"/>
                    <a:pt x="13" y="0"/>
                  </a:cubicBezTo>
                  <a:cubicBezTo>
                    <a:pt x="9" y="0"/>
                    <a:pt x="5" y="1"/>
                    <a:pt x="2" y="1"/>
                  </a:cubicBezTo>
                  <a:cubicBezTo>
                    <a:pt x="0" y="1"/>
                    <a:pt x="1" y="2"/>
                    <a:pt x="1" y="3"/>
                  </a:cubicBezTo>
                  <a:cubicBezTo>
                    <a:pt x="1" y="3"/>
                    <a:pt x="17" y="19"/>
                    <a:pt x="18" y="20"/>
                  </a:cubicBezTo>
                  <a:cubicBezTo>
                    <a:pt x="19" y="21"/>
                    <a:pt x="21" y="21"/>
                    <a:pt x="21"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337867"/>
                </a:solidFill>
              </a:endParaRPr>
            </a:p>
          </p:txBody>
        </p:sp>
        <p:sp>
          <p:nvSpPr>
            <p:cNvPr id="44" name="Freeform 72"/>
            <p:cNvSpPr/>
            <p:nvPr/>
          </p:nvSpPr>
          <p:spPr bwMode="auto">
            <a:xfrm>
              <a:off x="2563813" y="3927475"/>
              <a:ext cx="373063" cy="365125"/>
            </a:xfrm>
            <a:custGeom>
              <a:avLst/>
              <a:gdLst>
                <a:gd name="T0" fmla="*/ 94 w 99"/>
                <a:gd name="T1" fmla="*/ 94 h 97"/>
                <a:gd name="T2" fmla="*/ 96 w 99"/>
                <a:gd name="T3" fmla="*/ 92 h 97"/>
                <a:gd name="T4" fmla="*/ 95 w 99"/>
                <a:gd name="T5" fmla="*/ 85 h 97"/>
                <a:gd name="T6" fmla="*/ 11 w 99"/>
                <a:gd name="T7" fmla="*/ 2 h 97"/>
                <a:gd name="T8" fmla="*/ 6 w 99"/>
                <a:gd name="T9" fmla="*/ 0 h 97"/>
                <a:gd name="T10" fmla="*/ 2 w 99"/>
                <a:gd name="T11" fmla="*/ 5 h 97"/>
                <a:gd name="T12" fmla="*/ 3 w 99"/>
                <a:gd name="T13" fmla="*/ 10 h 97"/>
                <a:gd name="T14" fmla="*/ 87 w 99"/>
                <a:gd name="T15" fmla="*/ 94 h 97"/>
                <a:gd name="T16" fmla="*/ 94 w 99"/>
                <a:gd name="T17" fmla="*/ 9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97">
                  <a:moveTo>
                    <a:pt x="94" y="94"/>
                  </a:moveTo>
                  <a:cubicBezTo>
                    <a:pt x="95" y="94"/>
                    <a:pt x="95" y="93"/>
                    <a:pt x="96" y="92"/>
                  </a:cubicBezTo>
                  <a:cubicBezTo>
                    <a:pt x="99" y="89"/>
                    <a:pt x="97" y="88"/>
                    <a:pt x="95" y="85"/>
                  </a:cubicBezTo>
                  <a:cubicBezTo>
                    <a:pt x="95" y="85"/>
                    <a:pt x="14" y="4"/>
                    <a:pt x="11" y="2"/>
                  </a:cubicBezTo>
                  <a:cubicBezTo>
                    <a:pt x="9" y="0"/>
                    <a:pt x="7" y="0"/>
                    <a:pt x="6" y="0"/>
                  </a:cubicBezTo>
                  <a:cubicBezTo>
                    <a:pt x="5" y="2"/>
                    <a:pt x="3" y="3"/>
                    <a:pt x="2" y="5"/>
                  </a:cubicBezTo>
                  <a:cubicBezTo>
                    <a:pt x="1" y="6"/>
                    <a:pt x="0" y="8"/>
                    <a:pt x="3" y="10"/>
                  </a:cubicBezTo>
                  <a:cubicBezTo>
                    <a:pt x="5" y="13"/>
                    <a:pt x="87" y="94"/>
                    <a:pt x="87" y="94"/>
                  </a:cubicBezTo>
                  <a:cubicBezTo>
                    <a:pt x="88" y="96"/>
                    <a:pt x="91" y="97"/>
                    <a:pt x="94"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337867"/>
                </a:solidFill>
              </a:endParaRPr>
            </a:p>
          </p:txBody>
        </p:sp>
        <p:sp>
          <p:nvSpPr>
            <p:cNvPr id="45" name="Freeform 73"/>
            <p:cNvSpPr/>
            <p:nvPr/>
          </p:nvSpPr>
          <p:spPr bwMode="auto">
            <a:xfrm>
              <a:off x="2408238" y="4333875"/>
              <a:ext cx="106363" cy="114300"/>
            </a:xfrm>
            <a:custGeom>
              <a:avLst/>
              <a:gdLst>
                <a:gd name="T0" fmla="*/ 19 w 28"/>
                <a:gd name="T1" fmla="*/ 30 h 30"/>
                <a:gd name="T2" fmla="*/ 26 w 28"/>
                <a:gd name="T3" fmla="*/ 29 h 30"/>
                <a:gd name="T4" fmla="*/ 25 w 28"/>
                <a:gd name="T5" fmla="*/ 24 h 30"/>
                <a:gd name="T6" fmla="*/ 6 w 28"/>
                <a:gd name="T7" fmla="*/ 4 h 30"/>
                <a:gd name="T8" fmla="*/ 1 w 28"/>
                <a:gd name="T9" fmla="*/ 5 h 30"/>
                <a:gd name="T10" fmla="*/ 1 w 28"/>
                <a:gd name="T11" fmla="*/ 11 h 30"/>
                <a:gd name="T12" fmla="*/ 3 w 28"/>
                <a:gd name="T13" fmla="*/ 18 h 30"/>
                <a:gd name="T14" fmla="*/ 12 w 28"/>
                <a:gd name="T15" fmla="*/ 28 h 30"/>
                <a:gd name="T16" fmla="*/ 19 w 28"/>
                <a:gd name="T1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0">
                  <a:moveTo>
                    <a:pt x="19" y="30"/>
                  </a:moveTo>
                  <a:cubicBezTo>
                    <a:pt x="21" y="29"/>
                    <a:pt x="23" y="29"/>
                    <a:pt x="26" y="29"/>
                  </a:cubicBezTo>
                  <a:cubicBezTo>
                    <a:pt x="27" y="29"/>
                    <a:pt x="28" y="26"/>
                    <a:pt x="25" y="24"/>
                  </a:cubicBezTo>
                  <a:cubicBezTo>
                    <a:pt x="19" y="17"/>
                    <a:pt x="9" y="7"/>
                    <a:pt x="6" y="4"/>
                  </a:cubicBezTo>
                  <a:cubicBezTo>
                    <a:pt x="2" y="0"/>
                    <a:pt x="2" y="3"/>
                    <a:pt x="1" y="5"/>
                  </a:cubicBezTo>
                  <a:cubicBezTo>
                    <a:pt x="1" y="7"/>
                    <a:pt x="1" y="9"/>
                    <a:pt x="1" y="11"/>
                  </a:cubicBezTo>
                  <a:cubicBezTo>
                    <a:pt x="0" y="13"/>
                    <a:pt x="0" y="15"/>
                    <a:pt x="3" y="18"/>
                  </a:cubicBezTo>
                  <a:cubicBezTo>
                    <a:pt x="4" y="21"/>
                    <a:pt x="9" y="25"/>
                    <a:pt x="12" y="28"/>
                  </a:cubicBezTo>
                  <a:cubicBezTo>
                    <a:pt x="13" y="29"/>
                    <a:pt x="16" y="30"/>
                    <a:pt x="1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337867"/>
                </a:solidFill>
              </a:endParaRPr>
            </a:p>
          </p:txBody>
        </p:sp>
        <p:sp>
          <p:nvSpPr>
            <p:cNvPr id="46" name="Freeform 74"/>
            <p:cNvSpPr/>
            <p:nvPr/>
          </p:nvSpPr>
          <p:spPr bwMode="auto">
            <a:xfrm>
              <a:off x="2457451" y="4100513"/>
              <a:ext cx="298450" cy="298450"/>
            </a:xfrm>
            <a:custGeom>
              <a:avLst/>
              <a:gdLst>
                <a:gd name="T0" fmla="*/ 70 w 79"/>
                <a:gd name="T1" fmla="*/ 78 h 79"/>
                <a:gd name="T2" fmla="*/ 76 w 79"/>
                <a:gd name="T3" fmla="*/ 76 h 79"/>
                <a:gd name="T4" fmla="*/ 76 w 79"/>
                <a:gd name="T5" fmla="*/ 71 h 79"/>
                <a:gd name="T6" fmla="*/ 8 w 79"/>
                <a:gd name="T7" fmla="*/ 3 h 79"/>
                <a:gd name="T8" fmla="*/ 3 w 79"/>
                <a:gd name="T9" fmla="*/ 3 h 79"/>
                <a:gd name="T10" fmla="*/ 1 w 79"/>
                <a:gd name="T11" fmla="*/ 8 h 79"/>
                <a:gd name="T12" fmla="*/ 2 w 79"/>
                <a:gd name="T13" fmla="*/ 14 h 79"/>
                <a:gd name="T14" fmla="*/ 63 w 79"/>
                <a:gd name="T15" fmla="*/ 75 h 79"/>
                <a:gd name="T16" fmla="*/ 70 w 79"/>
                <a:gd name="T17" fmla="*/ 7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79">
                  <a:moveTo>
                    <a:pt x="70" y="78"/>
                  </a:moveTo>
                  <a:cubicBezTo>
                    <a:pt x="72" y="78"/>
                    <a:pt x="74" y="77"/>
                    <a:pt x="76" y="76"/>
                  </a:cubicBezTo>
                  <a:cubicBezTo>
                    <a:pt x="77" y="76"/>
                    <a:pt x="79" y="74"/>
                    <a:pt x="76" y="71"/>
                  </a:cubicBezTo>
                  <a:cubicBezTo>
                    <a:pt x="73" y="67"/>
                    <a:pt x="8" y="3"/>
                    <a:pt x="8" y="3"/>
                  </a:cubicBezTo>
                  <a:cubicBezTo>
                    <a:pt x="6" y="1"/>
                    <a:pt x="3" y="0"/>
                    <a:pt x="3" y="3"/>
                  </a:cubicBezTo>
                  <a:cubicBezTo>
                    <a:pt x="2" y="5"/>
                    <a:pt x="1" y="6"/>
                    <a:pt x="1" y="8"/>
                  </a:cubicBezTo>
                  <a:cubicBezTo>
                    <a:pt x="0" y="9"/>
                    <a:pt x="0" y="12"/>
                    <a:pt x="2" y="14"/>
                  </a:cubicBezTo>
                  <a:cubicBezTo>
                    <a:pt x="4" y="17"/>
                    <a:pt x="49" y="61"/>
                    <a:pt x="63" y="75"/>
                  </a:cubicBezTo>
                  <a:cubicBezTo>
                    <a:pt x="66" y="78"/>
                    <a:pt x="69" y="79"/>
                    <a:pt x="70" y="7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337867"/>
                </a:solidFill>
              </a:endParaRPr>
            </a:p>
          </p:txBody>
        </p:sp>
        <p:sp>
          <p:nvSpPr>
            <p:cNvPr id="47" name="Freeform 75"/>
            <p:cNvSpPr/>
            <p:nvPr/>
          </p:nvSpPr>
          <p:spPr bwMode="auto">
            <a:xfrm>
              <a:off x="3354388" y="3232150"/>
              <a:ext cx="263525" cy="265112"/>
            </a:xfrm>
            <a:custGeom>
              <a:avLst/>
              <a:gdLst>
                <a:gd name="T0" fmla="*/ 70 w 70"/>
                <a:gd name="T1" fmla="*/ 63 h 70"/>
                <a:gd name="T2" fmla="*/ 7 w 70"/>
                <a:gd name="T3" fmla="*/ 0 h 70"/>
                <a:gd name="T4" fmla="*/ 0 w 70"/>
                <a:gd name="T5" fmla="*/ 10 h 70"/>
                <a:gd name="T6" fmla="*/ 61 w 70"/>
                <a:gd name="T7" fmla="*/ 70 h 70"/>
                <a:gd name="T8" fmla="*/ 70 w 70"/>
                <a:gd name="T9" fmla="*/ 63 h 70"/>
              </a:gdLst>
              <a:ahLst/>
              <a:cxnLst>
                <a:cxn ang="0">
                  <a:pos x="T0" y="T1"/>
                </a:cxn>
                <a:cxn ang="0">
                  <a:pos x="T2" y="T3"/>
                </a:cxn>
                <a:cxn ang="0">
                  <a:pos x="T4" y="T5"/>
                </a:cxn>
                <a:cxn ang="0">
                  <a:pos x="T6" y="T7"/>
                </a:cxn>
                <a:cxn ang="0">
                  <a:pos x="T8" y="T9"/>
                </a:cxn>
              </a:cxnLst>
              <a:rect l="0" t="0" r="r" b="b"/>
              <a:pathLst>
                <a:path w="70" h="70">
                  <a:moveTo>
                    <a:pt x="70" y="63"/>
                  </a:moveTo>
                  <a:cubicBezTo>
                    <a:pt x="7" y="0"/>
                    <a:pt x="7" y="0"/>
                    <a:pt x="7" y="0"/>
                  </a:cubicBezTo>
                  <a:cubicBezTo>
                    <a:pt x="5" y="3"/>
                    <a:pt x="2" y="6"/>
                    <a:pt x="0" y="10"/>
                  </a:cubicBezTo>
                  <a:cubicBezTo>
                    <a:pt x="61" y="70"/>
                    <a:pt x="61" y="70"/>
                    <a:pt x="61" y="70"/>
                  </a:cubicBezTo>
                  <a:cubicBezTo>
                    <a:pt x="64" y="68"/>
                    <a:pt x="67" y="66"/>
                    <a:pt x="7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337867"/>
                </a:solidFill>
              </a:endParaRPr>
            </a:p>
          </p:txBody>
        </p:sp>
        <p:sp>
          <p:nvSpPr>
            <p:cNvPr id="48" name="Freeform 76"/>
            <p:cNvSpPr/>
            <p:nvPr/>
          </p:nvSpPr>
          <p:spPr bwMode="auto">
            <a:xfrm>
              <a:off x="3263901" y="3425825"/>
              <a:ext cx="166688" cy="161925"/>
            </a:xfrm>
            <a:custGeom>
              <a:avLst/>
              <a:gdLst>
                <a:gd name="T0" fmla="*/ 44 w 44"/>
                <a:gd name="T1" fmla="*/ 39 h 43"/>
                <a:gd name="T2" fmla="*/ 4 w 44"/>
                <a:gd name="T3" fmla="*/ 0 h 43"/>
                <a:gd name="T4" fmla="*/ 0 w 44"/>
                <a:gd name="T5" fmla="*/ 13 h 43"/>
                <a:gd name="T6" fmla="*/ 30 w 44"/>
                <a:gd name="T7" fmla="*/ 43 h 43"/>
                <a:gd name="T8" fmla="*/ 44 w 44"/>
                <a:gd name="T9" fmla="*/ 39 h 43"/>
              </a:gdLst>
              <a:ahLst/>
              <a:cxnLst>
                <a:cxn ang="0">
                  <a:pos x="T0" y="T1"/>
                </a:cxn>
                <a:cxn ang="0">
                  <a:pos x="T2" y="T3"/>
                </a:cxn>
                <a:cxn ang="0">
                  <a:pos x="T4" y="T5"/>
                </a:cxn>
                <a:cxn ang="0">
                  <a:pos x="T6" y="T7"/>
                </a:cxn>
                <a:cxn ang="0">
                  <a:pos x="T8" y="T9"/>
                </a:cxn>
              </a:cxnLst>
              <a:rect l="0" t="0" r="r" b="b"/>
              <a:pathLst>
                <a:path w="44" h="43">
                  <a:moveTo>
                    <a:pt x="44" y="39"/>
                  </a:moveTo>
                  <a:cubicBezTo>
                    <a:pt x="4" y="0"/>
                    <a:pt x="4" y="0"/>
                    <a:pt x="4" y="0"/>
                  </a:cubicBezTo>
                  <a:cubicBezTo>
                    <a:pt x="2" y="4"/>
                    <a:pt x="1" y="9"/>
                    <a:pt x="0" y="13"/>
                  </a:cubicBezTo>
                  <a:cubicBezTo>
                    <a:pt x="30" y="43"/>
                    <a:pt x="30" y="43"/>
                    <a:pt x="30" y="43"/>
                  </a:cubicBezTo>
                  <a:cubicBezTo>
                    <a:pt x="35" y="42"/>
                    <a:pt x="39" y="41"/>
                    <a:pt x="44"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337867"/>
                </a:solidFill>
              </a:endParaRPr>
            </a:p>
          </p:txBody>
        </p:sp>
        <p:sp>
          <p:nvSpPr>
            <p:cNvPr id="49" name="Freeform 77"/>
            <p:cNvSpPr/>
            <p:nvPr/>
          </p:nvSpPr>
          <p:spPr bwMode="auto">
            <a:xfrm>
              <a:off x="2076451" y="4635500"/>
              <a:ext cx="144463" cy="147637"/>
            </a:xfrm>
            <a:custGeom>
              <a:avLst/>
              <a:gdLst>
                <a:gd name="T0" fmla="*/ 35 w 38"/>
                <a:gd name="T1" fmla="*/ 34 h 39"/>
                <a:gd name="T2" fmla="*/ 37 w 38"/>
                <a:gd name="T3" fmla="*/ 29 h 39"/>
                <a:gd name="T4" fmla="*/ 35 w 38"/>
                <a:gd name="T5" fmla="*/ 22 h 39"/>
                <a:gd name="T6" fmla="*/ 16 w 38"/>
                <a:gd name="T7" fmla="*/ 3 h 39"/>
                <a:gd name="T8" fmla="*/ 9 w 38"/>
                <a:gd name="T9" fmla="*/ 0 h 39"/>
                <a:gd name="T10" fmla="*/ 2 w 38"/>
                <a:gd name="T11" fmla="*/ 2 h 39"/>
                <a:gd name="T12" fmla="*/ 2 w 38"/>
                <a:gd name="T13" fmla="*/ 6 h 39"/>
                <a:gd name="T14" fmla="*/ 31 w 38"/>
                <a:gd name="T15" fmla="*/ 35 h 39"/>
                <a:gd name="T16" fmla="*/ 35 w 38"/>
                <a:gd name="T17" fmla="*/ 3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39">
                  <a:moveTo>
                    <a:pt x="35" y="34"/>
                  </a:moveTo>
                  <a:cubicBezTo>
                    <a:pt x="36" y="33"/>
                    <a:pt x="37" y="31"/>
                    <a:pt x="37" y="29"/>
                  </a:cubicBezTo>
                  <a:cubicBezTo>
                    <a:pt x="37" y="27"/>
                    <a:pt x="38" y="25"/>
                    <a:pt x="35" y="22"/>
                  </a:cubicBezTo>
                  <a:cubicBezTo>
                    <a:pt x="33" y="20"/>
                    <a:pt x="22" y="9"/>
                    <a:pt x="16" y="3"/>
                  </a:cubicBezTo>
                  <a:cubicBezTo>
                    <a:pt x="13" y="0"/>
                    <a:pt x="12" y="0"/>
                    <a:pt x="9" y="0"/>
                  </a:cubicBezTo>
                  <a:cubicBezTo>
                    <a:pt x="7" y="1"/>
                    <a:pt x="4" y="2"/>
                    <a:pt x="2" y="2"/>
                  </a:cubicBezTo>
                  <a:cubicBezTo>
                    <a:pt x="0" y="3"/>
                    <a:pt x="0" y="4"/>
                    <a:pt x="2" y="6"/>
                  </a:cubicBezTo>
                  <a:cubicBezTo>
                    <a:pt x="9" y="13"/>
                    <a:pt x="29" y="33"/>
                    <a:pt x="31" y="35"/>
                  </a:cubicBezTo>
                  <a:cubicBezTo>
                    <a:pt x="34" y="39"/>
                    <a:pt x="35" y="36"/>
                    <a:pt x="35"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337867"/>
                </a:solidFill>
              </a:endParaRPr>
            </a:p>
          </p:txBody>
        </p:sp>
        <p:sp>
          <p:nvSpPr>
            <p:cNvPr id="51" name="Freeform 78"/>
            <p:cNvSpPr/>
            <p:nvPr/>
          </p:nvSpPr>
          <p:spPr bwMode="auto">
            <a:xfrm>
              <a:off x="1878013" y="4722813"/>
              <a:ext cx="255588" cy="257175"/>
            </a:xfrm>
            <a:custGeom>
              <a:avLst/>
              <a:gdLst>
                <a:gd name="T0" fmla="*/ 64 w 68"/>
                <a:gd name="T1" fmla="*/ 66 h 68"/>
                <a:gd name="T2" fmla="*/ 67 w 68"/>
                <a:gd name="T3" fmla="*/ 62 h 68"/>
                <a:gd name="T4" fmla="*/ 66 w 68"/>
                <a:gd name="T5" fmla="*/ 56 h 68"/>
                <a:gd name="T6" fmla="*/ 13 w 68"/>
                <a:gd name="T7" fmla="*/ 2 h 68"/>
                <a:gd name="T8" fmla="*/ 7 w 68"/>
                <a:gd name="T9" fmla="*/ 0 h 68"/>
                <a:gd name="T10" fmla="*/ 2 w 68"/>
                <a:gd name="T11" fmla="*/ 4 h 68"/>
                <a:gd name="T12" fmla="*/ 2 w 68"/>
                <a:gd name="T13" fmla="*/ 9 h 68"/>
                <a:gd name="T14" fmla="*/ 59 w 68"/>
                <a:gd name="T15" fmla="*/ 66 h 68"/>
                <a:gd name="T16" fmla="*/ 64 w 68"/>
                <a:gd name="T17" fmla="*/ 66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68">
                  <a:moveTo>
                    <a:pt x="64" y="66"/>
                  </a:moveTo>
                  <a:cubicBezTo>
                    <a:pt x="65" y="64"/>
                    <a:pt x="66" y="63"/>
                    <a:pt x="67" y="62"/>
                  </a:cubicBezTo>
                  <a:cubicBezTo>
                    <a:pt x="67" y="60"/>
                    <a:pt x="68" y="57"/>
                    <a:pt x="66" y="56"/>
                  </a:cubicBezTo>
                  <a:cubicBezTo>
                    <a:pt x="55" y="44"/>
                    <a:pt x="15" y="4"/>
                    <a:pt x="13" y="2"/>
                  </a:cubicBezTo>
                  <a:cubicBezTo>
                    <a:pt x="10" y="0"/>
                    <a:pt x="8" y="0"/>
                    <a:pt x="7" y="0"/>
                  </a:cubicBezTo>
                  <a:cubicBezTo>
                    <a:pt x="5" y="2"/>
                    <a:pt x="4" y="3"/>
                    <a:pt x="2" y="4"/>
                  </a:cubicBezTo>
                  <a:cubicBezTo>
                    <a:pt x="1" y="5"/>
                    <a:pt x="0" y="6"/>
                    <a:pt x="2" y="9"/>
                  </a:cubicBezTo>
                  <a:cubicBezTo>
                    <a:pt x="4" y="11"/>
                    <a:pt x="48" y="54"/>
                    <a:pt x="59" y="66"/>
                  </a:cubicBezTo>
                  <a:cubicBezTo>
                    <a:pt x="61" y="68"/>
                    <a:pt x="63" y="67"/>
                    <a:pt x="64"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337867"/>
                </a:solidFill>
              </a:endParaRPr>
            </a:p>
          </p:txBody>
        </p:sp>
        <p:sp>
          <p:nvSpPr>
            <p:cNvPr id="52" name="Freeform 79"/>
            <p:cNvSpPr/>
            <p:nvPr/>
          </p:nvSpPr>
          <p:spPr bwMode="auto">
            <a:xfrm>
              <a:off x="3222626" y="3455988"/>
              <a:ext cx="490538" cy="236537"/>
            </a:xfrm>
            <a:custGeom>
              <a:avLst/>
              <a:gdLst>
                <a:gd name="T0" fmla="*/ 127 w 130"/>
                <a:gd name="T1" fmla="*/ 3 h 63"/>
                <a:gd name="T2" fmla="*/ 119 w 130"/>
                <a:gd name="T3" fmla="*/ 3 h 63"/>
                <a:gd name="T4" fmla="*/ 7 w 130"/>
                <a:gd name="T5" fmla="*/ 50 h 63"/>
                <a:gd name="T6" fmla="*/ 1 w 130"/>
                <a:gd name="T7" fmla="*/ 55 h 63"/>
                <a:gd name="T8" fmla="*/ 0 w 130"/>
                <a:gd name="T9" fmla="*/ 58 h 63"/>
                <a:gd name="T10" fmla="*/ 5 w 130"/>
                <a:gd name="T11" fmla="*/ 62 h 63"/>
                <a:gd name="T12" fmla="*/ 127 w 130"/>
                <a:gd name="T13" fmla="*/ 11 h 63"/>
                <a:gd name="T14" fmla="*/ 127 w 130"/>
                <a:gd name="T15" fmla="*/ 3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63">
                  <a:moveTo>
                    <a:pt x="127" y="3"/>
                  </a:moveTo>
                  <a:cubicBezTo>
                    <a:pt x="125" y="0"/>
                    <a:pt x="121" y="0"/>
                    <a:pt x="119" y="3"/>
                  </a:cubicBezTo>
                  <a:cubicBezTo>
                    <a:pt x="90" y="32"/>
                    <a:pt x="51" y="44"/>
                    <a:pt x="7" y="50"/>
                  </a:cubicBezTo>
                  <a:cubicBezTo>
                    <a:pt x="2" y="51"/>
                    <a:pt x="1" y="52"/>
                    <a:pt x="1" y="55"/>
                  </a:cubicBezTo>
                  <a:cubicBezTo>
                    <a:pt x="1" y="56"/>
                    <a:pt x="0" y="57"/>
                    <a:pt x="0" y="58"/>
                  </a:cubicBezTo>
                  <a:cubicBezTo>
                    <a:pt x="0" y="62"/>
                    <a:pt x="1" y="63"/>
                    <a:pt x="5" y="62"/>
                  </a:cubicBezTo>
                  <a:cubicBezTo>
                    <a:pt x="50" y="56"/>
                    <a:pt x="93" y="45"/>
                    <a:pt x="127" y="11"/>
                  </a:cubicBezTo>
                  <a:cubicBezTo>
                    <a:pt x="130" y="9"/>
                    <a:pt x="130" y="5"/>
                    <a:pt x="12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337867"/>
                </a:solidFill>
              </a:endParaRPr>
            </a:p>
          </p:txBody>
        </p:sp>
      </p:grpSp>
      <p:grpSp>
        <p:nvGrpSpPr>
          <p:cNvPr id="53" name="组合 52"/>
          <p:cNvGrpSpPr/>
          <p:nvPr/>
        </p:nvGrpSpPr>
        <p:grpSpPr>
          <a:xfrm>
            <a:off x="415290" y="1554480"/>
            <a:ext cx="6187440" cy="1724025"/>
            <a:chOff x="654" y="2554"/>
            <a:chExt cx="9744" cy="2715"/>
          </a:xfrm>
        </p:grpSpPr>
        <p:sp>
          <p:nvSpPr>
            <p:cNvPr id="54" name="文本框 53"/>
            <p:cNvSpPr txBox="1"/>
            <p:nvPr/>
          </p:nvSpPr>
          <p:spPr>
            <a:xfrm>
              <a:off x="1719" y="2727"/>
              <a:ext cx="1393" cy="2082"/>
            </a:xfrm>
            <a:prstGeom prst="rect">
              <a:avLst/>
            </a:prstGeom>
            <a:noFill/>
          </p:spPr>
          <p:txBody>
            <a:bodyPr wrap="square" rtlCol="0">
              <a:spAutoFit/>
            </a:bodyPr>
            <a:lstStyle/>
            <a:p>
              <a:pPr defTabSz="1625600">
                <a:spcBef>
                  <a:spcPts val="1780"/>
                </a:spcBef>
              </a:pPr>
              <a:r>
                <a:rPr lang="zh-CN" altLang="en-US" sz="2000" b="1"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rPr>
                <a:t>统筹安排建设用地</a:t>
              </a:r>
              <a:endParaRPr lang="zh-CN" altLang="en-US" sz="2000" b="1"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59" name="组合 58"/>
            <p:cNvGrpSpPr/>
            <p:nvPr/>
          </p:nvGrpSpPr>
          <p:grpSpPr>
            <a:xfrm>
              <a:off x="654" y="3442"/>
              <a:ext cx="903" cy="902"/>
              <a:chOff x="1692276" y="3070226"/>
              <a:chExt cx="2051050" cy="2047874"/>
            </a:xfrm>
            <a:solidFill>
              <a:schemeClr val="bg1"/>
            </a:solidFill>
          </p:grpSpPr>
          <p:sp>
            <p:nvSpPr>
              <p:cNvPr id="60" name="Freeform 66"/>
              <p:cNvSpPr>
                <a:spLocks noEditPoints="1"/>
              </p:cNvSpPr>
              <p:nvPr/>
            </p:nvSpPr>
            <p:spPr bwMode="auto">
              <a:xfrm>
                <a:off x="1692276" y="3070226"/>
                <a:ext cx="2051050" cy="2047874"/>
              </a:xfrm>
              <a:custGeom>
                <a:avLst/>
                <a:gdLst>
                  <a:gd name="T0" fmla="*/ 520 w 544"/>
                  <a:gd name="T1" fmla="*/ 99 h 543"/>
                  <a:gd name="T2" fmla="*/ 445 w 544"/>
                  <a:gd name="T3" fmla="*/ 29 h 543"/>
                  <a:gd name="T4" fmla="*/ 444 w 544"/>
                  <a:gd name="T5" fmla="*/ 5 h 543"/>
                  <a:gd name="T6" fmla="*/ 370 w 544"/>
                  <a:gd name="T7" fmla="*/ 147 h 543"/>
                  <a:gd name="T8" fmla="*/ 204 w 544"/>
                  <a:gd name="T9" fmla="*/ 203 h 543"/>
                  <a:gd name="T10" fmla="*/ 147 w 544"/>
                  <a:gd name="T11" fmla="*/ 369 h 543"/>
                  <a:gd name="T12" fmla="*/ 6 w 544"/>
                  <a:gd name="T13" fmla="*/ 444 h 543"/>
                  <a:gd name="T14" fmla="*/ 28 w 544"/>
                  <a:gd name="T15" fmla="*/ 440 h 543"/>
                  <a:gd name="T16" fmla="*/ 104 w 544"/>
                  <a:gd name="T17" fmla="*/ 510 h 543"/>
                  <a:gd name="T18" fmla="*/ 100 w 544"/>
                  <a:gd name="T19" fmla="*/ 519 h 543"/>
                  <a:gd name="T20" fmla="*/ 119 w 544"/>
                  <a:gd name="T21" fmla="*/ 538 h 543"/>
                  <a:gd name="T22" fmla="*/ 177 w 544"/>
                  <a:gd name="T23" fmla="*/ 393 h 543"/>
                  <a:gd name="T24" fmla="*/ 394 w 544"/>
                  <a:gd name="T25" fmla="*/ 176 h 543"/>
                  <a:gd name="T26" fmla="*/ 539 w 544"/>
                  <a:gd name="T27" fmla="*/ 118 h 543"/>
                  <a:gd name="T28" fmla="*/ 133 w 544"/>
                  <a:gd name="T29" fmla="*/ 466 h 543"/>
                  <a:gd name="T30" fmla="*/ 119 w 544"/>
                  <a:gd name="T31" fmla="*/ 487 h 543"/>
                  <a:gd name="T32" fmla="*/ 57 w 544"/>
                  <a:gd name="T33" fmla="*/ 420 h 543"/>
                  <a:gd name="T34" fmla="*/ 84 w 544"/>
                  <a:gd name="T35" fmla="*/ 412 h 543"/>
                  <a:gd name="T36" fmla="*/ 133 w 544"/>
                  <a:gd name="T37" fmla="*/ 466 h 543"/>
                  <a:gd name="T38" fmla="*/ 143 w 544"/>
                  <a:gd name="T39" fmla="*/ 428 h 543"/>
                  <a:gd name="T40" fmla="*/ 114 w 544"/>
                  <a:gd name="T41" fmla="*/ 404 h 543"/>
                  <a:gd name="T42" fmla="*/ 145 w 544"/>
                  <a:gd name="T43" fmla="*/ 396 h 543"/>
                  <a:gd name="T44" fmla="*/ 190 w 544"/>
                  <a:gd name="T45" fmla="*/ 365 h 543"/>
                  <a:gd name="T46" fmla="*/ 178 w 544"/>
                  <a:gd name="T47" fmla="*/ 363 h 543"/>
                  <a:gd name="T48" fmla="*/ 182 w 544"/>
                  <a:gd name="T49" fmla="*/ 353 h 543"/>
                  <a:gd name="T50" fmla="*/ 190 w 544"/>
                  <a:gd name="T51" fmla="*/ 365 h 543"/>
                  <a:gd name="T52" fmla="*/ 231 w 544"/>
                  <a:gd name="T53" fmla="*/ 360 h 543"/>
                  <a:gd name="T54" fmla="*/ 186 w 544"/>
                  <a:gd name="T55" fmla="*/ 319 h 543"/>
                  <a:gd name="T56" fmla="*/ 189 w 544"/>
                  <a:gd name="T57" fmla="*/ 287 h 543"/>
                  <a:gd name="T58" fmla="*/ 258 w 544"/>
                  <a:gd name="T59" fmla="*/ 351 h 543"/>
                  <a:gd name="T60" fmla="*/ 311 w 544"/>
                  <a:gd name="T61" fmla="*/ 330 h 543"/>
                  <a:gd name="T62" fmla="*/ 286 w 544"/>
                  <a:gd name="T63" fmla="*/ 341 h 543"/>
                  <a:gd name="T64" fmla="*/ 201 w 544"/>
                  <a:gd name="T65" fmla="*/ 252 h 543"/>
                  <a:gd name="T66" fmla="*/ 217 w 544"/>
                  <a:gd name="T67" fmla="*/ 232 h 543"/>
                  <a:gd name="T68" fmla="*/ 311 w 544"/>
                  <a:gd name="T69" fmla="*/ 330 h 543"/>
                  <a:gd name="T70" fmla="*/ 335 w 544"/>
                  <a:gd name="T71" fmla="*/ 305 h 543"/>
                  <a:gd name="T72" fmla="*/ 237 w 544"/>
                  <a:gd name="T73" fmla="*/ 213 h 543"/>
                  <a:gd name="T74" fmla="*/ 257 w 544"/>
                  <a:gd name="T75" fmla="*/ 198 h 543"/>
                  <a:gd name="T76" fmla="*/ 343 w 544"/>
                  <a:gd name="T77" fmla="*/ 279 h 543"/>
                  <a:gd name="T78" fmla="*/ 362 w 544"/>
                  <a:gd name="T79" fmla="*/ 223 h 543"/>
                  <a:gd name="T80" fmla="*/ 354 w 544"/>
                  <a:gd name="T81" fmla="*/ 251 h 543"/>
                  <a:gd name="T82" fmla="*/ 293 w 544"/>
                  <a:gd name="T83" fmla="*/ 187 h 543"/>
                  <a:gd name="T84" fmla="*/ 326 w 544"/>
                  <a:gd name="T85" fmla="*/ 184 h 543"/>
                  <a:gd name="T86" fmla="*/ 362 w 544"/>
                  <a:gd name="T87" fmla="*/ 223 h 543"/>
                  <a:gd name="T88" fmla="*/ 358 w 544"/>
                  <a:gd name="T89" fmla="*/ 178 h 543"/>
                  <a:gd name="T90" fmla="*/ 366 w 544"/>
                  <a:gd name="T91" fmla="*/ 185 h 543"/>
                  <a:gd name="T92" fmla="*/ 407 w 544"/>
                  <a:gd name="T93" fmla="*/ 145 h 543"/>
                  <a:gd name="T94" fmla="*/ 403 w 544"/>
                  <a:gd name="T95" fmla="*/ 107 h 543"/>
                  <a:gd name="T96" fmla="*/ 437 w 544"/>
                  <a:gd name="T97" fmla="*/ 138 h 543"/>
                  <a:gd name="T98" fmla="*/ 491 w 544"/>
                  <a:gd name="T99" fmla="*/ 121 h 543"/>
                  <a:gd name="T100" fmla="*/ 466 w 544"/>
                  <a:gd name="T101" fmla="*/ 128 h 543"/>
                  <a:gd name="T102" fmla="*/ 414 w 544"/>
                  <a:gd name="T103" fmla="*/ 69 h 543"/>
                  <a:gd name="T104" fmla="*/ 429 w 544"/>
                  <a:gd name="T105" fmla="*/ 52 h 543"/>
                  <a:gd name="T106" fmla="*/ 491 w 544"/>
                  <a:gd name="T107" fmla="*/ 121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44" h="543">
                    <a:moveTo>
                      <a:pt x="539" y="99"/>
                    </a:moveTo>
                    <a:cubicBezTo>
                      <a:pt x="533" y="94"/>
                      <a:pt x="525" y="94"/>
                      <a:pt x="520" y="99"/>
                    </a:cubicBezTo>
                    <a:cubicBezTo>
                      <a:pt x="518" y="101"/>
                      <a:pt x="516" y="100"/>
                      <a:pt x="513" y="97"/>
                    </a:cubicBezTo>
                    <a:cubicBezTo>
                      <a:pt x="498" y="82"/>
                      <a:pt x="447" y="31"/>
                      <a:pt x="445" y="29"/>
                    </a:cubicBezTo>
                    <a:cubicBezTo>
                      <a:pt x="443" y="26"/>
                      <a:pt x="444" y="25"/>
                      <a:pt x="444" y="24"/>
                    </a:cubicBezTo>
                    <a:cubicBezTo>
                      <a:pt x="449" y="19"/>
                      <a:pt x="449" y="10"/>
                      <a:pt x="444" y="5"/>
                    </a:cubicBezTo>
                    <a:cubicBezTo>
                      <a:pt x="439" y="0"/>
                      <a:pt x="431" y="0"/>
                      <a:pt x="425" y="5"/>
                    </a:cubicBezTo>
                    <a:cubicBezTo>
                      <a:pt x="386" y="45"/>
                      <a:pt x="375" y="97"/>
                      <a:pt x="370" y="147"/>
                    </a:cubicBezTo>
                    <a:cubicBezTo>
                      <a:pt x="370" y="149"/>
                      <a:pt x="369" y="150"/>
                      <a:pt x="367" y="150"/>
                    </a:cubicBezTo>
                    <a:cubicBezTo>
                      <a:pt x="309" y="156"/>
                      <a:pt x="248" y="160"/>
                      <a:pt x="204" y="203"/>
                    </a:cubicBezTo>
                    <a:cubicBezTo>
                      <a:pt x="160" y="247"/>
                      <a:pt x="156" y="308"/>
                      <a:pt x="151" y="367"/>
                    </a:cubicBezTo>
                    <a:cubicBezTo>
                      <a:pt x="151" y="368"/>
                      <a:pt x="149" y="369"/>
                      <a:pt x="147" y="369"/>
                    </a:cubicBezTo>
                    <a:cubicBezTo>
                      <a:pt x="97" y="375"/>
                      <a:pt x="45" y="385"/>
                      <a:pt x="6" y="425"/>
                    </a:cubicBezTo>
                    <a:cubicBezTo>
                      <a:pt x="0" y="430"/>
                      <a:pt x="0" y="438"/>
                      <a:pt x="6" y="444"/>
                    </a:cubicBezTo>
                    <a:cubicBezTo>
                      <a:pt x="11" y="449"/>
                      <a:pt x="19" y="449"/>
                      <a:pt x="24" y="444"/>
                    </a:cubicBezTo>
                    <a:cubicBezTo>
                      <a:pt x="26" y="442"/>
                      <a:pt x="27" y="441"/>
                      <a:pt x="28" y="440"/>
                    </a:cubicBezTo>
                    <a:cubicBezTo>
                      <a:pt x="30" y="438"/>
                      <a:pt x="31" y="438"/>
                      <a:pt x="34" y="441"/>
                    </a:cubicBezTo>
                    <a:cubicBezTo>
                      <a:pt x="48" y="454"/>
                      <a:pt x="103" y="509"/>
                      <a:pt x="104" y="510"/>
                    </a:cubicBezTo>
                    <a:cubicBezTo>
                      <a:pt x="105" y="512"/>
                      <a:pt x="105" y="514"/>
                      <a:pt x="104" y="515"/>
                    </a:cubicBezTo>
                    <a:cubicBezTo>
                      <a:pt x="103" y="516"/>
                      <a:pt x="101" y="518"/>
                      <a:pt x="100" y="519"/>
                    </a:cubicBezTo>
                    <a:cubicBezTo>
                      <a:pt x="95" y="524"/>
                      <a:pt x="95" y="533"/>
                      <a:pt x="100" y="538"/>
                    </a:cubicBezTo>
                    <a:cubicBezTo>
                      <a:pt x="105" y="543"/>
                      <a:pt x="114" y="543"/>
                      <a:pt x="119" y="538"/>
                    </a:cubicBezTo>
                    <a:cubicBezTo>
                      <a:pt x="158" y="498"/>
                      <a:pt x="169" y="446"/>
                      <a:pt x="174" y="396"/>
                    </a:cubicBezTo>
                    <a:cubicBezTo>
                      <a:pt x="175" y="394"/>
                      <a:pt x="175" y="393"/>
                      <a:pt x="177" y="393"/>
                    </a:cubicBezTo>
                    <a:cubicBezTo>
                      <a:pt x="235" y="387"/>
                      <a:pt x="297" y="383"/>
                      <a:pt x="340" y="340"/>
                    </a:cubicBezTo>
                    <a:cubicBezTo>
                      <a:pt x="384" y="296"/>
                      <a:pt x="388" y="234"/>
                      <a:pt x="394" y="176"/>
                    </a:cubicBezTo>
                    <a:cubicBezTo>
                      <a:pt x="394" y="175"/>
                      <a:pt x="394" y="174"/>
                      <a:pt x="396" y="174"/>
                    </a:cubicBezTo>
                    <a:cubicBezTo>
                      <a:pt x="447" y="168"/>
                      <a:pt x="499" y="158"/>
                      <a:pt x="539" y="118"/>
                    </a:cubicBezTo>
                    <a:cubicBezTo>
                      <a:pt x="544" y="113"/>
                      <a:pt x="544" y="104"/>
                      <a:pt x="539" y="99"/>
                    </a:cubicBezTo>
                    <a:close/>
                    <a:moveTo>
                      <a:pt x="133" y="466"/>
                    </a:moveTo>
                    <a:cubicBezTo>
                      <a:pt x="130" y="473"/>
                      <a:pt x="127" y="480"/>
                      <a:pt x="123" y="487"/>
                    </a:cubicBezTo>
                    <a:cubicBezTo>
                      <a:pt x="123" y="488"/>
                      <a:pt x="121" y="489"/>
                      <a:pt x="119" y="487"/>
                    </a:cubicBezTo>
                    <a:cubicBezTo>
                      <a:pt x="108" y="475"/>
                      <a:pt x="59" y="427"/>
                      <a:pt x="57" y="425"/>
                    </a:cubicBezTo>
                    <a:cubicBezTo>
                      <a:pt x="54" y="422"/>
                      <a:pt x="56" y="420"/>
                      <a:pt x="57" y="420"/>
                    </a:cubicBezTo>
                    <a:cubicBezTo>
                      <a:pt x="64" y="416"/>
                      <a:pt x="71" y="413"/>
                      <a:pt x="78" y="411"/>
                    </a:cubicBezTo>
                    <a:cubicBezTo>
                      <a:pt x="79" y="410"/>
                      <a:pt x="82" y="410"/>
                      <a:pt x="84" y="412"/>
                    </a:cubicBezTo>
                    <a:cubicBezTo>
                      <a:pt x="85" y="413"/>
                      <a:pt x="121" y="449"/>
                      <a:pt x="131" y="459"/>
                    </a:cubicBezTo>
                    <a:cubicBezTo>
                      <a:pt x="134" y="462"/>
                      <a:pt x="134" y="463"/>
                      <a:pt x="133" y="466"/>
                    </a:cubicBezTo>
                    <a:close/>
                    <a:moveTo>
                      <a:pt x="147" y="399"/>
                    </a:moveTo>
                    <a:cubicBezTo>
                      <a:pt x="146" y="408"/>
                      <a:pt x="145" y="418"/>
                      <a:pt x="143" y="428"/>
                    </a:cubicBezTo>
                    <a:cubicBezTo>
                      <a:pt x="143" y="429"/>
                      <a:pt x="142" y="431"/>
                      <a:pt x="140" y="429"/>
                    </a:cubicBezTo>
                    <a:cubicBezTo>
                      <a:pt x="138" y="428"/>
                      <a:pt x="121" y="411"/>
                      <a:pt x="114" y="404"/>
                    </a:cubicBezTo>
                    <a:cubicBezTo>
                      <a:pt x="113" y="402"/>
                      <a:pt x="115" y="401"/>
                      <a:pt x="116" y="401"/>
                    </a:cubicBezTo>
                    <a:cubicBezTo>
                      <a:pt x="125" y="399"/>
                      <a:pt x="135" y="397"/>
                      <a:pt x="145" y="396"/>
                    </a:cubicBezTo>
                    <a:cubicBezTo>
                      <a:pt x="146" y="396"/>
                      <a:pt x="147" y="397"/>
                      <a:pt x="147" y="399"/>
                    </a:cubicBezTo>
                    <a:close/>
                    <a:moveTo>
                      <a:pt x="190" y="365"/>
                    </a:moveTo>
                    <a:cubicBezTo>
                      <a:pt x="187" y="365"/>
                      <a:pt x="184" y="365"/>
                      <a:pt x="181" y="366"/>
                    </a:cubicBezTo>
                    <a:cubicBezTo>
                      <a:pt x="178" y="366"/>
                      <a:pt x="178" y="364"/>
                      <a:pt x="178" y="363"/>
                    </a:cubicBezTo>
                    <a:cubicBezTo>
                      <a:pt x="178" y="360"/>
                      <a:pt x="178" y="357"/>
                      <a:pt x="179" y="354"/>
                    </a:cubicBezTo>
                    <a:cubicBezTo>
                      <a:pt x="179" y="352"/>
                      <a:pt x="179" y="351"/>
                      <a:pt x="182" y="353"/>
                    </a:cubicBezTo>
                    <a:cubicBezTo>
                      <a:pt x="183" y="354"/>
                      <a:pt x="187" y="359"/>
                      <a:pt x="190" y="362"/>
                    </a:cubicBezTo>
                    <a:cubicBezTo>
                      <a:pt x="192" y="363"/>
                      <a:pt x="191" y="365"/>
                      <a:pt x="190" y="365"/>
                    </a:cubicBezTo>
                    <a:close/>
                    <a:moveTo>
                      <a:pt x="258" y="354"/>
                    </a:moveTo>
                    <a:cubicBezTo>
                      <a:pt x="249" y="357"/>
                      <a:pt x="240" y="358"/>
                      <a:pt x="231" y="360"/>
                    </a:cubicBezTo>
                    <a:cubicBezTo>
                      <a:pt x="230" y="360"/>
                      <a:pt x="227" y="360"/>
                      <a:pt x="225" y="358"/>
                    </a:cubicBezTo>
                    <a:cubicBezTo>
                      <a:pt x="224" y="356"/>
                      <a:pt x="195" y="328"/>
                      <a:pt x="186" y="319"/>
                    </a:cubicBezTo>
                    <a:cubicBezTo>
                      <a:pt x="183" y="316"/>
                      <a:pt x="183" y="314"/>
                      <a:pt x="184" y="312"/>
                    </a:cubicBezTo>
                    <a:cubicBezTo>
                      <a:pt x="185" y="303"/>
                      <a:pt x="187" y="295"/>
                      <a:pt x="189" y="287"/>
                    </a:cubicBezTo>
                    <a:cubicBezTo>
                      <a:pt x="190" y="284"/>
                      <a:pt x="191" y="284"/>
                      <a:pt x="193" y="286"/>
                    </a:cubicBezTo>
                    <a:cubicBezTo>
                      <a:pt x="193" y="286"/>
                      <a:pt x="256" y="349"/>
                      <a:pt x="258" y="351"/>
                    </a:cubicBezTo>
                    <a:cubicBezTo>
                      <a:pt x="260" y="352"/>
                      <a:pt x="259" y="354"/>
                      <a:pt x="258" y="354"/>
                    </a:cubicBezTo>
                    <a:close/>
                    <a:moveTo>
                      <a:pt x="311" y="330"/>
                    </a:moveTo>
                    <a:cubicBezTo>
                      <a:pt x="305" y="335"/>
                      <a:pt x="299" y="338"/>
                      <a:pt x="292" y="342"/>
                    </a:cubicBezTo>
                    <a:cubicBezTo>
                      <a:pt x="290" y="343"/>
                      <a:pt x="288" y="343"/>
                      <a:pt x="286" y="341"/>
                    </a:cubicBezTo>
                    <a:cubicBezTo>
                      <a:pt x="272" y="326"/>
                      <a:pt x="204" y="258"/>
                      <a:pt x="202" y="257"/>
                    </a:cubicBezTo>
                    <a:cubicBezTo>
                      <a:pt x="201" y="255"/>
                      <a:pt x="201" y="253"/>
                      <a:pt x="201" y="252"/>
                    </a:cubicBezTo>
                    <a:cubicBezTo>
                      <a:pt x="205" y="245"/>
                      <a:pt x="209" y="238"/>
                      <a:pt x="213" y="232"/>
                    </a:cubicBezTo>
                    <a:cubicBezTo>
                      <a:pt x="214" y="231"/>
                      <a:pt x="217" y="231"/>
                      <a:pt x="217" y="232"/>
                    </a:cubicBezTo>
                    <a:cubicBezTo>
                      <a:pt x="217" y="232"/>
                      <a:pt x="309" y="323"/>
                      <a:pt x="311" y="325"/>
                    </a:cubicBezTo>
                    <a:cubicBezTo>
                      <a:pt x="312" y="327"/>
                      <a:pt x="312" y="329"/>
                      <a:pt x="311" y="330"/>
                    </a:cubicBezTo>
                    <a:close/>
                    <a:moveTo>
                      <a:pt x="345" y="286"/>
                    </a:moveTo>
                    <a:cubicBezTo>
                      <a:pt x="342" y="293"/>
                      <a:pt x="339" y="299"/>
                      <a:pt x="335" y="305"/>
                    </a:cubicBezTo>
                    <a:cubicBezTo>
                      <a:pt x="334" y="306"/>
                      <a:pt x="331" y="307"/>
                      <a:pt x="329" y="305"/>
                    </a:cubicBezTo>
                    <a:cubicBezTo>
                      <a:pt x="327" y="302"/>
                      <a:pt x="237" y="213"/>
                      <a:pt x="237" y="213"/>
                    </a:cubicBezTo>
                    <a:cubicBezTo>
                      <a:pt x="236" y="212"/>
                      <a:pt x="236" y="210"/>
                      <a:pt x="238" y="209"/>
                    </a:cubicBezTo>
                    <a:cubicBezTo>
                      <a:pt x="244" y="205"/>
                      <a:pt x="250" y="202"/>
                      <a:pt x="257" y="198"/>
                    </a:cubicBezTo>
                    <a:cubicBezTo>
                      <a:pt x="258" y="198"/>
                      <a:pt x="261" y="197"/>
                      <a:pt x="264" y="200"/>
                    </a:cubicBezTo>
                    <a:cubicBezTo>
                      <a:pt x="267" y="203"/>
                      <a:pt x="328" y="264"/>
                      <a:pt x="343" y="279"/>
                    </a:cubicBezTo>
                    <a:cubicBezTo>
                      <a:pt x="345" y="281"/>
                      <a:pt x="346" y="285"/>
                      <a:pt x="345" y="286"/>
                    </a:cubicBezTo>
                    <a:close/>
                    <a:moveTo>
                      <a:pt x="362" y="223"/>
                    </a:moveTo>
                    <a:cubicBezTo>
                      <a:pt x="360" y="232"/>
                      <a:pt x="359" y="241"/>
                      <a:pt x="357" y="250"/>
                    </a:cubicBezTo>
                    <a:cubicBezTo>
                      <a:pt x="356" y="251"/>
                      <a:pt x="355" y="253"/>
                      <a:pt x="354" y="251"/>
                    </a:cubicBezTo>
                    <a:cubicBezTo>
                      <a:pt x="352" y="249"/>
                      <a:pt x="295" y="192"/>
                      <a:pt x="293" y="190"/>
                    </a:cubicBezTo>
                    <a:cubicBezTo>
                      <a:pt x="290" y="188"/>
                      <a:pt x="292" y="187"/>
                      <a:pt x="293" y="187"/>
                    </a:cubicBezTo>
                    <a:cubicBezTo>
                      <a:pt x="302" y="185"/>
                      <a:pt x="310" y="183"/>
                      <a:pt x="319" y="182"/>
                    </a:cubicBezTo>
                    <a:cubicBezTo>
                      <a:pt x="321" y="182"/>
                      <a:pt x="323" y="181"/>
                      <a:pt x="326" y="184"/>
                    </a:cubicBezTo>
                    <a:cubicBezTo>
                      <a:pt x="329" y="186"/>
                      <a:pt x="352" y="209"/>
                      <a:pt x="360" y="217"/>
                    </a:cubicBezTo>
                    <a:cubicBezTo>
                      <a:pt x="361" y="219"/>
                      <a:pt x="362" y="222"/>
                      <a:pt x="362" y="223"/>
                    </a:cubicBezTo>
                    <a:close/>
                    <a:moveTo>
                      <a:pt x="366" y="185"/>
                    </a:moveTo>
                    <a:cubicBezTo>
                      <a:pt x="358" y="178"/>
                      <a:pt x="358" y="178"/>
                      <a:pt x="358" y="178"/>
                    </a:cubicBezTo>
                    <a:cubicBezTo>
                      <a:pt x="361" y="177"/>
                      <a:pt x="364" y="177"/>
                      <a:pt x="367" y="177"/>
                    </a:cubicBezTo>
                    <a:cubicBezTo>
                      <a:pt x="366" y="180"/>
                      <a:pt x="366" y="182"/>
                      <a:pt x="366" y="185"/>
                    </a:cubicBezTo>
                    <a:close/>
                    <a:moveTo>
                      <a:pt x="436" y="141"/>
                    </a:moveTo>
                    <a:cubicBezTo>
                      <a:pt x="427" y="143"/>
                      <a:pt x="417" y="144"/>
                      <a:pt x="407" y="145"/>
                    </a:cubicBezTo>
                    <a:cubicBezTo>
                      <a:pt x="397" y="147"/>
                      <a:pt x="397" y="146"/>
                      <a:pt x="398" y="136"/>
                    </a:cubicBezTo>
                    <a:cubicBezTo>
                      <a:pt x="399" y="126"/>
                      <a:pt x="401" y="117"/>
                      <a:pt x="403" y="107"/>
                    </a:cubicBezTo>
                    <a:cubicBezTo>
                      <a:pt x="403" y="106"/>
                      <a:pt x="405" y="105"/>
                      <a:pt x="406" y="107"/>
                    </a:cubicBezTo>
                    <a:cubicBezTo>
                      <a:pt x="414" y="114"/>
                      <a:pt x="436" y="137"/>
                      <a:pt x="437" y="138"/>
                    </a:cubicBezTo>
                    <a:cubicBezTo>
                      <a:pt x="438" y="139"/>
                      <a:pt x="437" y="140"/>
                      <a:pt x="436" y="141"/>
                    </a:cubicBezTo>
                    <a:close/>
                    <a:moveTo>
                      <a:pt x="491" y="121"/>
                    </a:moveTo>
                    <a:cubicBezTo>
                      <a:pt x="485" y="124"/>
                      <a:pt x="480" y="127"/>
                      <a:pt x="474" y="129"/>
                    </a:cubicBezTo>
                    <a:cubicBezTo>
                      <a:pt x="472" y="130"/>
                      <a:pt x="469" y="130"/>
                      <a:pt x="466" y="128"/>
                    </a:cubicBezTo>
                    <a:cubicBezTo>
                      <a:pt x="463" y="126"/>
                      <a:pt x="429" y="92"/>
                      <a:pt x="417" y="79"/>
                    </a:cubicBezTo>
                    <a:cubicBezTo>
                      <a:pt x="414" y="76"/>
                      <a:pt x="414" y="71"/>
                      <a:pt x="414" y="69"/>
                    </a:cubicBezTo>
                    <a:cubicBezTo>
                      <a:pt x="417" y="63"/>
                      <a:pt x="420" y="58"/>
                      <a:pt x="423" y="52"/>
                    </a:cubicBezTo>
                    <a:cubicBezTo>
                      <a:pt x="424" y="51"/>
                      <a:pt x="427" y="49"/>
                      <a:pt x="429" y="52"/>
                    </a:cubicBezTo>
                    <a:cubicBezTo>
                      <a:pt x="443" y="65"/>
                      <a:pt x="488" y="110"/>
                      <a:pt x="491" y="114"/>
                    </a:cubicBezTo>
                    <a:cubicBezTo>
                      <a:pt x="495" y="118"/>
                      <a:pt x="492" y="120"/>
                      <a:pt x="491" y="1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337867"/>
                  </a:solidFill>
                </a:endParaRPr>
              </a:p>
            </p:txBody>
          </p:sp>
          <p:sp>
            <p:nvSpPr>
              <p:cNvPr id="61" name="Freeform 67"/>
              <p:cNvSpPr/>
              <p:nvPr/>
            </p:nvSpPr>
            <p:spPr bwMode="auto">
              <a:xfrm>
                <a:off x="1727201" y="4492625"/>
                <a:ext cx="530225" cy="241300"/>
              </a:xfrm>
              <a:custGeom>
                <a:avLst/>
                <a:gdLst>
                  <a:gd name="T0" fmla="*/ 140 w 141"/>
                  <a:gd name="T1" fmla="*/ 8 h 64"/>
                  <a:gd name="T2" fmla="*/ 140 w 141"/>
                  <a:gd name="T3" fmla="*/ 2 h 64"/>
                  <a:gd name="T4" fmla="*/ 138 w 141"/>
                  <a:gd name="T5" fmla="*/ 0 h 64"/>
                  <a:gd name="T6" fmla="*/ 2 w 141"/>
                  <a:gd name="T7" fmla="*/ 53 h 64"/>
                  <a:gd name="T8" fmla="*/ 2 w 141"/>
                  <a:gd name="T9" fmla="*/ 61 h 64"/>
                  <a:gd name="T10" fmla="*/ 10 w 141"/>
                  <a:gd name="T11" fmla="*/ 61 h 64"/>
                  <a:gd name="T12" fmla="*/ 137 w 141"/>
                  <a:gd name="T13" fmla="*/ 12 h 64"/>
                  <a:gd name="T14" fmla="*/ 140 w 141"/>
                  <a:gd name="T15" fmla="*/ 8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64">
                    <a:moveTo>
                      <a:pt x="140" y="8"/>
                    </a:moveTo>
                    <a:cubicBezTo>
                      <a:pt x="140" y="6"/>
                      <a:pt x="140" y="4"/>
                      <a:pt x="140" y="2"/>
                    </a:cubicBezTo>
                    <a:cubicBezTo>
                      <a:pt x="141" y="0"/>
                      <a:pt x="139" y="0"/>
                      <a:pt x="138" y="0"/>
                    </a:cubicBezTo>
                    <a:cubicBezTo>
                      <a:pt x="88" y="5"/>
                      <a:pt x="40" y="15"/>
                      <a:pt x="2" y="53"/>
                    </a:cubicBezTo>
                    <a:cubicBezTo>
                      <a:pt x="0" y="55"/>
                      <a:pt x="0" y="59"/>
                      <a:pt x="2" y="61"/>
                    </a:cubicBezTo>
                    <a:cubicBezTo>
                      <a:pt x="4" y="64"/>
                      <a:pt x="8" y="64"/>
                      <a:pt x="10" y="61"/>
                    </a:cubicBezTo>
                    <a:cubicBezTo>
                      <a:pt x="42" y="29"/>
                      <a:pt x="86" y="18"/>
                      <a:pt x="137" y="12"/>
                    </a:cubicBezTo>
                    <a:cubicBezTo>
                      <a:pt x="139" y="11"/>
                      <a:pt x="140" y="10"/>
                      <a:pt x="14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337867"/>
                  </a:solidFill>
                </a:endParaRPr>
              </a:p>
            </p:txBody>
          </p:sp>
          <p:sp>
            <p:nvSpPr>
              <p:cNvPr id="62" name="Freeform 68"/>
              <p:cNvSpPr/>
              <p:nvPr/>
            </p:nvSpPr>
            <p:spPr bwMode="auto">
              <a:xfrm>
                <a:off x="2382838" y="3100388"/>
                <a:ext cx="971550" cy="1422400"/>
              </a:xfrm>
              <a:custGeom>
                <a:avLst/>
                <a:gdLst>
                  <a:gd name="T0" fmla="*/ 256 w 258"/>
                  <a:gd name="T1" fmla="*/ 2 h 377"/>
                  <a:gd name="T2" fmla="*/ 248 w 258"/>
                  <a:gd name="T3" fmla="*/ 2 h 377"/>
                  <a:gd name="T4" fmla="*/ 191 w 258"/>
                  <a:gd name="T5" fmla="*/ 166 h 377"/>
                  <a:gd name="T6" fmla="*/ 144 w 258"/>
                  <a:gd name="T7" fmla="*/ 318 h 377"/>
                  <a:gd name="T8" fmla="*/ 1 w 258"/>
                  <a:gd name="T9" fmla="*/ 365 h 377"/>
                  <a:gd name="T10" fmla="*/ 0 w 258"/>
                  <a:gd name="T11" fmla="*/ 377 h 377"/>
                  <a:gd name="T12" fmla="*/ 2 w 258"/>
                  <a:gd name="T13" fmla="*/ 377 h 377"/>
                  <a:gd name="T14" fmla="*/ 152 w 258"/>
                  <a:gd name="T15" fmla="*/ 327 h 377"/>
                  <a:gd name="T16" fmla="*/ 202 w 258"/>
                  <a:gd name="T17" fmla="*/ 176 h 377"/>
                  <a:gd name="T18" fmla="*/ 203 w 258"/>
                  <a:gd name="T19" fmla="*/ 168 h 377"/>
                  <a:gd name="T20" fmla="*/ 256 w 258"/>
                  <a:gd name="T21" fmla="*/ 11 h 377"/>
                  <a:gd name="T22" fmla="*/ 256 w 258"/>
                  <a:gd name="T23" fmla="*/ 2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8" h="377">
                    <a:moveTo>
                      <a:pt x="256" y="2"/>
                    </a:moveTo>
                    <a:cubicBezTo>
                      <a:pt x="254" y="0"/>
                      <a:pt x="250" y="0"/>
                      <a:pt x="248" y="2"/>
                    </a:cubicBezTo>
                    <a:cubicBezTo>
                      <a:pt x="203" y="47"/>
                      <a:pt x="197" y="108"/>
                      <a:pt x="191" y="166"/>
                    </a:cubicBezTo>
                    <a:cubicBezTo>
                      <a:pt x="186" y="223"/>
                      <a:pt x="181" y="282"/>
                      <a:pt x="144" y="318"/>
                    </a:cubicBezTo>
                    <a:cubicBezTo>
                      <a:pt x="109" y="353"/>
                      <a:pt x="55" y="360"/>
                      <a:pt x="1" y="365"/>
                    </a:cubicBezTo>
                    <a:cubicBezTo>
                      <a:pt x="1" y="369"/>
                      <a:pt x="0" y="373"/>
                      <a:pt x="0" y="377"/>
                    </a:cubicBezTo>
                    <a:cubicBezTo>
                      <a:pt x="2" y="377"/>
                      <a:pt x="2" y="377"/>
                      <a:pt x="2" y="377"/>
                    </a:cubicBezTo>
                    <a:cubicBezTo>
                      <a:pt x="56" y="371"/>
                      <a:pt x="112" y="366"/>
                      <a:pt x="152" y="327"/>
                    </a:cubicBezTo>
                    <a:cubicBezTo>
                      <a:pt x="192" y="287"/>
                      <a:pt x="197" y="231"/>
                      <a:pt x="202" y="176"/>
                    </a:cubicBezTo>
                    <a:cubicBezTo>
                      <a:pt x="203" y="168"/>
                      <a:pt x="203" y="168"/>
                      <a:pt x="203" y="168"/>
                    </a:cubicBezTo>
                    <a:cubicBezTo>
                      <a:pt x="209" y="104"/>
                      <a:pt x="217" y="49"/>
                      <a:pt x="256" y="11"/>
                    </a:cubicBezTo>
                    <a:cubicBezTo>
                      <a:pt x="258" y="8"/>
                      <a:pt x="258" y="4"/>
                      <a:pt x="25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337867"/>
                  </a:solidFill>
                </a:endParaRPr>
              </a:p>
            </p:txBody>
          </p:sp>
          <p:sp>
            <p:nvSpPr>
              <p:cNvPr id="63" name="Freeform 69"/>
              <p:cNvSpPr/>
              <p:nvPr/>
            </p:nvSpPr>
            <p:spPr bwMode="auto">
              <a:xfrm>
                <a:off x="2081213" y="3662363"/>
                <a:ext cx="1001713" cy="1425575"/>
              </a:xfrm>
              <a:custGeom>
                <a:avLst/>
                <a:gdLst>
                  <a:gd name="T0" fmla="*/ 51 w 266"/>
                  <a:gd name="T1" fmla="*/ 250 h 378"/>
                  <a:gd name="T2" fmla="*/ 2 w 266"/>
                  <a:gd name="T3" fmla="*/ 367 h 378"/>
                  <a:gd name="T4" fmla="*/ 2 w 266"/>
                  <a:gd name="T5" fmla="*/ 376 h 378"/>
                  <a:gd name="T6" fmla="*/ 11 w 266"/>
                  <a:gd name="T7" fmla="*/ 376 h 378"/>
                  <a:gd name="T8" fmla="*/ 63 w 266"/>
                  <a:gd name="T9" fmla="*/ 248 h 378"/>
                  <a:gd name="T10" fmla="*/ 67 w 266"/>
                  <a:gd name="T11" fmla="*/ 210 h 378"/>
                  <a:gd name="T12" fmla="*/ 114 w 266"/>
                  <a:gd name="T13" fmla="*/ 60 h 378"/>
                  <a:gd name="T14" fmla="*/ 263 w 266"/>
                  <a:gd name="T15" fmla="*/ 12 h 378"/>
                  <a:gd name="T16" fmla="*/ 265 w 266"/>
                  <a:gd name="T17" fmla="*/ 10 h 378"/>
                  <a:gd name="T18" fmla="*/ 265 w 266"/>
                  <a:gd name="T19" fmla="*/ 2 h 378"/>
                  <a:gd name="T20" fmla="*/ 264 w 266"/>
                  <a:gd name="T21" fmla="*/ 0 h 378"/>
                  <a:gd name="T22" fmla="*/ 256 w 266"/>
                  <a:gd name="T23" fmla="*/ 1 h 378"/>
                  <a:gd name="T24" fmla="*/ 106 w 266"/>
                  <a:gd name="T25" fmla="*/ 51 h 378"/>
                  <a:gd name="T26" fmla="*/ 56 w 266"/>
                  <a:gd name="T27" fmla="*/ 202 h 378"/>
                  <a:gd name="T28" fmla="*/ 51 w 266"/>
                  <a:gd name="T29" fmla="*/ 25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6" h="378">
                    <a:moveTo>
                      <a:pt x="51" y="250"/>
                    </a:moveTo>
                    <a:cubicBezTo>
                      <a:pt x="44" y="296"/>
                      <a:pt x="33" y="337"/>
                      <a:pt x="2" y="367"/>
                    </a:cubicBezTo>
                    <a:cubicBezTo>
                      <a:pt x="0" y="370"/>
                      <a:pt x="0" y="373"/>
                      <a:pt x="2" y="376"/>
                    </a:cubicBezTo>
                    <a:cubicBezTo>
                      <a:pt x="5" y="378"/>
                      <a:pt x="8" y="378"/>
                      <a:pt x="11" y="376"/>
                    </a:cubicBezTo>
                    <a:cubicBezTo>
                      <a:pt x="46" y="340"/>
                      <a:pt x="57" y="295"/>
                      <a:pt x="63" y="248"/>
                    </a:cubicBezTo>
                    <a:cubicBezTo>
                      <a:pt x="67" y="210"/>
                      <a:pt x="67" y="210"/>
                      <a:pt x="67" y="210"/>
                    </a:cubicBezTo>
                    <a:cubicBezTo>
                      <a:pt x="72" y="154"/>
                      <a:pt x="78" y="96"/>
                      <a:pt x="114" y="60"/>
                    </a:cubicBezTo>
                    <a:cubicBezTo>
                      <a:pt x="150" y="24"/>
                      <a:pt x="207" y="18"/>
                      <a:pt x="263" y="12"/>
                    </a:cubicBezTo>
                    <a:cubicBezTo>
                      <a:pt x="263" y="12"/>
                      <a:pt x="265" y="11"/>
                      <a:pt x="265" y="10"/>
                    </a:cubicBezTo>
                    <a:cubicBezTo>
                      <a:pt x="265" y="7"/>
                      <a:pt x="265" y="5"/>
                      <a:pt x="265" y="2"/>
                    </a:cubicBezTo>
                    <a:cubicBezTo>
                      <a:pt x="266" y="1"/>
                      <a:pt x="265" y="0"/>
                      <a:pt x="264" y="0"/>
                    </a:cubicBezTo>
                    <a:cubicBezTo>
                      <a:pt x="256" y="1"/>
                      <a:pt x="256" y="1"/>
                      <a:pt x="256" y="1"/>
                    </a:cubicBezTo>
                    <a:cubicBezTo>
                      <a:pt x="202" y="6"/>
                      <a:pt x="146" y="12"/>
                      <a:pt x="106" y="51"/>
                    </a:cubicBezTo>
                    <a:cubicBezTo>
                      <a:pt x="67" y="91"/>
                      <a:pt x="61" y="147"/>
                      <a:pt x="56" y="202"/>
                    </a:cubicBezTo>
                    <a:lnTo>
                      <a:pt x="51" y="25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337867"/>
                  </a:solidFill>
                </a:endParaRPr>
              </a:p>
            </p:txBody>
          </p:sp>
          <p:sp>
            <p:nvSpPr>
              <p:cNvPr id="64" name="Freeform 70"/>
              <p:cNvSpPr/>
              <p:nvPr/>
            </p:nvSpPr>
            <p:spPr bwMode="auto">
              <a:xfrm>
                <a:off x="2744788" y="3824288"/>
                <a:ext cx="282575" cy="279400"/>
              </a:xfrm>
              <a:custGeom>
                <a:avLst/>
                <a:gdLst>
                  <a:gd name="T0" fmla="*/ 72 w 75"/>
                  <a:gd name="T1" fmla="*/ 71 h 74"/>
                  <a:gd name="T2" fmla="*/ 74 w 75"/>
                  <a:gd name="T3" fmla="*/ 66 h 74"/>
                  <a:gd name="T4" fmla="*/ 72 w 75"/>
                  <a:gd name="T5" fmla="*/ 59 h 74"/>
                  <a:gd name="T6" fmla="*/ 16 w 75"/>
                  <a:gd name="T7" fmla="*/ 3 h 74"/>
                  <a:gd name="T8" fmla="*/ 9 w 75"/>
                  <a:gd name="T9" fmla="*/ 1 h 74"/>
                  <a:gd name="T10" fmla="*/ 4 w 75"/>
                  <a:gd name="T11" fmla="*/ 3 h 74"/>
                  <a:gd name="T12" fmla="*/ 3 w 75"/>
                  <a:gd name="T13" fmla="*/ 7 h 74"/>
                  <a:gd name="T14" fmla="*/ 67 w 75"/>
                  <a:gd name="T15" fmla="*/ 71 h 74"/>
                  <a:gd name="T16" fmla="*/ 72 w 75"/>
                  <a:gd name="T17" fmla="*/ 7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74">
                    <a:moveTo>
                      <a:pt x="72" y="71"/>
                    </a:moveTo>
                    <a:cubicBezTo>
                      <a:pt x="73" y="69"/>
                      <a:pt x="73" y="67"/>
                      <a:pt x="74" y="66"/>
                    </a:cubicBezTo>
                    <a:cubicBezTo>
                      <a:pt x="75" y="63"/>
                      <a:pt x="74" y="61"/>
                      <a:pt x="72" y="59"/>
                    </a:cubicBezTo>
                    <a:cubicBezTo>
                      <a:pt x="59" y="46"/>
                      <a:pt x="19" y="6"/>
                      <a:pt x="16" y="3"/>
                    </a:cubicBezTo>
                    <a:cubicBezTo>
                      <a:pt x="13" y="0"/>
                      <a:pt x="10" y="1"/>
                      <a:pt x="9" y="1"/>
                    </a:cubicBezTo>
                    <a:cubicBezTo>
                      <a:pt x="7" y="1"/>
                      <a:pt x="5" y="2"/>
                      <a:pt x="4" y="3"/>
                    </a:cubicBezTo>
                    <a:cubicBezTo>
                      <a:pt x="2" y="3"/>
                      <a:pt x="0" y="5"/>
                      <a:pt x="3" y="7"/>
                    </a:cubicBezTo>
                    <a:cubicBezTo>
                      <a:pt x="5" y="10"/>
                      <a:pt x="52" y="57"/>
                      <a:pt x="67" y="71"/>
                    </a:cubicBezTo>
                    <a:cubicBezTo>
                      <a:pt x="69" y="74"/>
                      <a:pt x="72" y="72"/>
                      <a:pt x="72"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337867"/>
                  </a:solidFill>
                </a:endParaRPr>
              </a:p>
            </p:txBody>
          </p:sp>
          <p:sp>
            <p:nvSpPr>
              <p:cNvPr id="65" name="Freeform 71"/>
              <p:cNvSpPr/>
              <p:nvPr/>
            </p:nvSpPr>
            <p:spPr bwMode="auto">
              <a:xfrm>
                <a:off x="2989263" y="3783013"/>
                <a:ext cx="82550" cy="79375"/>
              </a:xfrm>
              <a:custGeom>
                <a:avLst/>
                <a:gdLst>
                  <a:gd name="T0" fmla="*/ 21 w 22"/>
                  <a:gd name="T1" fmla="*/ 20 h 21"/>
                  <a:gd name="T2" fmla="*/ 22 w 22"/>
                  <a:gd name="T3" fmla="*/ 10 h 21"/>
                  <a:gd name="T4" fmla="*/ 21 w 22"/>
                  <a:gd name="T5" fmla="*/ 5 h 21"/>
                  <a:gd name="T6" fmla="*/ 16 w 22"/>
                  <a:gd name="T7" fmla="*/ 1 h 21"/>
                  <a:gd name="T8" fmla="*/ 13 w 22"/>
                  <a:gd name="T9" fmla="*/ 0 h 21"/>
                  <a:gd name="T10" fmla="*/ 2 w 22"/>
                  <a:gd name="T11" fmla="*/ 1 h 21"/>
                  <a:gd name="T12" fmla="*/ 1 w 22"/>
                  <a:gd name="T13" fmla="*/ 3 h 21"/>
                  <a:gd name="T14" fmla="*/ 18 w 22"/>
                  <a:gd name="T15" fmla="*/ 20 h 21"/>
                  <a:gd name="T16" fmla="*/ 21 w 22"/>
                  <a:gd name="T17"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21">
                    <a:moveTo>
                      <a:pt x="21" y="20"/>
                    </a:moveTo>
                    <a:cubicBezTo>
                      <a:pt x="21" y="17"/>
                      <a:pt x="22" y="13"/>
                      <a:pt x="22" y="10"/>
                    </a:cubicBezTo>
                    <a:cubicBezTo>
                      <a:pt x="22" y="9"/>
                      <a:pt x="22" y="7"/>
                      <a:pt x="21" y="5"/>
                    </a:cubicBezTo>
                    <a:cubicBezTo>
                      <a:pt x="19" y="4"/>
                      <a:pt x="16" y="1"/>
                      <a:pt x="16" y="1"/>
                    </a:cubicBezTo>
                    <a:cubicBezTo>
                      <a:pt x="15" y="0"/>
                      <a:pt x="15" y="0"/>
                      <a:pt x="13" y="0"/>
                    </a:cubicBezTo>
                    <a:cubicBezTo>
                      <a:pt x="9" y="0"/>
                      <a:pt x="5" y="1"/>
                      <a:pt x="2" y="1"/>
                    </a:cubicBezTo>
                    <a:cubicBezTo>
                      <a:pt x="0" y="1"/>
                      <a:pt x="1" y="2"/>
                      <a:pt x="1" y="3"/>
                    </a:cubicBezTo>
                    <a:cubicBezTo>
                      <a:pt x="1" y="3"/>
                      <a:pt x="17" y="19"/>
                      <a:pt x="18" y="20"/>
                    </a:cubicBezTo>
                    <a:cubicBezTo>
                      <a:pt x="19" y="21"/>
                      <a:pt x="21" y="21"/>
                      <a:pt x="21"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337867"/>
                  </a:solidFill>
                </a:endParaRPr>
              </a:p>
            </p:txBody>
          </p:sp>
          <p:sp>
            <p:nvSpPr>
              <p:cNvPr id="66" name="Freeform 72"/>
              <p:cNvSpPr/>
              <p:nvPr/>
            </p:nvSpPr>
            <p:spPr bwMode="auto">
              <a:xfrm>
                <a:off x="2563813" y="3927475"/>
                <a:ext cx="373063" cy="365125"/>
              </a:xfrm>
              <a:custGeom>
                <a:avLst/>
                <a:gdLst>
                  <a:gd name="T0" fmla="*/ 94 w 99"/>
                  <a:gd name="T1" fmla="*/ 94 h 97"/>
                  <a:gd name="T2" fmla="*/ 96 w 99"/>
                  <a:gd name="T3" fmla="*/ 92 h 97"/>
                  <a:gd name="T4" fmla="*/ 95 w 99"/>
                  <a:gd name="T5" fmla="*/ 85 h 97"/>
                  <a:gd name="T6" fmla="*/ 11 w 99"/>
                  <a:gd name="T7" fmla="*/ 2 h 97"/>
                  <a:gd name="T8" fmla="*/ 6 w 99"/>
                  <a:gd name="T9" fmla="*/ 0 h 97"/>
                  <a:gd name="T10" fmla="*/ 2 w 99"/>
                  <a:gd name="T11" fmla="*/ 5 h 97"/>
                  <a:gd name="T12" fmla="*/ 3 w 99"/>
                  <a:gd name="T13" fmla="*/ 10 h 97"/>
                  <a:gd name="T14" fmla="*/ 87 w 99"/>
                  <a:gd name="T15" fmla="*/ 94 h 97"/>
                  <a:gd name="T16" fmla="*/ 94 w 99"/>
                  <a:gd name="T17" fmla="*/ 9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97">
                    <a:moveTo>
                      <a:pt x="94" y="94"/>
                    </a:moveTo>
                    <a:cubicBezTo>
                      <a:pt x="95" y="94"/>
                      <a:pt x="95" y="93"/>
                      <a:pt x="96" y="92"/>
                    </a:cubicBezTo>
                    <a:cubicBezTo>
                      <a:pt x="99" y="89"/>
                      <a:pt x="97" y="88"/>
                      <a:pt x="95" y="85"/>
                    </a:cubicBezTo>
                    <a:cubicBezTo>
                      <a:pt x="95" y="85"/>
                      <a:pt x="14" y="4"/>
                      <a:pt x="11" y="2"/>
                    </a:cubicBezTo>
                    <a:cubicBezTo>
                      <a:pt x="9" y="0"/>
                      <a:pt x="7" y="0"/>
                      <a:pt x="6" y="0"/>
                    </a:cubicBezTo>
                    <a:cubicBezTo>
                      <a:pt x="5" y="2"/>
                      <a:pt x="3" y="3"/>
                      <a:pt x="2" y="5"/>
                    </a:cubicBezTo>
                    <a:cubicBezTo>
                      <a:pt x="1" y="6"/>
                      <a:pt x="0" y="8"/>
                      <a:pt x="3" y="10"/>
                    </a:cubicBezTo>
                    <a:cubicBezTo>
                      <a:pt x="5" y="13"/>
                      <a:pt x="87" y="94"/>
                      <a:pt x="87" y="94"/>
                    </a:cubicBezTo>
                    <a:cubicBezTo>
                      <a:pt x="88" y="96"/>
                      <a:pt x="91" y="97"/>
                      <a:pt x="94"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337867"/>
                  </a:solidFill>
                </a:endParaRPr>
              </a:p>
            </p:txBody>
          </p:sp>
          <p:sp>
            <p:nvSpPr>
              <p:cNvPr id="67" name="Freeform 73"/>
              <p:cNvSpPr/>
              <p:nvPr/>
            </p:nvSpPr>
            <p:spPr bwMode="auto">
              <a:xfrm>
                <a:off x="2408238" y="4333875"/>
                <a:ext cx="106363" cy="114300"/>
              </a:xfrm>
              <a:custGeom>
                <a:avLst/>
                <a:gdLst>
                  <a:gd name="T0" fmla="*/ 19 w 28"/>
                  <a:gd name="T1" fmla="*/ 30 h 30"/>
                  <a:gd name="T2" fmla="*/ 26 w 28"/>
                  <a:gd name="T3" fmla="*/ 29 h 30"/>
                  <a:gd name="T4" fmla="*/ 25 w 28"/>
                  <a:gd name="T5" fmla="*/ 24 h 30"/>
                  <a:gd name="T6" fmla="*/ 6 w 28"/>
                  <a:gd name="T7" fmla="*/ 4 h 30"/>
                  <a:gd name="T8" fmla="*/ 1 w 28"/>
                  <a:gd name="T9" fmla="*/ 5 h 30"/>
                  <a:gd name="T10" fmla="*/ 1 w 28"/>
                  <a:gd name="T11" fmla="*/ 11 h 30"/>
                  <a:gd name="T12" fmla="*/ 3 w 28"/>
                  <a:gd name="T13" fmla="*/ 18 h 30"/>
                  <a:gd name="T14" fmla="*/ 12 w 28"/>
                  <a:gd name="T15" fmla="*/ 28 h 30"/>
                  <a:gd name="T16" fmla="*/ 19 w 28"/>
                  <a:gd name="T1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0">
                    <a:moveTo>
                      <a:pt x="19" y="30"/>
                    </a:moveTo>
                    <a:cubicBezTo>
                      <a:pt x="21" y="29"/>
                      <a:pt x="23" y="29"/>
                      <a:pt x="26" y="29"/>
                    </a:cubicBezTo>
                    <a:cubicBezTo>
                      <a:pt x="27" y="29"/>
                      <a:pt x="28" y="26"/>
                      <a:pt x="25" y="24"/>
                    </a:cubicBezTo>
                    <a:cubicBezTo>
                      <a:pt x="19" y="17"/>
                      <a:pt x="9" y="7"/>
                      <a:pt x="6" y="4"/>
                    </a:cubicBezTo>
                    <a:cubicBezTo>
                      <a:pt x="2" y="0"/>
                      <a:pt x="2" y="3"/>
                      <a:pt x="1" y="5"/>
                    </a:cubicBezTo>
                    <a:cubicBezTo>
                      <a:pt x="1" y="7"/>
                      <a:pt x="1" y="9"/>
                      <a:pt x="1" y="11"/>
                    </a:cubicBezTo>
                    <a:cubicBezTo>
                      <a:pt x="0" y="13"/>
                      <a:pt x="0" y="15"/>
                      <a:pt x="3" y="18"/>
                    </a:cubicBezTo>
                    <a:cubicBezTo>
                      <a:pt x="4" y="21"/>
                      <a:pt x="9" y="25"/>
                      <a:pt x="12" y="28"/>
                    </a:cubicBezTo>
                    <a:cubicBezTo>
                      <a:pt x="13" y="29"/>
                      <a:pt x="16" y="30"/>
                      <a:pt x="1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337867"/>
                  </a:solidFill>
                </a:endParaRPr>
              </a:p>
            </p:txBody>
          </p:sp>
          <p:sp>
            <p:nvSpPr>
              <p:cNvPr id="68" name="Freeform 74"/>
              <p:cNvSpPr/>
              <p:nvPr/>
            </p:nvSpPr>
            <p:spPr bwMode="auto">
              <a:xfrm>
                <a:off x="2457451" y="4100513"/>
                <a:ext cx="298450" cy="298450"/>
              </a:xfrm>
              <a:custGeom>
                <a:avLst/>
                <a:gdLst>
                  <a:gd name="T0" fmla="*/ 70 w 79"/>
                  <a:gd name="T1" fmla="*/ 78 h 79"/>
                  <a:gd name="T2" fmla="*/ 76 w 79"/>
                  <a:gd name="T3" fmla="*/ 76 h 79"/>
                  <a:gd name="T4" fmla="*/ 76 w 79"/>
                  <a:gd name="T5" fmla="*/ 71 h 79"/>
                  <a:gd name="T6" fmla="*/ 8 w 79"/>
                  <a:gd name="T7" fmla="*/ 3 h 79"/>
                  <a:gd name="T8" fmla="*/ 3 w 79"/>
                  <a:gd name="T9" fmla="*/ 3 h 79"/>
                  <a:gd name="T10" fmla="*/ 1 w 79"/>
                  <a:gd name="T11" fmla="*/ 8 h 79"/>
                  <a:gd name="T12" fmla="*/ 2 w 79"/>
                  <a:gd name="T13" fmla="*/ 14 h 79"/>
                  <a:gd name="T14" fmla="*/ 63 w 79"/>
                  <a:gd name="T15" fmla="*/ 75 h 79"/>
                  <a:gd name="T16" fmla="*/ 70 w 79"/>
                  <a:gd name="T17" fmla="*/ 7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79">
                    <a:moveTo>
                      <a:pt x="70" y="78"/>
                    </a:moveTo>
                    <a:cubicBezTo>
                      <a:pt x="72" y="78"/>
                      <a:pt x="74" y="77"/>
                      <a:pt x="76" y="76"/>
                    </a:cubicBezTo>
                    <a:cubicBezTo>
                      <a:pt x="77" y="76"/>
                      <a:pt x="79" y="74"/>
                      <a:pt x="76" y="71"/>
                    </a:cubicBezTo>
                    <a:cubicBezTo>
                      <a:pt x="73" y="67"/>
                      <a:pt x="8" y="3"/>
                      <a:pt x="8" y="3"/>
                    </a:cubicBezTo>
                    <a:cubicBezTo>
                      <a:pt x="6" y="1"/>
                      <a:pt x="3" y="0"/>
                      <a:pt x="3" y="3"/>
                    </a:cubicBezTo>
                    <a:cubicBezTo>
                      <a:pt x="2" y="5"/>
                      <a:pt x="1" y="6"/>
                      <a:pt x="1" y="8"/>
                    </a:cubicBezTo>
                    <a:cubicBezTo>
                      <a:pt x="0" y="9"/>
                      <a:pt x="0" y="12"/>
                      <a:pt x="2" y="14"/>
                    </a:cubicBezTo>
                    <a:cubicBezTo>
                      <a:pt x="4" y="17"/>
                      <a:pt x="49" y="61"/>
                      <a:pt x="63" y="75"/>
                    </a:cubicBezTo>
                    <a:cubicBezTo>
                      <a:pt x="66" y="78"/>
                      <a:pt x="69" y="79"/>
                      <a:pt x="70" y="7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337867"/>
                  </a:solidFill>
                </a:endParaRPr>
              </a:p>
            </p:txBody>
          </p:sp>
          <p:sp>
            <p:nvSpPr>
              <p:cNvPr id="69" name="Freeform 75"/>
              <p:cNvSpPr/>
              <p:nvPr/>
            </p:nvSpPr>
            <p:spPr bwMode="auto">
              <a:xfrm>
                <a:off x="3354388" y="3232150"/>
                <a:ext cx="263525" cy="265112"/>
              </a:xfrm>
              <a:custGeom>
                <a:avLst/>
                <a:gdLst>
                  <a:gd name="T0" fmla="*/ 70 w 70"/>
                  <a:gd name="T1" fmla="*/ 63 h 70"/>
                  <a:gd name="T2" fmla="*/ 7 w 70"/>
                  <a:gd name="T3" fmla="*/ 0 h 70"/>
                  <a:gd name="T4" fmla="*/ 0 w 70"/>
                  <a:gd name="T5" fmla="*/ 10 h 70"/>
                  <a:gd name="T6" fmla="*/ 61 w 70"/>
                  <a:gd name="T7" fmla="*/ 70 h 70"/>
                  <a:gd name="T8" fmla="*/ 70 w 70"/>
                  <a:gd name="T9" fmla="*/ 63 h 70"/>
                </a:gdLst>
                <a:ahLst/>
                <a:cxnLst>
                  <a:cxn ang="0">
                    <a:pos x="T0" y="T1"/>
                  </a:cxn>
                  <a:cxn ang="0">
                    <a:pos x="T2" y="T3"/>
                  </a:cxn>
                  <a:cxn ang="0">
                    <a:pos x="T4" y="T5"/>
                  </a:cxn>
                  <a:cxn ang="0">
                    <a:pos x="T6" y="T7"/>
                  </a:cxn>
                  <a:cxn ang="0">
                    <a:pos x="T8" y="T9"/>
                  </a:cxn>
                </a:cxnLst>
                <a:rect l="0" t="0" r="r" b="b"/>
                <a:pathLst>
                  <a:path w="70" h="70">
                    <a:moveTo>
                      <a:pt x="70" y="63"/>
                    </a:moveTo>
                    <a:cubicBezTo>
                      <a:pt x="7" y="0"/>
                      <a:pt x="7" y="0"/>
                      <a:pt x="7" y="0"/>
                    </a:cubicBezTo>
                    <a:cubicBezTo>
                      <a:pt x="5" y="3"/>
                      <a:pt x="2" y="6"/>
                      <a:pt x="0" y="10"/>
                    </a:cubicBezTo>
                    <a:cubicBezTo>
                      <a:pt x="61" y="70"/>
                      <a:pt x="61" y="70"/>
                      <a:pt x="61" y="70"/>
                    </a:cubicBezTo>
                    <a:cubicBezTo>
                      <a:pt x="64" y="68"/>
                      <a:pt x="67" y="66"/>
                      <a:pt x="7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337867"/>
                  </a:solidFill>
                </a:endParaRPr>
              </a:p>
            </p:txBody>
          </p:sp>
          <p:sp>
            <p:nvSpPr>
              <p:cNvPr id="70" name="Freeform 76"/>
              <p:cNvSpPr/>
              <p:nvPr/>
            </p:nvSpPr>
            <p:spPr bwMode="auto">
              <a:xfrm>
                <a:off x="3263901" y="3425825"/>
                <a:ext cx="166688" cy="161925"/>
              </a:xfrm>
              <a:custGeom>
                <a:avLst/>
                <a:gdLst>
                  <a:gd name="T0" fmla="*/ 44 w 44"/>
                  <a:gd name="T1" fmla="*/ 39 h 43"/>
                  <a:gd name="T2" fmla="*/ 4 w 44"/>
                  <a:gd name="T3" fmla="*/ 0 h 43"/>
                  <a:gd name="T4" fmla="*/ 0 w 44"/>
                  <a:gd name="T5" fmla="*/ 13 h 43"/>
                  <a:gd name="T6" fmla="*/ 30 w 44"/>
                  <a:gd name="T7" fmla="*/ 43 h 43"/>
                  <a:gd name="T8" fmla="*/ 44 w 44"/>
                  <a:gd name="T9" fmla="*/ 39 h 43"/>
                </a:gdLst>
                <a:ahLst/>
                <a:cxnLst>
                  <a:cxn ang="0">
                    <a:pos x="T0" y="T1"/>
                  </a:cxn>
                  <a:cxn ang="0">
                    <a:pos x="T2" y="T3"/>
                  </a:cxn>
                  <a:cxn ang="0">
                    <a:pos x="T4" y="T5"/>
                  </a:cxn>
                  <a:cxn ang="0">
                    <a:pos x="T6" y="T7"/>
                  </a:cxn>
                  <a:cxn ang="0">
                    <a:pos x="T8" y="T9"/>
                  </a:cxn>
                </a:cxnLst>
                <a:rect l="0" t="0" r="r" b="b"/>
                <a:pathLst>
                  <a:path w="44" h="43">
                    <a:moveTo>
                      <a:pt x="44" y="39"/>
                    </a:moveTo>
                    <a:cubicBezTo>
                      <a:pt x="4" y="0"/>
                      <a:pt x="4" y="0"/>
                      <a:pt x="4" y="0"/>
                    </a:cubicBezTo>
                    <a:cubicBezTo>
                      <a:pt x="2" y="4"/>
                      <a:pt x="1" y="9"/>
                      <a:pt x="0" y="13"/>
                    </a:cubicBezTo>
                    <a:cubicBezTo>
                      <a:pt x="30" y="43"/>
                      <a:pt x="30" y="43"/>
                      <a:pt x="30" y="43"/>
                    </a:cubicBezTo>
                    <a:cubicBezTo>
                      <a:pt x="35" y="42"/>
                      <a:pt x="39" y="41"/>
                      <a:pt x="44"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337867"/>
                  </a:solidFill>
                </a:endParaRPr>
              </a:p>
            </p:txBody>
          </p:sp>
          <p:sp>
            <p:nvSpPr>
              <p:cNvPr id="71" name="Freeform 77"/>
              <p:cNvSpPr/>
              <p:nvPr/>
            </p:nvSpPr>
            <p:spPr bwMode="auto">
              <a:xfrm>
                <a:off x="2076451" y="4635500"/>
                <a:ext cx="144463" cy="147637"/>
              </a:xfrm>
              <a:custGeom>
                <a:avLst/>
                <a:gdLst>
                  <a:gd name="T0" fmla="*/ 35 w 38"/>
                  <a:gd name="T1" fmla="*/ 34 h 39"/>
                  <a:gd name="T2" fmla="*/ 37 w 38"/>
                  <a:gd name="T3" fmla="*/ 29 h 39"/>
                  <a:gd name="T4" fmla="*/ 35 w 38"/>
                  <a:gd name="T5" fmla="*/ 22 h 39"/>
                  <a:gd name="T6" fmla="*/ 16 w 38"/>
                  <a:gd name="T7" fmla="*/ 3 h 39"/>
                  <a:gd name="T8" fmla="*/ 9 w 38"/>
                  <a:gd name="T9" fmla="*/ 0 h 39"/>
                  <a:gd name="T10" fmla="*/ 2 w 38"/>
                  <a:gd name="T11" fmla="*/ 2 h 39"/>
                  <a:gd name="T12" fmla="*/ 2 w 38"/>
                  <a:gd name="T13" fmla="*/ 6 h 39"/>
                  <a:gd name="T14" fmla="*/ 31 w 38"/>
                  <a:gd name="T15" fmla="*/ 35 h 39"/>
                  <a:gd name="T16" fmla="*/ 35 w 38"/>
                  <a:gd name="T17" fmla="*/ 3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39">
                    <a:moveTo>
                      <a:pt x="35" y="34"/>
                    </a:moveTo>
                    <a:cubicBezTo>
                      <a:pt x="36" y="33"/>
                      <a:pt x="37" y="31"/>
                      <a:pt x="37" y="29"/>
                    </a:cubicBezTo>
                    <a:cubicBezTo>
                      <a:pt x="37" y="27"/>
                      <a:pt x="38" y="25"/>
                      <a:pt x="35" y="22"/>
                    </a:cubicBezTo>
                    <a:cubicBezTo>
                      <a:pt x="33" y="20"/>
                      <a:pt x="22" y="9"/>
                      <a:pt x="16" y="3"/>
                    </a:cubicBezTo>
                    <a:cubicBezTo>
                      <a:pt x="13" y="0"/>
                      <a:pt x="12" y="0"/>
                      <a:pt x="9" y="0"/>
                    </a:cubicBezTo>
                    <a:cubicBezTo>
                      <a:pt x="7" y="1"/>
                      <a:pt x="4" y="2"/>
                      <a:pt x="2" y="2"/>
                    </a:cubicBezTo>
                    <a:cubicBezTo>
                      <a:pt x="0" y="3"/>
                      <a:pt x="0" y="4"/>
                      <a:pt x="2" y="6"/>
                    </a:cubicBezTo>
                    <a:cubicBezTo>
                      <a:pt x="9" y="13"/>
                      <a:pt x="29" y="33"/>
                      <a:pt x="31" y="35"/>
                    </a:cubicBezTo>
                    <a:cubicBezTo>
                      <a:pt x="34" y="39"/>
                      <a:pt x="35" y="36"/>
                      <a:pt x="35"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337867"/>
                  </a:solidFill>
                </a:endParaRPr>
              </a:p>
            </p:txBody>
          </p:sp>
          <p:sp>
            <p:nvSpPr>
              <p:cNvPr id="72" name="Freeform 78"/>
              <p:cNvSpPr/>
              <p:nvPr/>
            </p:nvSpPr>
            <p:spPr bwMode="auto">
              <a:xfrm>
                <a:off x="1878013" y="4722813"/>
                <a:ext cx="255588" cy="257175"/>
              </a:xfrm>
              <a:custGeom>
                <a:avLst/>
                <a:gdLst>
                  <a:gd name="T0" fmla="*/ 64 w 68"/>
                  <a:gd name="T1" fmla="*/ 66 h 68"/>
                  <a:gd name="T2" fmla="*/ 67 w 68"/>
                  <a:gd name="T3" fmla="*/ 62 h 68"/>
                  <a:gd name="T4" fmla="*/ 66 w 68"/>
                  <a:gd name="T5" fmla="*/ 56 h 68"/>
                  <a:gd name="T6" fmla="*/ 13 w 68"/>
                  <a:gd name="T7" fmla="*/ 2 h 68"/>
                  <a:gd name="T8" fmla="*/ 7 w 68"/>
                  <a:gd name="T9" fmla="*/ 0 h 68"/>
                  <a:gd name="T10" fmla="*/ 2 w 68"/>
                  <a:gd name="T11" fmla="*/ 4 h 68"/>
                  <a:gd name="T12" fmla="*/ 2 w 68"/>
                  <a:gd name="T13" fmla="*/ 9 h 68"/>
                  <a:gd name="T14" fmla="*/ 59 w 68"/>
                  <a:gd name="T15" fmla="*/ 66 h 68"/>
                  <a:gd name="T16" fmla="*/ 64 w 68"/>
                  <a:gd name="T17" fmla="*/ 66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68">
                    <a:moveTo>
                      <a:pt x="64" y="66"/>
                    </a:moveTo>
                    <a:cubicBezTo>
                      <a:pt x="65" y="64"/>
                      <a:pt x="66" y="63"/>
                      <a:pt x="67" y="62"/>
                    </a:cubicBezTo>
                    <a:cubicBezTo>
                      <a:pt x="67" y="60"/>
                      <a:pt x="68" y="57"/>
                      <a:pt x="66" y="56"/>
                    </a:cubicBezTo>
                    <a:cubicBezTo>
                      <a:pt x="55" y="44"/>
                      <a:pt x="15" y="4"/>
                      <a:pt x="13" y="2"/>
                    </a:cubicBezTo>
                    <a:cubicBezTo>
                      <a:pt x="10" y="0"/>
                      <a:pt x="8" y="0"/>
                      <a:pt x="7" y="0"/>
                    </a:cubicBezTo>
                    <a:cubicBezTo>
                      <a:pt x="5" y="2"/>
                      <a:pt x="4" y="3"/>
                      <a:pt x="2" y="4"/>
                    </a:cubicBezTo>
                    <a:cubicBezTo>
                      <a:pt x="1" y="5"/>
                      <a:pt x="0" y="6"/>
                      <a:pt x="2" y="9"/>
                    </a:cubicBezTo>
                    <a:cubicBezTo>
                      <a:pt x="4" y="11"/>
                      <a:pt x="48" y="54"/>
                      <a:pt x="59" y="66"/>
                    </a:cubicBezTo>
                    <a:cubicBezTo>
                      <a:pt x="61" y="68"/>
                      <a:pt x="63" y="67"/>
                      <a:pt x="64"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337867"/>
                  </a:solidFill>
                </a:endParaRPr>
              </a:p>
            </p:txBody>
          </p:sp>
          <p:sp>
            <p:nvSpPr>
              <p:cNvPr id="73" name="Freeform 79"/>
              <p:cNvSpPr/>
              <p:nvPr/>
            </p:nvSpPr>
            <p:spPr bwMode="auto">
              <a:xfrm>
                <a:off x="3222626" y="3455988"/>
                <a:ext cx="490538" cy="236537"/>
              </a:xfrm>
              <a:custGeom>
                <a:avLst/>
                <a:gdLst>
                  <a:gd name="T0" fmla="*/ 127 w 130"/>
                  <a:gd name="T1" fmla="*/ 3 h 63"/>
                  <a:gd name="T2" fmla="*/ 119 w 130"/>
                  <a:gd name="T3" fmla="*/ 3 h 63"/>
                  <a:gd name="T4" fmla="*/ 7 w 130"/>
                  <a:gd name="T5" fmla="*/ 50 h 63"/>
                  <a:gd name="T6" fmla="*/ 1 w 130"/>
                  <a:gd name="T7" fmla="*/ 55 h 63"/>
                  <a:gd name="T8" fmla="*/ 0 w 130"/>
                  <a:gd name="T9" fmla="*/ 58 h 63"/>
                  <a:gd name="T10" fmla="*/ 5 w 130"/>
                  <a:gd name="T11" fmla="*/ 62 h 63"/>
                  <a:gd name="T12" fmla="*/ 127 w 130"/>
                  <a:gd name="T13" fmla="*/ 11 h 63"/>
                  <a:gd name="T14" fmla="*/ 127 w 130"/>
                  <a:gd name="T15" fmla="*/ 3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63">
                    <a:moveTo>
                      <a:pt x="127" y="3"/>
                    </a:moveTo>
                    <a:cubicBezTo>
                      <a:pt x="125" y="0"/>
                      <a:pt x="121" y="0"/>
                      <a:pt x="119" y="3"/>
                    </a:cubicBezTo>
                    <a:cubicBezTo>
                      <a:pt x="90" y="32"/>
                      <a:pt x="51" y="44"/>
                      <a:pt x="7" y="50"/>
                    </a:cubicBezTo>
                    <a:cubicBezTo>
                      <a:pt x="2" y="51"/>
                      <a:pt x="1" y="52"/>
                      <a:pt x="1" y="55"/>
                    </a:cubicBezTo>
                    <a:cubicBezTo>
                      <a:pt x="1" y="56"/>
                      <a:pt x="0" y="57"/>
                      <a:pt x="0" y="58"/>
                    </a:cubicBezTo>
                    <a:cubicBezTo>
                      <a:pt x="0" y="62"/>
                      <a:pt x="1" y="63"/>
                      <a:pt x="5" y="62"/>
                    </a:cubicBezTo>
                    <a:cubicBezTo>
                      <a:pt x="50" y="56"/>
                      <a:pt x="93" y="45"/>
                      <a:pt x="127" y="11"/>
                    </a:cubicBezTo>
                    <a:cubicBezTo>
                      <a:pt x="130" y="9"/>
                      <a:pt x="130" y="5"/>
                      <a:pt x="12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337867"/>
                  </a:solidFill>
                </a:endParaRPr>
              </a:p>
            </p:txBody>
          </p:sp>
        </p:grpSp>
        <p:sp>
          <p:nvSpPr>
            <p:cNvPr id="57" name="内容占位符 7"/>
            <p:cNvSpPr>
              <a:spLocks noGrp="1"/>
            </p:cNvSpPr>
            <p:nvPr>
              <p:custDataLst>
                <p:tags r:id="rId5"/>
              </p:custDataLst>
            </p:nvPr>
          </p:nvSpPr>
          <p:spPr>
            <a:xfrm>
              <a:off x="2931" y="2554"/>
              <a:ext cx="7467" cy="2715"/>
            </a:xfrm>
            <a:prstGeom prst="rect">
              <a:avLst/>
            </a:prstGeom>
          </p:spPr>
          <p:txBody>
            <a:bodyPr vert="horz" lIns="91440" tIns="45720" rIns="91440" bIns="45720" rtlCol="0"/>
            <a:lstStyle>
              <a:lvl1pPr marL="406400" indent="-406400" algn="l" defTabSz="1625600" rtl="0" eaLnBrk="1" latinLnBrk="0" hangingPunct="1">
                <a:lnSpc>
                  <a:spcPct val="100000"/>
                </a:lnSpc>
                <a:spcBef>
                  <a:spcPts val="1780"/>
                </a:spcBef>
                <a:buFont typeface="Arial" panose="020B0604020202020204" pitchFamily="34" charset="0"/>
                <a:buChar char="•"/>
                <a:defRPr sz="24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1219200" indent="-406400" algn="l" defTabSz="1625600" rtl="0" eaLnBrk="1" latinLnBrk="0" hangingPunct="1">
                <a:lnSpc>
                  <a:spcPct val="100000"/>
                </a:lnSpc>
                <a:spcBef>
                  <a:spcPts val="890"/>
                </a:spcBef>
                <a:buFont typeface="Arial" panose="020B0604020202020204" pitchFamily="34" charset="0"/>
                <a:buChar char="•"/>
                <a:defRPr sz="20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100000"/>
                </a:lnSpc>
                <a:spcBef>
                  <a:spcPts val="890"/>
                </a:spcBef>
                <a:buFont typeface="Arial" panose="020B0604020202020204" pitchFamily="34" charset="0"/>
                <a:buChar char="•"/>
                <a:defRPr sz="20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9pPr>
            </a:lstStyle>
            <a:p>
              <a:pPr marL="141605" indent="-141605" algn="l" defTabSz="1625600" fontAlgn="auto">
                <a:lnSpc>
                  <a:spcPct val="150000"/>
                </a:lnSpc>
                <a:spcBef>
                  <a:spcPts val="300"/>
                </a:spcBef>
                <a:buClrTx/>
                <a:buSzTx/>
                <a:buFont typeface="Arial" panose="020B0604020202020204" pitchFamily="34" charset="0"/>
                <a:buChar char="•"/>
              </a:pPr>
              <a:r>
                <a:rPr lang="zh-CN" altLang="en-US" sz="1400" kern="100" dirty="0">
                  <a:solidFill>
                    <a:srgbClr val="337867"/>
                  </a:solidFill>
                  <a:cs typeface="Times New Roman" panose="02020603050405020304" pitchFamily="18" charset="0"/>
                  <a:sym typeface="+mn-ea"/>
                </a:rPr>
                <a:t>落实上位规划划定的城镇开发边界，面积为</a:t>
              </a:r>
              <a:r>
                <a:rPr lang="en-US" altLang="zh-CN" sz="1400" kern="100" dirty="0">
                  <a:solidFill>
                    <a:srgbClr val="337867"/>
                  </a:solidFill>
                  <a:cs typeface="Times New Roman" panose="02020603050405020304" pitchFamily="18" charset="0"/>
                  <a:sym typeface="+mn-ea"/>
                </a:rPr>
                <a:t>83.43</a:t>
              </a:r>
              <a:r>
                <a:rPr lang="zh-CN" altLang="en-US" sz="1400" kern="100" dirty="0">
                  <a:solidFill>
                    <a:srgbClr val="337867"/>
                  </a:solidFill>
                  <a:cs typeface="Times New Roman" panose="02020603050405020304" pitchFamily="18" charset="0"/>
                  <a:sym typeface="+mn-ea"/>
                </a:rPr>
                <a:t>公顷，同时一体化布局连绵的村庄建设用地。</a:t>
              </a:r>
              <a:endParaRPr lang="zh-CN" altLang="en-US" sz="1400" kern="100" dirty="0">
                <a:solidFill>
                  <a:srgbClr val="337867"/>
                </a:solidFill>
                <a:cs typeface="Times New Roman" panose="02020603050405020304" pitchFamily="18" charset="0"/>
                <a:sym typeface="+mn-ea"/>
              </a:endParaRPr>
            </a:p>
            <a:p>
              <a:pPr marL="141605" indent="-141605" algn="l" defTabSz="1625600" fontAlgn="auto">
                <a:lnSpc>
                  <a:spcPct val="150000"/>
                </a:lnSpc>
                <a:spcBef>
                  <a:spcPts val="300"/>
                </a:spcBef>
                <a:buClrTx/>
                <a:buSzTx/>
                <a:buFont typeface="Arial" panose="020B0604020202020204" pitchFamily="34" charset="0"/>
                <a:buChar char="•"/>
              </a:pPr>
              <a:r>
                <a:rPr lang="zh-CN" altLang="en-US" sz="1400" b="0" kern="100" dirty="0">
                  <a:solidFill>
                    <a:srgbClr val="337867"/>
                  </a:solidFill>
                  <a:cs typeface="Times New Roman" panose="02020603050405020304" pitchFamily="18" charset="0"/>
                  <a:sym typeface="+mn-ea"/>
                </a:rPr>
                <a:t>以改善城乡居民生活生产条件、提高土地利用效率为原则，不断优化用地配置结构，统筹安排各业用地，加大存量建设用地挖潜力度。</a:t>
              </a:r>
              <a:endParaRPr lang="zh-CN" altLang="en-US" sz="1400" b="0" kern="100" dirty="0">
                <a:solidFill>
                  <a:srgbClr val="337867"/>
                </a:solidFill>
                <a:cs typeface="Times New Roman" panose="02020603050405020304" pitchFamily="18" charset="0"/>
                <a:sym typeface="+mn-ea"/>
              </a:endParaRPr>
            </a:p>
          </p:txBody>
        </p:sp>
      </p:grpSp>
      <p:sp>
        <p:nvSpPr>
          <p:cNvPr id="77" name="椭圆 76"/>
          <p:cNvSpPr/>
          <p:nvPr/>
        </p:nvSpPr>
        <p:spPr>
          <a:xfrm>
            <a:off x="324765" y="3534750"/>
            <a:ext cx="766800" cy="766800"/>
          </a:xfrm>
          <a:prstGeom prst="ellipse">
            <a:avLst/>
          </a:prstGeom>
          <a:solidFill>
            <a:schemeClr val="bg1"/>
          </a:solidFill>
          <a:ln w="38100">
            <a:solidFill>
              <a:srgbClr val="3A8F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dirty="0">
              <a:solidFill>
                <a:srgbClr val="337867"/>
              </a:solidFill>
              <a:latin typeface="微软雅黑" panose="020B0503020204020204" pitchFamily="34" charset="-122"/>
              <a:ea typeface="微软雅黑" panose="020B0503020204020204" pitchFamily="34" charset="-122"/>
            </a:endParaRPr>
          </a:p>
        </p:txBody>
      </p:sp>
      <p:sp>
        <p:nvSpPr>
          <p:cNvPr id="80" name="椭圆 79"/>
          <p:cNvSpPr/>
          <p:nvPr/>
        </p:nvSpPr>
        <p:spPr>
          <a:xfrm>
            <a:off x="301626" y="2076289"/>
            <a:ext cx="766800" cy="766800"/>
          </a:xfrm>
          <a:prstGeom prst="ellipse">
            <a:avLst/>
          </a:prstGeom>
          <a:solidFill>
            <a:schemeClr val="bg1"/>
          </a:solidFill>
          <a:ln w="38100">
            <a:solidFill>
              <a:srgbClr val="3A8F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dirty="0">
              <a:solidFill>
                <a:srgbClr val="337867"/>
              </a:solidFill>
              <a:latin typeface="微软雅黑" panose="020B0503020204020204" pitchFamily="34" charset="-122"/>
              <a:ea typeface="微软雅黑" panose="020B0503020204020204" pitchFamily="34" charset="-122"/>
            </a:endParaRPr>
          </a:p>
        </p:txBody>
      </p:sp>
      <p:sp>
        <p:nvSpPr>
          <p:cNvPr id="81" name="building-of-big-houses-style_48771"/>
          <p:cNvSpPr>
            <a:spLocks noChangeAspect="1"/>
          </p:cNvSpPr>
          <p:nvPr/>
        </p:nvSpPr>
        <p:spPr>
          <a:xfrm>
            <a:off x="367582" y="2212026"/>
            <a:ext cx="634888" cy="432000"/>
          </a:xfrm>
          <a:custGeom>
            <a:avLst/>
            <a:gdLst>
              <a:gd name="connsiteX0" fmla="*/ 156390 w 551492"/>
              <a:gd name="connsiteY0" fmla="*/ 288840 h 375255"/>
              <a:gd name="connsiteX1" fmla="*/ 156390 w 551492"/>
              <a:gd name="connsiteY1" fmla="*/ 317215 h 375255"/>
              <a:gd name="connsiteX2" fmla="*/ 195142 w 551492"/>
              <a:gd name="connsiteY2" fmla="*/ 318505 h 375255"/>
              <a:gd name="connsiteX3" fmla="*/ 195142 w 551492"/>
              <a:gd name="connsiteY3" fmla="*/ 290130 h 375255"/>
              <a:gd name="connsiteX4" fmla="*/ 303647 w 551492"/>
              <a:gd name="connsiteY4" fmla="*/ 287550 h 375255"/>
              <a:gd name="connsiteX5" fmla="*/ 262311 w 551492"/>
              <a:gd name="connsiteY5" fmla="*/ 288840 h 375255"/>
              <a:gd name="connsiteX6" fmla="*/ 262311 w 551492"/>
              <a:gd name="connsiteY6" fmla="*/ 319795 h 375255"/>
              <a:gd name="connsiteX7" fmla="*/ 303647 w 551492"/>
              <a:gd name="connsiteY7" fmla="*/ 317215 h 375255"/>
              <a:gd name="connsiteX8" fmla="*/ 95679 w 551492"/>
              <a:gd name="connsiteY8" fmla="*/ 287550 h 375255"/>
              <a:gd name="connsiteX9" fmla="*/ 95679 w 551492"/>
              <a:gd name="connsiteY9" fmla="*/ 313346 h 375255"/>
              <a:gd name="connsiteX10" fmla="*/ 129264 w 551492"/>
              <a:gd name="connsiteY10" fmla="*/ 315926 h 375255"/>
              <a:gd name="connsiteX11" fmla="*/ 129264 w 551492"/>
              <a:gd name="connsiteY11" fmla="*/ 288840 h 375255"/>
              <a:gd name="connsiteX12" fmla="*/ 326898 w 551492"/>
              <a:gd name="connsiteY12" fmla="*/ 286261 h 375255"/>
              <a:gd name="connsiteX13" fmla="*/ 326898 w 551492"/>
              <a:gd name="connsiteY13" fmla="*/ 315926 h 375255"/>
              <a:gd name="connsiteX14" fmla="*/ 363066 w 551492"/>
              <a:gd name="connsiteY14" fmla="*/ 313346 h 375255"/>
              <a:gd name="connsiteX15" fmla="*/ 363066 w 551492"/>
              <a:gd name="connsiteY15" fmla="*/ 286261 h 375255"/>
              <a:gd name="connsiteX16" fmla="*/ 44010 w 551492"/>
              <a:gd name="connsiteY16" fmla="*/ 286261 h 375255"/>
              <a:gd name="connsiteX17" fmla="*/ 44010 w 551492"/>
              <a:gd name="connsiteY17" fmla="*/ 310766 h 375255"/>
              <a:gd name="connsiteX18" fmla="*/ 73720 w 551492"/>
              <a:gd name="connsiteY18" fmla="*/ 312056 h 375255"/>
              <a:gd name="connsiteX19" fmla="*/ 73720 w 551492"/>
              <a:gd name="connsiteY19" fmla="*/ 287550 h 375255"/>
              <a:gd name="connsiteX20" fmla="*/ 453487 w 551492"/>
              <a:gd name="connsiteY20" fmla="*/ 283681 h 375255"/>
              <a:gd name="connsiteX21" fmla="*/ 453487 w 551492"/>
              <a:gd name="connsiteY21" fmla="*/ 308187 h 375255"/>
              <a:gd name="connsiteX22" fmla="*/ 478030 w 551492"/>
              <a:gd name="connsiteY22" fmla="*/ 306897 h 375255"/>
              <a:gd name="connsiteX23" fmla="*/ 478030 w 551492"/>
              <a:gd name="connsiteY23" fmla="*/ 283681 h 375255"/>
              <a:gd name="connsiteX24" fmla="*/ 514198 w 551492"/>
              <a:gd name="connsiteY24" fmla="*/ 282391 h 375255"/>
              <a:gd name="connsiteX25" fmla="*/ 492238 w 551492"/>
              <a:gd name="connsiteY25" fmla="*/ 283681 h 375255"/>
              <a:gd name="connsiteX26" fmla="*/ 492238 w 551492"/>
              <a:gd name="connsiteY26" fmla="*/ 305607 h 375255"/>
              <a:gd name="connsiteX27" fmla="*/ 514198 w 551492"/>
              <a:gd name="connsiteY27" fmla="*/ 304318 h 375255"/>
              <a:gd name="connsiteX28" fmla="*/ 493530 w 551492"/>
              <a:gd name="connsiteY28" fmla="*/ 244988 h 375255"/>
              <a:gd name="connsiteX29" fmla="*/ 493530 w 551492"/>
              <a:gd name="connsiteY29" fmla="*/ 268204 h 375255"/>
              <a:gd name="connsiteX30" fmla="*/ 515490 w 551492"/>
              <a:gd name="connsiteY30" fmla="*/ 268204 h 375255"/>
              <a:gd name="connsiteX31" fmla="*/ 515490 w 551492"/>
              <a:gd name="connsiteY31" fmla="*/ 246278 h 375255"/>
              <a:gd name="connsiteX32" fmla="*/ 453487 w 551492"/>
              <a:gd name="connsiteY32" fmla="*/ 243698 h 375255"/>
              <a:gd name="connsiteX33" fmla="*/ 453487 w 551492"/>
              <a:gd name="connsiteY33" fmla="*/ 268204 h 375255"/>
              <a:gd name="connsiteX34" fmla="*/ 478030 w 551492"/>
              <a:gd name="connsiteY34" fmla="*/ 268204 h 375255"/>
              <a:gd name="connsiteX35" fmla="*/ 478030 w 551492"/>
              <a:gd name="connsiteY35" fmla="*/ 244988 h 375255"/>
              <a:gd name="connsiteX36" fmla="*/ 72428 w 551492"/>
              <a:gd name="connsiteY36" fmla="*/ 242408 h 375255"/>
              <a:gd name="connsiteX37" fmla="*/ 44010 w 551492"/>
              <a:gd name="connsiteY37" fmla="*/ 243698 h 375255"/>
              <a:gd name="connsiteX38" fmla="*/ 44010 w 551492"/>
              <a:gd name="connsiteY38" fmla="*/ 266914 h 375255"/>
              <a:gd name="connsiteX39" fmla="*/ 72428 w 551492"/>
              <a:gd name="connsiteY39" fmla="*/ 266914 h 375255"/>
              <a:gd name="connsiteX40" fmla="*/ 129264 w 551492"/>
              <a:gd name="connsiteY40" fmla="*/ 239829 h 375255"/>
              <a:gd name="connsiteX41" fmla="*/ 95679 w 551492"/>
              <a:gd name="connsiteY41" fmla="*/ 241119 h 375255"/>
              <a:gd name="connsiteX42" fmla="*/ 95679 w 551492"/>
              <a:gd name="connsiteY42" fmla="*/ 266914 h 375255"/>
              <a:gd name="connsiteX43" fmla="*/ 129264 w 551492"/>
              <a:gd name="connsiteY43" fmla="*/ 266914 h 375255"/>
              <a:gd name="connsiteX44" fmla="*/ 328189 w 551492"/>
              <a:gd name="connsiteY44" fmla="*/ 238539 h 375255"/>
              <a:gd name="connsiteX45" fmla="*/ 328189 w 551492"/>
              <a:gd name="connsiteY45" fmla="*/ 268204 h 375255"/>
              <a:gd name="connsiteX46" fmla="*/ 363066 w 551492"/>
              <a:gd name="connsiteY46" fmla="*/ 268204 h 375255"/>
              <a:gd name="connsiteX47" fmla="*/ 363066 w 551492"/>
              <a:gd name="connsiteY47" fmla="*/ 241119 h 375255"/>
              <a:gd name="connsiteX48" fmla="*/ 262311 w 551492"/>
              <a:gd name="connsiteY48" fmla="*/ 237249 h 375255"/>
              <a:gd name="connsiteX49" fmla="*/ 262311 w 551492"/>
              <a:gd name="connsiteY49" fmla="*/ 268204 h 375255"/>
              <a:gd name="connsiteX50" fmla="*/ 303647 w 551492"/>
              <a:gd name="connsiteY50" fmla="*/ 268204 h 375255"/>
              <a:gd name="connsiteX51" fmla="*/ 303647 w 551492"/>
              <a:gd name="connsiteY51" fmla="*/ 238539 h 375255"/>
              <a:gd name="connsiteX52" fmla="*/ 195142 w 551492"/>
              <a:gd name="connsiteY52" fmla="*/ 237249 h 375255"/>
              <a:gd name="connsiteX53" fmla="*/ 155098 w 551492"/>
              <a:gd name="connsiteY53" fmla="*/ 238539 h 375255"/>
              <a:gd name="connsiteX54" fmla="*/ 155098 w 551492"/>
              <a:gd name="connsiteY54" fmla="*/ 266914 h 375255"/>
              <a:gd name="connsiteX55" fmla="*/ 195142 w 551492"/>
              <a:gd name="connsiteY55" fmla="*/ 265624 h 375255"/>
              <a:gd name="connsiteX56" fmla="*/ 492238 w 551492"/>
              <a:gd name="connsiteY56" fmla="*/ 207585 h 375255"/>
              <a:gd name="connsiteX57" fmla="*/ 492238 w 551492"/>
              <a:gd name="connsiteY57" fmla="*/ 229511 h 375255"/>
              <a:gd name="connsiteX58" fmla="*/ 514198 w 551492"/>
              <a:gd name="connsiteY58" fmla="*/ 230801 h 375255"/>
              <a:gd name="connsiteX59" fmla="*/ 514198 w 551492"/>
              <a:gd name="connsiteY59" fmla="*/ 210164 h 375255"/>
              <a:gd name="connsiteX60" fmla="*/ 453487 w 551492"/>
              <a:gd name="connsiteY60" fmla="*/ 203715 h 375255"/>
              <a:gd name="connsiteX61" fmla="*/ 453487 w 551492"/>
              <a:gd name="connsiteY61" fmla="*/ 226931 h 375255"/>
              <a:gd name="connsiteX62" fmla="*/ 478030 w 551492"/>
              <a:gd name="connsiteY62" fmla="*/ 229511 h 375255"/>
              <a:gd name="connsiteX63" fmla="*/ 478030 w 551492"/>
              <a:gd name="connsiteY63" fmla="*/ 206295 h 375255"/>
              <a:gd name="connsiteX64" fmla="*/ 72428 w 551492"/>
              <a:gd name="connsiteY64" fmla="*/ 197266 h 375255"/>
              <a:gd name="connsiteX65" fmla="*/ 44010 w 551492"/>
              <a:gd name="connsiteY65" fmla="*/ 201136 h 375255"/>
              <a:gd name="connsiteX66" fmla="*/ 44010 w 551492"/>
              <a:gd name="connsiteY66" fmla="*/ 224352 h 375255"/>
              <a:gd name="connsiteX67" fmla="*/ 72428 w 551492"/>
              <a:gd name="connsiteY67" fmla="*/ 223062 h 375255"/>
              <a:gd name="connsiteX68" fmla="*/ 129264 w 551492"/>
              <a:gd name="connsiteY68" fmla="*/ 192107 h 375255"/>
              <a:gd name="connsiteX69" fmla="*/ 95679 w 551492"/>
              <a:gd name="connsiteY69" fmla="*/ 195977 h 375255"/>
              <a:gd name="connsiteX70" fmla="*/ 95679 w 551492"/>
              <a:gd name="connsiteY70" fmla="*/ 221772 h 375255"/>
              <a:gd name="connsiteX71" fmla="*/ 129264 w 551492"/>
              <a:gd name="connsiteY71" fmla="*/ 219193 h 375255"/>
              <a:gd name="connsiteX72" fmla="*/ 326898 w 551492"/>
              <a:gd name="connsiteY72" fmla="*/ 190818 h 375255"/>
              <a:gd name="connsiteX73" fmla="*/ 326898 w 551492"/>
              <a:gd name="connsiteY73" fmla="*/ 219193 h 375255"/>
              <a:gd name="connsiteX74" fmla="*/ 361774 w 551492"/>
              <a:gd name="connsiteY74" fmla="*/ 221772 h 375255"/>
              <a:gd name="connsiteX75" fmla="*/ 361774 w 551492"/>
              <a:gd name="connsiteY75" fmla="*/ 194687 h 375255"/>
              <a:gd name="connsiteX76" fmla="*/ 195142 w 551492"/>
              <a:gd name="connsiteY76" fmla="*/ 185658 h 375255"/>
              <a:gd name="connsiteX77" fmla="*/ 155098 w 551492"/>
              <a:gd name="connsiteY77" fmla="*/ 189528 h 375255"/>
              <a:gd name="connsiteX78" fmla="*/ 155098 w 551492"/>
              <a:gd name="connsiteY78" fmla="*/ 216613 h 375255"/>
              <a:gd name="connsiteX79" fmla="*/ 195142 w 551492"/>
              <a:gd name="connsiteY79" fmla="*/ 214034 h 375255"/>
              <a:gd name="connsiteX80" fmla="*/ 261020 w 551492"/>
              <a:gd name="connsiteY80" fmla="*/ 184369 h 375255"/>
              <a:gd name="connsiteX81" fmla="*/ 261020 w 551492"/>
              <a:gd name="connsiteY81" fmla="*/ 215323 h 375255"/>
              <a:gd name="connsiteX82" fmla="*/ 302355 w 551492"/>
              <a:gd name="connsiteY82" fmla="*/ 217903 h 375255"/>
              <a:gd name="connsiteX83" fmla="*/ 302355 w 551492"/>
              <a:gd name="connsiteY83" fmla="*/ 188238 h 375255"/>
              <a:gd name="connsiteX84" fmla="*/ 492238 w 551492"/>
              <a:gd name="connsiteY84" fmla="*/ 170181 h 375255"/>
              <a:gd name="connsiteX85" fmla="*/ 492238 w 551492"/>
              <a:gd name="connsiteY85" fmla="*/ 192107 h 375255"/>
              <a:gd name="connsiteX86" fmla="*/ 514198 w 551492"/>
              <a:gd name="connsiteY86" fmla="*/ 194687 h 375255"/>
              <a:gd name="connsiteX87" fmla="*/ 514198 w 551492"/>
              <a:gd name="connsiteY87" fmla="*/ 174051 h 375255"/>
              <a:gd name="connsiteX88" fmla="*/ 453487 w 551492"/>
              <a:gd name="connsiteY88" fmla="*/ 163732 h 375255"/>
              <a:gd name="connsiteX89" fmla="*/ 453487 w 551492"/>
              <a:gd name="connsiteY89" fmla="*/ 186948 h 375255"/>
              <a:gd name="connsiteX90" fmla="*/ 478030 w 551492"/>
              <a:gd name="connsiteY90" fmla="*/ 190818 h 375255"/>
              <a:gd name="connsiteX91" fmla="*/ 478030 w 551492"/>
              <a:gd name="connsiteY91" fmla="*/ 167602 h 375255"/>
              <a:gd name="connsiteX92" fmla="*/ 72428 w 551492"/>
              <a:gd name="connsiteY92" fmla="*/ 153414 h 375255"/>
              <a:gd name="connsiteX93" fmla="*/ 44010 w 551492"/>
              <a:gd name="connsiteY93" fmla="*/ 157284 h 375255"/>
              <a:gd name="connsiteX94" fmla="*/ 44010 w 551492"/>
              <a:gd name="connsiteY94" fmla="*/ 181789 h 375255"/>
              <a:gd name="connsiteX95" fmla="*/ 72428 w 551492"/>
              <a:gd name="connsiteY95" fmla="*/ 177920 h 375255"/>
              <a:gd name="connsiteX96" fmla="*/ 326898 w 551492"/>
              <a:gd name="connsiteY96" fmla="*/ 143096 h 375255"/>
              <a:gd name="connsiteX97" fmla="*/ 326898 w 551492"/>
              <a:gd name="connsiteY97" fmla="*/ 171471 h 375255"/>
              <a:gd name="connsiteX98" fmla="*/ 363066 w 551492"/>
              <a:gd name="connsiteY98" fmla="*/ 175340 h 375255"/>
              <a:gd name="connsiteX99" fmla="*/ 363066 w 551492"/>
              <a:gd name="connsiteY99" fmla="*/ 148255 h 375255"/>
              <a:gd name="connsiteX100" fmla="*/ 129264 w 551492"/>
              <a:gd name="connsiteY100" fmla="*/ 143096 h 375255"/>
              <a:gd name="connsiteX101" fmla="*/ 95679 w 551492"/>
              <a:gd name="connsiteY101" fmla="*/ 149545 h 375255"/>
              <a:gd name="connsiteX102" fmla="*/ 95679 w 551492"/>
              <a:gd name="connsiteY102" fmla="*/ 175340 h 375255"/>
              <a:gd name="connsiteX103" fmla="*/ 129264 w 551492"/>
              <a:gd name="connsiteY103" fmla="*/ 170181 h 375255"/>
              <a:gd name="connsiteX104" fmla="*/ 262311 w 551492"/>
              <a:gd name="connsiteY104" fmla="*/ 132778 h 375255"/>
              <a:gd name="connsiteX105" fmla="*/ 262311 w 551492"/>
              <a:gd name="connsiteY105" fmla="*/ 163732 h 375255"/>
              <a:gd name="connsiteX106" fmla="*/ 303647 w 551492"/>
              <a:gd name="connsiteY106" fmla="*/ 168891 h 375255"/>
              <a:gd name="connsiteX107" fmla="*/ 303647 w 551492"/>
              <a:gd name="connsiteY107" fmla="*/ 139227 h 375255"/>
              <a:gd name="connsiteX108" fmla="*/ 195142 w 551492"/>
              <a:gd name="connsiteY108" fmla="*/ 132778 h 375255"/>
              <a:gd name="connsiteX109" fmla="*/ 155098 w 551492"/>
              <a:gd name="connsiteY109" fmla="*/ 139227 h 375255"/>
              <a:gd name="connsiteX110" fmla="*/ 155098 w 551492"/>
              <a:gd name="connsiteY110" fmla="*/ 167602 h 375255"/>
              <a:gd name="connsiteX111" fmla="*/ 195142 w 551492"/>
              <a:gd name="connsiteY111" fmla="*/ 162443 h 375255"/>
              <a:gd name="connsiteX112" fmla="*/ 470279 w 551492"/>
              <a:gd name="connsiteY112" fmla="*/ 104403 h 375255"/>
              <a:gd name="connsiteX113" fmla="*/ 470279 w 551492"/>
              <a:gd name="connsiteY113" fmla="*/ 132778 h 375255"/>
              <a:gd name="connsiteX114" fmla="*/ 488363 w 551492"/>
              <a:gd name="connsiteY114" fmla="*/ 136647 h 375255"/>
              <a:gd name="connsiteX115" fmla="*/ 488363 w 551492"/>
              <a:gd name="connsiteY115" fmla="*/ 109562 h 375255"/>
              <a:gd name="connsiteX116" fmla="*/ 282979 w 551492"/>
              <a:gd name="connsiteY116" fmla="*/ 60551 h 375255"/>
              <a:gd name="connsiteX117" fmla="*/ 282979 w 551492"/>
              <a:gd name="connsiteY117" fmla="*/ 97954 h 375255"/>
              <a:gd name="connsiteX118" fmla="*/ 312689 w 551492"/>
              <a:gd name="connsiteY118" fmla="*/ 104403 h 375255"/>
              <a:gd name="connsiteX119" fmla="*/ 312689 w 551492"/>
              <a:gd name="connsiteY119" fmla="*/ 68289 h 375255"/>
              <a:gd name="connsiteX120" fmla="*/ 292021 w 551492"/>
              <a:gd name="connsiteY120" fmla="*/ 24437 h 375255"/>
              <a:gd name="connsiteX121" fmla="*/ 377275 w 551492"/>
              <a:gd name="connsiteY121" fmla="*/ 127619 h 375255"/>
              <a:gd name="connsiteX122" fmla="*/ 435403 w 551492"/>
              <a:gd name="connsiteY122" fmla="*/ 134068 h 375255"/>
              <a:gd name="connsiteX123" fmla="*/ 479321 w 551492"/>
              <a:gd name="connsiteY123" fmla="*/ 68289 h 375255"/>
              <a:gd name="connsiteX124" fmla="*/ 530990 w 551492"/>
              <a:gd name="connsiteY124" fmla="*/ 155994 h 375255"/>
              <a:gd name="connsiteX125" fmla="*/ 530990 w 551492"/>
              <a:gd name="connsiteY125" fmla="*/ 346880 h 375255"/>
              <a:gd name="connsiteX126" fmla="*/ 470279 w 551492"/>
              <a:gd name="connsiteY126" fmla="*/ 353329 h 375255"/>
              <a:gd name="connsiteX127" fmla="*/ 437986 w 551492"/>
              <a:gd name="connsiteY127" fmla="*/ 355908 h 375255"/>
              <a:gd name="connsiteX128" fmla="*/ 437986 w 551492"/>
              <a:gd name="connsiteY128" fmla="*/ 243698 h 375255"/>
              <a:gd name="connsiteX129" fmla="*/ 383734 w 551492"/>
              <a:gd name="connsiteY129" fmla="*/ 241119 h 375255"/>
              <a:gd name="connsiteX130" fmla="*/ 383734 w 551492"/>
              <a:gd name="connsiteY130" fmla="*/ 359778 h 375255"/>
              <a:gd name="connsiteX131" fmla="*/ 360483 w 551492"/>
              <a:gd name="connsiteY131" fmla="*/ 361068 h 375255"/>
              <a:gd name="connsiteX132" fmla="*/ 224851 w 551492"/>
              <a:gd name="connsiteY132" fmla="*/ 375255 h 375255"/>
              <a:gd name="connsiteX133" fmla="*/ 19467 w 551492"/>
              <a:gd name="connsiteY133" fmla="*/ 352039 h 375255"/>
              <a:gd name="connsiteX134" fmla="*/ 19467 w 551492"/>
              <a:gd name="connsiteY134" fmla="*/ 143096 h 375255"/>
              <a:gd name="connsiteX135" fmla="*/ 226143 w 551492"/>
              <a:gd name="connsiteY135" fmla="*/ 101823 h 375255"/>
              <a:gd name="connsiteX136" fmla="*/ 295765 w 551492"/>
              <a:gd name="connsiteY136" fmla="*/ 0 h 375255"/>
              <a:gd name="connsiteX137" fmla="*/ 351302 w 551492"/>
              <a:gd name="connsiteY137" fmla="*/ 65767 h 375255"/>
              <a:gd name="connsiteX138" fmla="*/ 485623 w 551492"/>
              <a:gd name="connsiteY138" fmla="*/ 43845 h 375255"/>
              <a:gd name="connsiteX139" fmla="*/ 551492 w 551492"/>
              <a:gd name="connsiteY139" fmla="*/ 153457 h 375255"/>
              <a:gd name="connsiteX140" fmla="*/ 535994 w 551492"/>
              <a:gd name="connsiteY140" fmla="*/ 153457 h 375255"/>
              <a:gd name="connsiteX141" fmla="*/ 479165 w 551492"/>
              <a:gd name="connsiteY141" fmla="*/ 58030 h 375255"/>
              <a:gd name="connsiteX142" fmla="*/ 432670 w 551492"/>
              <a:gd name="connsiteY142" fmla="*/ 128955 h 375255"/>
              <a:gd name="connsiteX143" fmla="*/ 381008 w 551492"/>
              <a:gd name="connsiteY143" fmla="*/ 122508 h 375255"/>
              <a:gd name="connsiteX144" fmla="*/ 291891 w 551492"/>
              <a:gd name="connsiteY144" fmla="*/ 15475 h 375255"/>
              <a:gd name="connsiteX145" fmla="*/ 223438 w 551492"/>
              <a:gd name="connsiteY145" fmla="*/ 96717 h 375255"/>
              <a:gd name="connsiteX146" fmla="*/ 0 w 551492"/>
              <a:gd name="connsiteY146" fmla="*/ 140561 h 375255"/>
              <a:gd name="connsiteX147" fmla="*/ 0 w 551492"/>
              <a:gd name="connsiteY147" fmla="*/ 128955 h 375255"/>
              <a:gd name="connsiteX148" fmla="*/ 52954 w 551492"/>
              <a:gd name="connsiteY148" fmla="*/ 68346 h 375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551492" h="375255">
                <a:moveTo>
                  <a:pt x="156390" y="288840"/>
                </a:moveTo>
                <a:lnTo>
                  <a:pt x="156390" y="317215"/>
                </a:lnTo>
                <a:lnTo>
                  <a:pt x="195142" y="318505"/>
                </a:lnTo>
                <a:lnTo>
                  <a:pt x="195142" y="290130"/>
                </a:lnTo>
                <a:close/>
                <a:moveTo>
                  <a:pt x="303647" y="287550"/>
                </a:moveTo>
                <a:lnTo>
                  <a:pt x="262311" y="288840"/>
                </a:lnTo>
                <a:lnTo>
                  <a:pt x="262311" y="319795"/>
                </a:lnTo>
                <a:lnTo>
                  <a:pt x="303647" y="317215"/>
                </a:lnTo>
                <a:close/>
                <a:moveTo>
                  <a:pt x="95679" y="287550"/>
                </a:moveTo>
                <a:lnTo>
                  <a:pt x="95679" y="313346"/>
                </a:lnTo>
                <a:lnTo>
                  <a:pt x="129264" y="315926"/>
                </a:lnTo>
                <a:lnTo>
                  <a:pt x="129264" y="288840"/>
                </a:lnTo>
                <a:close/>
                <a:moveTo>
                  <a:pt x="326898" y="286261"/>
                </a:moveTo>
                <a:lnTo>
                  <a:pt x="326898" y="315926"/>
                </a:lnTo>
                <a:lnTo>
                  <a:pt x="363066" y="313346"/>
                </a:lnTo>
                <a:lnTo>
                  <a:pt x="363066" y="286261"/>
                </a:lnTo>
                <a:close/>
                <a:moveTo>
                  <a:pt x="44010" y="286261"/>
                </a:moveTo>
                <a:lnTo>
                  <a:pt x="44010" y="310766"/>
                </a:lnTo>
                <a:lnTo>
                  <a:pt x="73720" y="312056"/>
                </a:lnTo>
                <a:lnTo>
                  <a:pt x="73720" y="287550"/>
                </a:lnTo>
                <a:close/>
                <a:moveTo>
                  <a:pt x="453487" y="283681"/>
                </a:moveTo>
                <a:lnTo>
                  <a:pt x="453487" y="308187"/>
                </a:lnTo>
                <a:lnTo>
                  <a:pt x="478030" y="306897"/>
                </a:lnTo>
                <a:lnTo>
                  <a:pt x="478030" y="283681"/>
                </a:lnTo>
                <a:close/>
                <a:moveTo>
                  <a:pt x="514198" y="282391"/>
                </a:moveTo>
                <a:lnTo>
                  <a:pt x="492238" y="283681"/>
                </a:lnTo>
                <a:lnTo>
                  <a:pt x="492238" y="305607"/>
                </a:lnTo>
                <a:lnTo>
                  <a:pt x="514198" y="304318"/>
                </a:lnTo>
                <a:close/>
                <a:moveTo>
                  <a:pt x="493530" y="244988"/>
                </a:moveTo>
                <a:lnTo>
                  <a:pt x="493530" y="268204"/>
                </a:lnTo>
                <a:lnTo>
                  <a:pt x="515490" y="268204"/>
                </a:lnTo>
                <a:lnTo>
                  <a:pt x="515490" y="246278"/>
                </a:lnTo>
                <a:close/>
                <a:moveTo>
                  <a:pt x="453487" y="243698"/>
                </a:moveTo>
                <a:lnTo>
                  <a:pt x="453487" y="268204"/>
                </a:lnTo>
                <a:lnTo>
                  <a:pt x="478030" y="268204"/>
                </a:lnTo>
                <a:lnTo>
                  <a:pt x="478030" y="244988"/>
                </a:lnTo>
                <a:close/>
                <a:moveTo>
                  <a:pt x="72428" y="242408"/>
                </a:moveTo>
                <a:lnTo>
                  <a:pt x="44010" y="243698"/>
                </a:lnTo>
                <a:lnTo>
                  <a:pt x="44010" y="266914"/>
                </a:lnTo>
                <a:lnTo>
                  <a:pt x="72428" y="266914"/>
                </a:lnTo>
                <a:close/>
                <a:moveTo>
                  <a:pt x="129264" y="239829"/>
                </a:moveTo>
                <a:lnTo>
                  <a:pt x="95679" y="241119"/>
                </a:lnTo>
                <a:lnTo>
                  <a:pt x="95679" y="266914"/>
                </a:lnTo>
                <a:lnTo>
                  <a:pt x="129264" y="266914"/>
                </a:lnTo>
                <a:close/>
                <a:moveTo>
                  <a:pt x="328189" y="238539"/>
                </a:moveTo>
                <a:lnTo>
                  <a:pt x="328189" y="268204"/>
                </a:lnTo>
                <a:lnTo>
                  <a:pt x="363066" y="268204"/>
                </a:lnTo>
                <a:lnTo>
                  <a:pt x="363066" y="241119"/>
                </a:lnTo>
                <a:close/>
                <a:moveTo>
                  <a:pt x="262311" y="237249"/>
                </a:moveTo>
                <a:lnTo>
                  <a:pt x="262311" y="268204"/>
                </a:lnTo>
                <a:lnTo>
                  <a:pt x="303647" y="268204"/>
                </a:lnTo>
                <a:lnTo>
                  <a:pt x="303647" y="238539"/>
                </a:lnTo>
                <a:close/>
                <a:moveTo>
                  <a:pt x="195142" y="237249"/>
                </a:moveTo>
                <a:lnTo>
                  <a:pt x="155098" y="238539"/>
                </a:lnTo>
                <a:lnTo>
                  <a:pt x="155098" y="266914"/>
                </a:lnTo>
                <a:lnTo>
                  <a:pt x="195142" y="265624"/>
                </a:lnTo>
                <a:close/>
                <a:moveTo>
                  <a:pt x="492238" y="207585"/>
                </a:moveTo>
                <a:lnTo>
                  <a:pt x="492238" y="229511"/>
                </a:lnTo>
                <a:lnTo>
                  <a:pt x="514198" y="230801"/>
                </a:lnTo>
                <a:lnTo>
                  <a:pt x="514198" y="210164"/>
                </a:lnTo>
                <a:close/>
                <a:moveTo>
                  <a:pt x="453487" y="203715"/>
                </a:moveTo>
                <a:lnTo>
                  <a:pt x="453487" y="226931"/>
                </a:lnTo>
                <a:lnTo>
                  <a:pt x="478030" y="229511"/>
                </a:lnTo>
                <a:lnTo>
                  <a:pt x="478030" y="206295"/>
                </a:lnTo>
                <a:close/>
                <a:moveTo>
                  <a:pt x="72428" y="197266"/>
                </a:moveTo>
                <a:lnTo>
                  <a:pt x="44010" y="201136"/>
                </a:lnTo>
                <a:lnTo>
                  <a:pt x="44010" y="224352"/>
                </a:lnTo>
                <a:lnTo>
                  <a:pt x="72428" y="223062"/>
                </a:lnTo>
                <a:close/>
                <a:moveTo>
                  <a:pt x="129264" y="192107"/>
                </a:moveTo>
                <a:lnTo>
                  <a:pt x="95679" y="195977"/>
                </a:lnTo>
                <a:lnTo>
                  <a:pt x="95679" y="221772"/>
                </a:lnTo>
                <a:lnTo>
                  <a:pt x="129264" y="219193"/>
                </a:lnTo>
                <a:close/>
                <a:moveTo>
                  <a:pt x="326898" y="190818"/>
                </a:moveTo>
                <a:lnTo>
                  <a:pt x="326898" y="219193"/>
                </a:lnTo>
                <a:lnTo>
                  <a:pt x="361774" y="221772"/>
                </a:lnTo>
                <a:lnTo>
                  <a:pt x="361774" y="194687"/>
                </a:lnTo>
                <a:close/>
                <a:moveTo>
                  <a:pt x="195142" y="185658"/>
                </a:moveTo>
                <a:lnTo>
                  <a:pt x="155098" y="189528"/>
                </a:lnTo>
                <a:lnTo>
                  <a:pt x="155098" y="216613"/>
                </a:lnTo>
                <a:lnTo>
                  <a:pt x="195142" y="214034"/>
                </a:lnTo>
                <a:close/>
                <a:moveTo>
                  <a:pt x="261020" y="184369"/>
                </a:moveTo>
                <a:lnTo>
                  <a:pt x="261020" y="215323"/>
                </a:lnTo>
                <a:lnTo>
                  <a:pt x="302355" y="217903"/>
                </a:lnTo>
                <a:lnTo>
                  <a:pt x="302355" y="188238"/>
                </a:lnTo>
                <a:close/>
                <a:moveTo>
                  <a:pt x="492238" y="170181"/>
                </a:moveTo>
                <a:lnTo>
                  <a:pt x="492238" y="192107"/>
                </a:lnTo>
                <a:lnTo>
                  <a:pt x="514198" y="194687"/>
                </a:lnTo>
                <a:lnTo>
                  <a:pt x="514198" y="174051"/>
                </a:lnTo>
                <a:close/>
                <a:moveTo>
                  <a:pt x="453487" y="163732"/>
                </a:moveTo>
                <a:lnTo>
                  <a:pt x="453487" y="186948"/>
                </a:lnTo>
                <a:lnTo>
                  <a:pt x="478030" y="190818"/>
                </a:lnTo>
                <a:lnTo>
                  <a:pt x="478030" y="167602"/>
                </a:lnTo>
                <a:close/>
                <a:moveTo>
                  <a:pt x="72428" y="153414"/>
                </a:moveTo>
                <a:lnTo>
                  <a:pt x="44010" y="157284"/>
                </a:lnTo>
                <a:lnTo>
                  <a:pt x="44010" y="181789"/>
                </a:lnTo>
                <a:lnTo>
                  <a:pt x="72428" y="177920"/>
                </a:lnTo>
                <a:close/>
                <a:moveTo>
                  <a:pt x="326898" y="143096"/>
                </a:moveTo>
                <a:lnTo>
                  <a:pt x="326898" y="171471"/>
                </a:lnTo>
                <a:lnTo>
                  <a:pt x="363066" y="175340"/>
                </a:lnTo>
                <a:lnTo>
                  <a:pt x="363066" y="148255"/>
                </a:lnTo>
                <a:close/>
                <a:moveTo>
                  <a:pt x="129264" y="143096"/>
                </a:moveTo>
                <a:lnTo>
                  <a:pt x="95679" y="149545"/>
                </a:lnTo>
                <a:lnTo>
                  <a:pt x="95679" y="175340"/>
                </a:lnTo>
                <a:lnTo>
                  <a:pt x="129264" y="170181"/>
                </a:lnTo>
                <a:close/>
                <a:moveTo>
                  <a:pt x="262311" y="132778"/>
                </a:moveTo>
                <a:lnTo>
                  <a:pt x="262311" y="163732"/>
                </a:lnTo>
                <a:lnTo>
                  <a:pt x="303647" y="168891"/>
                </a:lnTo>
                <a:lnTo>
                  <a:pt x="303647" y="139227"/>
                </a:lnTo>
                <a:close/>
                <a:moveTo>
                  <a:pt x="195142" y="132778"/>
                </a:moveTo>
                <a:lnTo>
                  <a:pt x="155098" y="139227"/>
                </a:lnTo>
                <a:lnTo>
                  <a:pt x="155098" y="167602"/>
                </a:lnTo>
                <a:lnTo>
                  <a:pt x="195142" y="162443"/>
                </a:lnTo>
                <a:close/>
                <a:moveTo>
                  <a:pt x="470279" y="104403"/>
                </a:moveTo>
                <a:lnTo>
                  <a:pt x="470279" y="132778"/>
                </a:lnTo>
                <a:lnTo>
                  <a:pt x="488363" y="136647"/>
                </a:lnTo>
                <a:lnTo>
                  <a:pt x="488363" y="109562"/>
                </a:lnTo>
                <a:close/>
                <a:moveTo>
                  <a:pt x="282979" y="60551"/>
                </a:moveTo>
                <a:lnTo>
                  <a:pt x="282979" y="97954"/>
                </a:lnTo>
                <a:lnTo>
                  <a:pt x="312689" y="104403"/>
                </a:lnTo>
                <a:lnTo>
                  <a:pt x="312689" y="68289"/>
                </a:lnTo>
                <a:close/>
                <a:moveTo>
                  <a:pt x="292021" y="24437"/>
                </a:moveTo>
                <a:lnTo>
                  <a:pt x="377275" y="127619"/>
                </a:lnTo>
                <a:lnTo>
                  <a:pt x="435403" y="134068"/>
                </a:lnTo>
                <a:lnTo>
                  <a:pt x="479321" y="68289"/>
                </a:lnTo>
                <a:lnTo>
                  <a:pt x="530990" y="155994"/>
                </a:lnTo>
                <a:lnTo>
                  <a:pt x="530990" y="346880"/>
                </a:lnTo>
                <a:lnTo>
                  <a:pt x="470279" y="353329"/>
                </a:lnTo>
                <a:lnTo>
                  <a:pt x="437986" y="355908"/>
                </a:lnTo>
                <a:lnTo>
                  <a:pt x="437986" y="243698"/>
                </a:lnTo>
                <a:lnTo>
                  <a:pt x="383734" y="241119"/>
                </a:lnTo>
                <a:lnTo>
                  <a:pt x="383734" y="359778"/>
                </a:lnTo>
                <a:lnTo>
                  <a:pt x="360483" y="361068"/>
                </a:lnTo>
                <a:lnTo>
                  <a:pt x="224851" y="375255"/>
                </a:lnTo>
                <a:lnTo>
                  <a:pt x="19467" y="352039"/>
                </a:lnTo>
                <a:lnTo>
                  <a:pt x="19467" y="143096"/>
                </a:lnTo>
                <a:lnTo>
                  <a:pt x="226143" y="101823"/>
                </a:lnTo>
                <a:close/>
                <a:moveTo>
                  <a:pt x="295765" y="0"/>
                </a:moveTo>
                <a:lnTo>
                  <a:pt x="351302" y="65767"/>
                </a:lnTo>
                <a:lnTo>
                  <a:pt x="485623" y="43845"/>
                </a:lnTo>
                <a:lnTo>
                  <a:pt x="551492" y="153457"/>
                </a:lnTo>
                <a:lnTo>
                  <a:pt x="535994" y="153457"/>
                </a:lnTo>
                <a:lnTo>
                  <a:pt x="479165" y="58030"/>
                </a:lnTo>
                <a:lnTo>
                  <a:pt x="432670" y="128955"/>
                </a:lnTo>
                <a:lnTo>
                  <a:pt x="381008" y="122508"/>
                </a:lnTo>
                <a:lnTo>
                  <a:pt x="291891" y="15475"/>
                </a:lnTo>
                <a:lnTo>
                  <a:pt x="223438" y="96717"/>
                </a:lnTo>
                <a:lnTo>
                  <a:pt x="0" y="140561"/>
                </a:lnTo>
                <a:lnTo>
                  <a:pt x="0" y="128955"/>
                </a:lnTo>
                <a:lnTo>
                  <a:pt x="52954" y="68346"/>
                </a:lnTo>
                <a:close/>
              </a:path>
            </a:pathLst>
          </a:custGeom>
          <a:solidFill>
            <a:srgbClr val="66AC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37867"/>
              </a:solidFill>
            </a:endParaRPr>
          </a:p>
        </p:txBody>
      </p:sp>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7670" y="3601023"/>
            <a:ext cx="626850" cy="630000"/>
          </a:xfrm>
          <a:prstGeom prst="rect">
            <a:avLst/>
          </a:prstGeom>
        </p:spPr>
      </p:pic>
      <p:cxnSp>
        <p:nvCxnSpPr>
          <p:cNvPr id="82" name="直接连接符 81"/>
          <p:cNvCxnSpPr/>
          <p:nvPr/>
        </p:nvCxnSpPr>
        <p:spPr>
          <a:xfrm flipV="1">
            <a:off x="1860550" y="1681480"/>
            <a:ext cx="0" cy="1280160"/>
          </a:xfrm>
          <a:prstGeom prst="line">
            <a:avLst/>
          </a:prstGeom>
          <a:ln w="12700">
            <a:solidFill>
              <a:srgbClr val="356769"/>
            </a:solidFill>
          </a:ln>
        </p:spPr>
        <p:style>
          <a:lnRef idx="1">
            <a:schemeClr val="accent1"/>
          </a:lnRef>
          <a:fillRef idx="0">
            <a:schemeClr val="accent1"/>
          </a:fillRef>
          <a:effectRef idx="0">
            <a:schemeClr val="accent1"/>
          </a:effectRef>
          <a:fontRef idx="minor">
            <a:schemeClr val="tx1"/>
          </a:fontRef>
        </p:style>
      </p:cxnSp>
      <p:grpSp>
        <p:nvGrpSpPr>
          <p:cNvPr id="84" name="组合 83"/>
          <p:cNvGrpSpPr/>
          <p:nvPr/>
        </p:nvGrpSpPr>
        <p:grpSpPr>
          <a:xfrm>
            <a:off x="234311" y="4742880"/>
            <a:ext cx="2273020" cy="4741545"/>
            <a:chOff x="258" y="5815"/>
            <a:chExt cx="3831" cy="7467"/>
          </a:xfrm>
        </p:grpSpPr>
        <p:sp>
          <p:nvSpPr>
            <p:cNvPr id="85" name="文本框 84"/>
            <p:cNvSpPr txBox="1"/>
            <p:nvPr/>
          </p:nvSpPr>
          <p:spPr>
            <a:xfrm>
              <a:off x="363" y="6130"/>
              <a:ext cx="782" cy="1120"/>
            </a:xfrm>
            <a:prstGeom prst="rect">
              <a:avLst/>
            </a:prstGeom>
            <a:noFill/>
            <a:ln>
              <a:noFill/>
            </a:ln>
          </p:spPr>
          <p:txBody>
            <a:bodyPr wrap="square" rtlCol="0">
              <a:noAutofit/>
            </a:bodyPr>
            <a:lstStyle/>
            <a:p>
              <a:r>
                <a:rPr lang="zh-CN" altLang="en-US" b="1" dirty="0">
                  <a:solidFill>
                    <a:srgbClr val="337867"/>
                  </a:solidFill>
                  <a:latin typeface="微软雅黑" panose="020B0503020204020204" pitchFamily="34" charset="-122"/>
                  <a:ea typeface="微软雅黑" panose="020B0503020204020204" pitchFamily="34" charset="-122"/>
                </a:rPr>
                <a:t>两带</a:t>
              </a:r>
              <a:endParaRPr lang="en-US" altLang="zh-CN" b="1" dirty="0">
                <a:solidFill>
                  <a:srgbClr val="337867"/>
                </a:solidFill>
                <a:latin typeface="微软雅黑" panose="020B0503020204020204" pitchFamily="34" charset="-122"/>
                <a:ea typeface="微软雅黑" panose="020B0503020204020204" pitchFamily="34" charset="-122"/>
              </a:endParaRPr>
            </a:p>
            <a:p>
              <a:endParaRPr lang="en-US" altLang="zh-CN" b="1" dirty="0">
                <a:solidFill>
                  <a:srgbClr val="337867"/>
                </a:solidFill>
                <a:latin typeface="微软雅黑" panose="020B0503020204020204" pitchFamily="34" charset="-122"/>
                <a:ea typeface="微软雅黑" panose="020B0503020204020204" pitchFamily="34" charset="-122"/>
              </a:endParaRPr>
            </a:p>
          </p:txBody>
        </p:sp>
        <p:sp>
          <p:nvSpPr>
            <p:cNvPr id="86" name="文本框 85"/>
            <p:cNvSpPr txBox="1"/>
            <p:nvPr/>
          </p:nvSpPr>
          <p:spPr>
            <a:xfrm>
              <a:off x="959" y="5967"/>
              <a:ext cx="3066" cy="1287"/>
            </a:xfrm>
            <a:prstGeom prst="rect">
              <a:avLst/>
            </a:prstGeom>
            <a:noFill/>
            <a:ln>
              <a:noFill/>
            </a:ln>
          </p:spPr>
          <p:txBody>
            <a:bodyPr wrap="square" rtlCol="0">
              <a:noAutofit/>
            </a:bodyPr>
            <a:lstStyle/>
            <a:p>
              <a:pPr indent="0" fontAlgn="auto">
                <a:lnSpc>
                  <a:spcPct val="150000"/>
                </a:lnSpc>
              </a:pPr>
              <a:r>
                <a:rPr lang="zh-CN" altLang="en-US" sz="1400" b="1" dirty="0">
                  <a:solidFill>
                    <a:srgbClr val="337867"/>
                  </a:solidFill>
                  <a:latin typeface="微软雅黑" panose="020B0503020204020204" pitchFamily="34" charset="-122"/>
                  <a:ea typeface="微软雅黑" panose="020B0503020204020204" pitchFamily="34" charset="-122"/>
                </a:rPr>
                <a:t>北淝河滨水生态绿带</a:t>
              </a:r>
              <a:endParaRPr lang="en-US" altLang="zh-CN" sz="1400" b="1" dirty="0">
                <a:solidFill>
                  <a:srgbClr val="337867"/>
                </a:solidFill>
                <a:latin typeface="微软雅黑" panose="020B0503020204020204" pitchFamily="34" charset="-122"/>
                <a:ea typeface="微软雅黑" panose="020B0503020204020204" pitchFamily="34" charset="-122"/>
              </a:endParaRPr>
            </a:p>
            <a:p>
              <a:pPr indent="0" fontAlgn="auto">
                <a:lnSpc>
                  <a:spcPct val="150000"/>
                </a:lnSpc>
              </a:pPr>
              <a:r>
                <a:rPr lang="zh-CN" altLang="en-US" sz="1400" b="1" dirty="0">
                  <a:solidFill>
                    <a:srgbClr val="337867"/>
                  </a:solidFill>
                  <a:latin typeface="微软雅黑" panose="020B0503020204020204" pitchFamily="34" charset="-122"/>
                  <a:ea typeface="微软雅黑" panose="020B0503020204020204" pitchFamily="34" charset="-122"/>
                </a:rPr>
                <a:t>淝南二号沟生态绿带</a:t>
              </a:r>
              <a:endParaRPr lang="zh-CN" altLang="en-US" sz="1400" b="1" dirty="0">
                <a:solidFill>
                  <a:srgbClr val="337867"/>
                </a:solidFill>
                <a:latin typeface="微软雅黑" panose="020B0503020204020204" pitchFamily="34" charset="-122"/>
                <a:ea typeface="微软雅黑" panose="020B0503020204020204" pitchFamily="34" charset="-122"/>
              </a:endParaRPr>
            </a:p>
          </p:txBody>
        </p:sp>
        <p:sp>
          <p:nvSpPr>
            <p:cNvPr id="87" name="圆角矩形 86"/>
            <p:cNvSpPr/>
            <p:nvPr/>
          </p:nvSpPr>
          <p:spPr>
            <a:xfrm>
              <a:off x="307" y="5815"/>
              <a:ext cx="3709" cy="1625"/>
            </a:xfrm>
            <a:prstGeom prst="roundRect">
              <a:avLst/>
            </a:prstGeom>
            <a:noFill/>
            <a:ln w="12700">
              <a:solidFill>
                <a:srgbClr val="A9D1D3"/>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337867"/>
                </a:solidFill>
              </a:endParaRPr>
            </a:p>
          </p:txBody>
        </p:sp>
        <p:sp>
          <p:nvSpPr>
            <p:cNvPr id="88" name="文本框 87"/>
            <p:cNvSpPr txBox="1"/>
            <p:nvPr/>
          </p:nvSpPr>
          <p:spPr>
            <a:xfrm>
              <a:off x="333" y="7911"/>
              <a:ext cx="707" cy="1293"/>
            </a:xfrm>
            <a:prstGeom prst="rect">
              <a:avLst/>
            </a:prstGeom>
            <a:noFill/>
            <a:ln>
              <a:noFill/>
            </a:ln>
          </p:spPr>
          <p:txBody>
            <a:bodyPr wrap="square" rtlCol="0">
              <a:noAutofit/>
            </a:bodyPr>
            <a:lstStyle/>
            <a:p>
              <a:r>
                <a:rPr lang="zh-CN" altLang="en-US" b="1" dirty="0">
                  <a:solidFill>
                    <a:srgbClr val="337867"/>
                  </a:solidFill>
                  <a:latin typeface="微软雅黑" panose="020B0503020204020204" pitchFamily="34" charset="-122"/>
                  <a:ea typeface="微软雅黑" panose="020B0503020204020204" pitchFamily="34" charset="-122"/>
                </a:rPr>
                <a:t>一心</a:t>
              </a:r>
              <a:endParaRPr lang="zh-CN" altLang="en-US" b="1" dirty="0">
                <a:solidFill>
                  <a:srgbClr val="337867"/>
                </a:solidFill>
                <a:latin typeface="微软雅黑" panose="020B0503020204020204" pitchFamily="34" charset="-122"/>
                <a:ea typeface="微软雅黑" panose="020B0503020204020204" pitchFamily="34" charset="-122"/>
              </a:endParaRPr>
            </a:p>
          </p:txBody>
        </p:sp>
        <p:sp>
          <p:nvSpPr>
            <p:cNvPr id="89" name="文本框 88"/>
            <p:cNvSpPr txBox="1"/>
            <p:nvPr/>
          </p:nvSpPr>
          <p:spPr>
            <a:xfrm>
              <a:off x="938" y="7623"/>
              <a:ext cx="3042" cy="1625"/>
            </a:xfrm>
            <a:prstGeom prst="rect">
              <a:avLst/>
            </a:prstGeom>
            <a:noFill/>
            <a:ln>
              <a:noFill/>
            </a:ln>
          </p:spPr>
          <p:txBody>
            <a:bodyPr wrap="square" rtlCol="0">
              <a:noAutofit/>
            </a:bodyPr>
            <a:lstStyle/>
            <a:p>
              <a:pPr indent="0" fontAlgn="auto">
                <a:lnSpc>
                  <a:spcPct val="150000"/>
                </a:lnSpc>
              </a:pPr>
              <a:r>
                <a:rPr lang="zh-CN" altLang="en-US" sz="1400" b="1" dirty="0">
                  <a:solidFill>
                    <a:srgbClr val="337867"/>
                  </a:solidFill>
                  <a:latin typeface="微软雅黑" panose="020B0503020204020204" pitchFamily="34" charset="-122"/>
                  <a:ea typeface="微软雅黑" panose="020B0503020204020204" pitchFamily="34" charset="-122"/>
                </a:rPr>
                <a:t>镇政府驻地，集行政、文教体卫等服务于一体的镇级公共中心</a:t>
              </a:r>
              <a:endParaRPr lang="zh-CN" altLang="en-US" sz="1400" b="1" dirty="0">
                <a:solidFill>
                  <a:srgbClr val="337867"/>
                </a:solidFill>
                <a:latin typeface="微软雅黑" panose="020B0503020204020204" pitchFamily="34" charset="-122"/>
                <a:ea typeface="微软雅黑" panose="020B0503020204020204" pitchFamily="34" charset="-122"/>
              </a:endParaRPr>
            </a:p>
          </p:txBody>
        </p:sp>
        <p:sp>
          <p:nvSpPr>
            <p:cNvPr id="90" name="圆角矩形 89"/>
            <p:cNvSpPr/>
            <p:nvPr/>
          </p:nvSpPr>
          <p:spPr>
            <a:xfrm>
              <a:off x="274" y="7624"/>
              <a:ext cx="3709" cy="1625"/>
            </a:xfrm>
            <a:prstGeom prst="roundRect">
              <a:avLst/>
            </a:prstGeom>
            <a:noFill/>
            <a:ln w="12700">
              <a:solidFill>
                <a:srgbClr val="A9D1D3"/>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337867"/>
                </a:solidFill>
              </a:endParaRPr>
            </a:p>
          </p:txBody>
        </p:sp>
        <p:sp>
          <p:nvSpPr>
            <p:cNvPr id="91" name="文本框 90"/>
            <p:cNvSpPr txBox="1"/>
            <p:nvPr/>
          </p:nvSpPr>
          <p:spPr>
            <a:xfrm>
              <a:off x="329" y="9757"/>
              <a:ext cx="661" cy="1335"/>
            </a:xfrm>
            <a:prstGeom prst="rect">
              <a:avLst/>
            </a:prstGeom>
            <a:noFill/>
            <a:ln>
              <a:noFill/>
            </a:ln>
          </p:spPr>
          <p:txBody>
            <a:bodyPr wrap="square" rtlCol="0">
              <a:noAutofit/>
            </a:bodyPr>
            <a:lstStyle/>
            <a:p>
              <a:r>
                <a:rPr lang="zh-CN" altLang="en-US" b="1" dirty="0">
                  <a:solidFill>
                    <a:srgbClr val="337867"/>
                  </a:solidFill>
                  <a:latin typeface="微软雅黑" panose="020B0503020204020204" pitchFamily="34" charset="-122"/>
                  <a:ea typeface="微软雅黑" panose="020B0503020204020204" pitchFamily="34" charset="-122"/>
                </a:rPr>
                <a:t>两轴</a:t>
              </a:r>
              <a:endParaRPr lang="zh-CN" altLang="en-US" b="1" dirty="0">
                <a:solidFill>
                  <a:srgbClr val="337867"/>
                </a:solidFill>
                <a:latin typeface="微软雅黑" panose="020B0503020204020204" pitchFamily="34" charset="-122"/>
                <a:ea typeface="微软雅黑" panose="020B0503020204020204" pitchFamily="34" charset="-122"/>
              </a:endParaRPr>
            </a:p>
          </p:txBody>
        </p:sp>
        <p:sp>
          <p:nvSpPr>
            <p:cNvPr id="92" name="文本框 91"/>
            <p:cNvSpPr txBox="1"/>
            <p:nvPr/>
          </p:nvSpPr>
          <p:spPr>
            <a:xfrm>
              <a:off x="938" y="9757"/>
              <a:ext cx="3009" cy="1336"/>
            </a:xfrm>
            <a:prstGeom prst="rect">
              <a:avLst/>
            </a:prstGeom>
            <a:noFill/>
            <a:ln>
              <a:noFill/>
            </a:ln>
          </p:spPr>
          <p:txBody>
            <a:bodyPr wrap="square" rtlCol="0">
              <a:noAutofit/>
            </a:bodyPr>
            <a:lstStyle/>
            <a:p>
              <a:pPr indent="0" fontAlgn="auto">
                <a:lnSpc>
                  <a:spcPct val="150000"/>
                </a:lnSpc>
              </a:pPr>
              <a:r>
                <a:rPr lang="zh-CN" altLang="en-US" sz="1400" b="1" dirty="0">
                  <a:solidFill>
                    <a:srgbClr val="337867"/>
                  </a:solidFill>
                  <a:latin typeface="微软雅黑" panose="020B0503020204020204" pitchFamily="34" charset="-122"/>
                  <a:ea typeface="微软雅黑" panose="020B0503020204020204" pitchFamily="34" charset="-122"/>
                </a:rPr>
                <a:t>周裔路生活服务轴</a:t>
              </a:r>
              <a:endParaRPr lang="en-US" altLang="zh-CN" sz="1400" b="1" dirty="0">
                <a:solidFill>
                  <a:srgbClr val="337867"/>
                </a:solidFill>
                <a:latin typeface="微软雅黑" panose="020B0503020204020204" pitchFamily="34" charset="-122"/>
                <a:ea typeface="微软雅黑" panose="020B0503020204020204" pitchFamily="34" charset="-122"/>
              </a:endParaRPr>
            </a:p>
            <a:p>
              <a:pPr indent="0" fontAlgn="auto">
                <a:lnSpc>
                  <a:spcPct val="150000"/>
                </a:lnSpc>
              </a:pPr>
              <a:r>
                <a:rPr lang="zh-CN" altLang="en-US" sz="1400" b="1" dirty="0">
                  <a:solidFill>
                    <a:srgbClr val="337867"/>
                  </a:solidFill>
                  <a:latin typeface="微软雅黑" panose="020B0503020204020204" pitchFamily="34" charset="-122"/>
                  <a:ea typeface="微软雅黑" panose="020B0503020204020204" pitchFamily="34" charset="-122"/>
                </a:rPr>
                <a:t>淝南路旅游发展轴</a:t>
              </a:r>
              <a:endParaRPr lang="zh-CN" altLang="en-US" sz="1400" b="1" dirty="0">
                <a:solidFill>
                  <a:srgbClr val="337867"/>
                </a:solidFill>
                <a:latin typeface="微软雅黑" panose="020B0503020204020204" pitchFamily="34" charset="-122"/>
                <a:ea typeface="微软雅黑" panose="020B0503020204020204" pitchFamily="34" charset="-122"/>
              </a:endParaRPr>
            </a:p>
          </p:txBody>
        </p:sp>
        <p:sp>
          <p:nvSpPr>
            <p:cNvPr id="93" name="圆角矩形 92"/>
            <p:cNvSpPr/>
            <p:nvPr/>
          </p:nvSpPr>
          <p:spPr>
            <a:xfrm>
              <a:off x="258" y="9433"/>
              <a:ext cx="3709" cy="1660"/>
            </a:xfrm>
            <a:prstGeom prst="roundRect">
              <a:avLst/>
            </a:prstGeom>
            <a:noFill/>
            <a:ln w="12700">
              <a:solidFill>
                <a:srgbClr val="A9D1D3"/>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337867"/>
                </a:solidFill>
              </a:endParaRPr>
            </a:p>
          </p:txBody>
        </p:sp>
        <p:sp>
          <p:nvSpPr>
            <p:cNvPr id="94" name="文本框 93"/>
            <p:cNvSpPr txBox="1"/>
            <p:nvPr/>
          </p:nvSpPr>
          <p:spPr>
            <a:xfrm>
              <a:off x="331" y="11619"/>
              <a:ext cx="837" cy="1663"/>
            </a:xfrm>
            <a:prstGeom prst="rect">
              <a:avLst/>
            </a:prstGeom>
            <a:noFill/>
            <a:ln>
              <a:noFill/>
            </a:ln>
          </p:spPr>
          <p:txBody>
            <a:bodyPr wrap="square" rtlCol="0">
              <a:noAutofit/>
            </a:bodyPr>
            <a:lstStyle/>
            <a:p>
              <a:pPr algn="l"/>
              <a:r>
                <a:rPr lang="zh-CN" altLang="en-US" b="1" dirty="0">
                  <a:solidFill>
                    <a:srgbClr val="337867"/>
                  </a:solidFill>
                  <a:latin typeface="微软雅黑" panose="020B0503020204020204" pitchFamily="34" charset="-122"/>
                  <a:ea typeface="微软雅黑" panose="020B0503020204020204" pitchFamily="34" charset="-122"/>
                </a:rPr>
                <a:t>三组团</a:t>
              </a:r>
              <a:endParaRPr lang="zh-CN" altLang="en-US" b="1" dirty="0">
                <a:solidFill>
                  <a:srgbClr val="337867"/>
                </a:solidFill>
                <a:latin typeface="微软雅黑" panose="020B0503020204020204" pitchFamily="34" charset="-122"/>
                <a:ea typeface="微软雅黑" panose="020B0503020204020204" pitchFamily="34" charset="-122"/>
              </a:endParaRPr>
            </a:p>
          </p:txBody>
        </p:sp>
        <p:sp>
          <p:nvSpPr>
            <p:cNvPr id="95" name="文本框 94"/>
            <p:cNvSpPr txBox="1"/>
            <p:nvPr/>
          </p:nvSpPr>
          <p:spPr>
            <a:xfrm>
              <a:off x="990" y="11433"/>
              <a:ext cx="3099" cy="1848"/>
            </a:xfrm>
            <a:prstGeom prst="rect">
              <a:avLst/>
            </a:prstGeom>
            <a:noFill/>
            <a:ln>
              <a:noFill/>
            </a:ln>
          </p:spPr>
          <p:txBody>
            <a:bodyPr wrap="square" rtlCol="0">
              <a:noAutofit/>
            </a:bodyPr>
            <a:lstStyle/>
            <a:p>
              <a:pPr indent="0" fontAlgn="auto">
                <a:lnSpc>
                  <a:spcPct val="150000"/>
                </a:lnSpc>
              </a:pPr>
              <a:r>
                <a:rPr lang="zh-CN" altLang="en-US" sz="1400" b="1" dirty="0">
                  <a:solidFill>
                    <a:srgbClr val="337867"/>
                  </a:solidFill>
                  <a:latin typeface="微软雅黑" panose="020B0503020204020204" pitchFamily="34" charset="-122"/>
                  <a:ea typeface="微软雅黑" panose="020B0503020204020204" pitchFamily="34" charset="-122"/>
                </a:rPr>
                <a:t>北部居住组团</a:t>
              </a:r>
              <a:endParaRPr lang="en-US" altLang="zh-CN" sz="1400" b="1" dirty="0">
                <a:solidFill>
                  <a:srgbClr val="337867"/>
                </a:solidFill>
                <a:latin typeface="微软雅黑" panose="020B0503020204020204" pitchFamily="34" charset="-122"/>
                <a:ea typeface="微软雅黑" panose="020B0503020204020204" pitchFamily="34" charset="-122"/>
              </a:endParaRPr>
            </a:p>
            <a:p>
              <a:pPr indent="0" fontAlgn="auto">
                <a:lnSpc>
                  <a:spcPct val="150000"/>
                </a:lnSpc>
              </a:pPr>
              <a:r>
                <a:rPr lang="zh-CN" altLang="en-US" sz="1400" b="1" dirty="0">
                  <a:solidFill>
                    <a:srgbClr val="337867"/>
                  </a:solidFill>
                  <a:latin typeface="微软雅黑" panose="020B0503020204020204" pitchFamily="34" charset="-122"/>
                  <a:ea typeface="微软雅黑" panose="020B0503020204020204" pitchFamily="34" charset="-122"/>
                </a:rPr>
                <a:t>中部居住组团</a:t>
              </a:r>
              <a:endParaRPr lang="en-US" altLang="zh-CN" sz="1400" b="1" dirty="0">
                <a:solidFill>
                  <a:srgbClr val="337867"/>
                </a:solidFill>
                <a:latin typeface="微软雅黑" panose="020B0503020204020204" pitchFamily="34" charset="-122"/>
                <a:ea typeface="微软雅黑" panose="020B0503020204020204" pitchFamily="34" charset="-122"/>
              </a:endParaRPr>
            </a:p>
            <a:p>
              <a:pPr indent="0" fontAlgn="auto">
                <a:lnSpc>
                  <a:spcPct val="150000"/>
                </a:lnSpc>
              </a:pPr>
              <a:r>
                <a:rPr lang="zh-CN" altLang="en-US" sz="1400" b="1" dirty="0">
                  <a:solidFill>
                    <a:srgbClr val="337867"/>
                  </a:solidFill>
                  <a:latin typeface="微软雅黑" panose="020B0503020204020204" pitchFamily="34" charset="-122"/>
                  <a:ea typeface="微软雅黑" panose="020B0503020204020204" pitchFamily="34" charset="-122"/>
                </a:rPr>
                <a:t>南部工业组团</a:t>
              </a:r>
              <a:endParaRPr lang="zh-CN" altLang="en-US" sz="1400" b="1" dirty="0">
                <a:solidFill>
                  <a:srgbClr val="337867"/>
                </a:solidFill>
                <a:latin typeface="微软雅黑" panose="020B0503020204020204" pitchFamily="34" charset="-122"/>
                <a:ea typeface="微软雅黑" panose="020B0503020204020204" pitchFamily="34" charset="-122"/>
              </a:endParaRPr>
            </a:p>
          </p:txBody>
        </p:sp>
        <p:sp>
          <p:nvSpPr>
            <p:cNvPr id="96" name="圆角矩形 95"/>
            <p:cNvSpPr/>
            <p:nvPr/>
          </p:nvSpPr>
          <p:spPr>
            <a:xfrm>
              <a:off x="258" y="11317"/>
              <a:ext cx="3709" cy="1965"/>
            </a:xfrm>
            <a:prstGeom prst="roundRect">
              <a:avLst/>
            </a:prstGeom>
            <a:noFill/>
            <a:ln w="12700">
              <a:solidFill>
                <a:srgbClr val="A9D1D3"/>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337867"/>
                </a:solidFill>
              </a:endParaRPr>
            </a:p>
          </p:txBody>
        </p:sp>
      </p:grpSp>
      <p:pic>
        <p:nvPicPr>
          <p:cNvPr id="114" name="图片 113"/>
          <p:cNvPicPr>
            <a:picLocks noChangeAspect="1"/>
          </p:cNvPicPr>
          <p:nvPr/>
        </p:nvPicPr>
        <p:blipFill rotWithShape="1">
          <a:blip r:embed="rId7" cstate="print">
            <a:extLst>
              <a:ext uri="{28A0092B-C50C-407E-A947-70E740481C1C}">
                <a14:useLocalDpi xmlns:a14="http://schemas.microsoft.com/office/drawing/2010/main" val="0"/>
              </a:ext>
            </a:extLst>
          </a:blip>
          <a:srcRect l="10218" t="15808" r="14627" b="18237"/>
          <a:stretch>
            <a:fillRect/>
          </a:stretch>
        </p:blipFill>
        <p:spPr>
          <a:xfrm>
            <a:off x="2597785" y="4615815"/>
            <a:ext cx="4039235" cy="4950460"/>
          </a:xfrm>
          <a:prstGeom prst="rect">
            <a:avLst/>
          </a:prstGeom>
          <a:ln>
            <a:noFill/>
          </a:ln>
          <a:effectLst/>
        </p:spPr>
      </p:pic>
      <p:sp>
        <p:nvSpPr>
          <p:cNvPr id="116" name="内容占位符 2"/>
          <p:cNvSpPr txBox="1"/>
          <p:nvPr>
            <p:custDataLst>
              <p:tags r:id="rId8"/>
            </p:custDataLst>
          </p:nvPr>
        </p:nvSpPr>
        <p:spPr>
          <a:xfrm>
            <a:off x="2701290" y="4615815"/>
            <a:ext cx="2748280" cy="336550"/>
          </a:xfrm>
          <a:prstGeom prst="rect">
            <a:avLst/>
          </a:prstGeom>
        </p:spPr>
        <p:txBody>
          <a:bodyPr vert="horz" lIns="91440" tIns="45720" rIns="91440" bIns="45720" rtlCol="0" anchor="ctr" anchorCtr="0"/>
          <a:lstStyle>
            <a:lvl1pPr marL="406400" indent="-406400" algn="l" defTabSz="1625600" rtl="0" eaLnBrk="1" latinLnBrk="0" hangingPunct="1">
              <a:lnSpc>
                <a:spcPct val="100000"/>
              </a:lnSpc>
              <a:spcBef>
                <a:spcPts val="1780"/>
              </a:spcBef>
              <a:buFont typeface="Arial" panose="020B0604020202020204" pitchFamily="34" charset="0"/>
              <a:buChar char="•"/>
              <a:defRPr sz="24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1219200" indent="-406400" algn="l" defTabSz="1625600" rtl="0" eaLnBrk="1" latinLnBrk="0" hangingPunct="1">
              <a:lnSpc>
                <a:spcPct val="100000"/>
              </a:lnSpc>
              <a:spcBef>
                <a:spcPts val="890"/>
              </a:spcBef>
              <a:buFont typeface="Arial" panose="020B0604020202020204" pitchFamily="34" charset="0"/>
              <a:buChar char="•"/>
              <a:defRPr sz="20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100000"/>
              </a:lnSpc>
              <a:spcBef>
                <a:spcPts val="890"/>
              </a:spcBef>
              <a:buFont typeface="Arial" panose="020B0604020202020204" pitchFamily="34" charset="0"/>
              <a:buChar char="•"/>
              <a:defRPr sz="20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9pPr>
          </a:lstStyle>
          <a:p>
            <a:pPr marL="0" indent="0" algn="l">
              <a:buFont typeface="Arial" panose="020B0604020202020204" pitchFamily="34" charset="0"/>
              <a:buNone/>
            </a:pPr>
            <a:r>
              <a:rPr lang="zh-CN" altLang="en-US" sz="1400" dirty="0">
                <a:solidFill>
                  <a:srgbClr val="337867"/>
                </a:solidFill>
                <a:sym typeface="+mn-ea"/>
              </a:rPr>
              <a:t>镇政府驻地国土空间规划</a:t>
            </a:r>
            <a:r>
              <a:rPr lang="zh-CN" altLang="en-US" sz="1400" dirty="0">
                <a:solidFill>
                  <a:srgbClr val="337867"/>
                </a:solidFill>
              </a:rPr>
              <a:t>图</a:t>
            </a:r>
            <a:endParaRPr lang="zh-CN" altLang="en-US" sz="1400" dirty="0">
              <a:solidFill>
                <a:srgbClr val="337867"/>
              </a:solidFill>
            </a:endParaRPr>
          </a:p>
        </p:txBody>
      </p:sp>
      <p:pic>
        <p:nvPicPr>
          <p:cNvPr id="129" name="图片 128"/>
          <p:cNvPicPr>
            <a:picLocks noChangeAspect="1"/>
          </p:cNvPicPr>
          <p:nvPr/>
        </p:nvPicPr>
        <p:blipFill rotWithShape="1">
          <a:blip r:embed="rId9" cstate="print">
            <a:extLst>
              <a:ext uri="{28A0092B-C50C-407E-A947-70E740481C1C}">
                <a14:useLocalDpi xmlns:a14="http://schemas.microsoft.com/office/drawing/2010/main" val="0"/>
              </a:ext>
            </a:extLst>
          </a:blip>
          <a:srcRect l="5124" t="67437" r="68209" b="6308"/>
          <a:stretch>
            <a:fillRect/>
          </a:stretch>
        </p:blipFill>
        <p:spPr>
          <a:xfrm>
            <a:off x="5579805" y="8126137"/>
            <a:ext cx="1047272" cy="14400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燕尾形 10"/>
          <p:cNvSpPr/>
          <p:nvPr/>
        </p:nvSpPr>
        <p:spPr>
          <a:xfrm rot="10800000">
            <a:off x="5913120" y="241078"/>
            <a:ext cx="1176528" cy="576419"/>
          </a:xfrm>
          <a:prstGeom prst="chevron">
            <a:avLst>
              <a:gd name="adj" fmla="val 29518"/>
            </a:avLst>
          </a:prstGeom>
          <a:solidFill>
            <a:srgbClr val="46A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标题 6"/>
          <p:cNvSpPr>
            <a:spLocks noGrp="1"/>
          </p:cNvSpPr>
          <p:nvPr>
            <p:ph type="title"/>
          </p:nvPr>
        </p:nvSpPr>
        <p:spPr>
          <a:xfrm>
            <a:off x="354457" y="740287"/>
            <a:ext cx="5915025" cy="975720"/>
          </a:xfrm>
        </p:spPr>
        <p:txBody>
          <a:bodyPr/>
          <a:lstStyle/>
          <a:p>
            <a:r>
              <a:rPr lang="en-US" altLang="zh-CN" dirty="0">
                <a:solidFill>
                  <a:srgbClr val="337867"/>
                </a:solidFill>
              </a:rPr>
              <a:t>8.2 </a:t>
            </a:r>
            <a:r>
              <a:rPr lang="zh-CN" altLang="en-US" dirty="0">
                <a:solidFill>
                  <a:srgbClr val="337867"/>
                </a:solidFill>
              </a:rPr>
              <a:t>加大公共空间与绿地系统建设</a:t>
            </a:r>
            <a:endParaRPr lang="zh-CN" altLang="en-US" dirty="0">
              <a:solidFill>
                <a:srgbClr val="337867"/>
              </a:solidFill>
            </a:endParaRPr>
          </a:p>
        </p:txBody>
      </p:sp>
      <p:sp>
        <p:nvSpPr>
          <p:cNvPr id="5" name="灯片编号占位符 4"/>
          <p:cNvSpPr>
            <a:spLocks noGrp="1"/>
          </p:cNvSpPr>
          <p:nvPr>
            <p:ph type="sldNum" sz="quarter" idx="12"/>
          </p:nvPr>
        </p:nvSpPr>
        <p:spPr/>
        <p:txBody>
          <a:bodyPr/>
          <a:lstStyle/>
          <a:p>
            <a:fld id="{8886FA7B-F871-4E12-A366-D771B5170A55}" type="slidenum">
              <a:rPr lang="zh-CN" altLang="en-US" smtClean="0"/>
            </a:fld>
            <a:endParaRPr lang="zh-CN" altLang="en-US"/>
          </a:p>
        </p:txBody>
      </p:sp>
      <p:sp>
        <p:nvSpPr>
          <p:cNvPr id="50" name="文本框 49"/>
          <p:cNvSpPr txBox="1"/>
          <p:nvPr>
            <p:custDataLst>
              <p:tags r:id="rId1"/>
            </p:custDataLst>
          </p:nvPr>
        </p:nvSpPr>
        <p:spPr>
          <a:xfrm>
            <a:off x="-1270" y="415290"/>
            <a:ext cx="6859270" cy="320040"/>
          </a:xfrm>
          <a:prstGeom prst="rect">
            <a:avLst/>
          </a:prstGeom>
          <a:noFill/>
        </p:spPr>
        <p:txBody>
          <a:bodyPr wrap="square" rtlCol="0">
            <a:noAutofit/>
          </a:bodyPr>
          <a:lstStyle/>
          <a:p>
            <a:pPr algn="ctr"/>
            <a:r>
              <a:rPr lang="zh-CN" altLang="en-US" sz="1200" b="1" dirty="0">
                <a:ln w="0"/>
                <a:solidFill>
                  <a:srgbClr val="337867"/>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梅桥镇国土空间总体规划（</a:t>
            </a:r>
            <a:r>
              <a:rPr lang="en-US" altLang="zh-CN" sz="1200" b="1" dirty="0">
                <a:ln w="0"/>
                <a:solidFill>
                  <a:srgbClr val="337867"/>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2021-2035</a:t>
            </a:r>
            <a:r>
              <a:rPr lang="zh-CN" altLang="en-US" sz="1200" b="1" dirty="0">
                <a:ln w="0"/>
                <a:solidFill>
                  <a:srgbClr val="337867"/>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年）草案公示</a:t>
            </a:r>
            <a:endParaRPr lang="zh-CN" altLang="en-US" sz="1200" b="1" dirty="0">
              <a:ln w="0"/>
              <a:solidFill>
                <a:srgbClr val="337867"/>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3" name="文本框 22"/>
          <p:cNvSpPr txBox="1"/>
          <p:nvPr>
            <p:custDataLst>
              <p:tags r:id="rId2"/>
            </p:custDataLst>
          </p:nvPr>
        </p:nvSpPr>
        <p:spPr>
          <a:xfrm>
            <a:off x="2661285" y="2054225"/>
            <a:ext cx="3961130" cy="398780"/>
          </a:xfrm>
          <a:prstGeom prst="rect">
            <a:avLst/>
          </a:prstGeom>
          <a:noFill/>
        </p:spPr>
        <p:txBody>
          <a:bodyPr wrap="square" rtlCol="0">
            <a:spAutoFit/>
          </a:bodyPr>
          <a:lstStyle/>
          <a:p>
            <a:pPr marL="172720" indent="-172720" defTabSz="1625600">
              <a:spcBef>
                <a:spcPts val="300"/>
              </a:spcBef>
              <a:buFont typeface="Arial" panose="020B0604020202020204" pitchFamily="34" charset="0"/>
              <a:buChar char="•"/>
            </a:pPr>
            <a:r>
              <a:rPr lang="zh-CN" altLang="en-US" sz="2000" b="1" kern="100" dirty="0">
                <a:solidFill>
                  <a:schemeClr val="accent2">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绿廊贯通、绿网交织、绿点均布</a:t>
            </a:r>
            <a:endParaRPr lang="zh-CN" altLang="en-US" sz="2000" b="1" kern="100" dirty="0">
              <a:solidFill>
                <a:schemeClr val="accent2">
                  <a:lumMod val="7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24" name="组合 23"/>
          <p:cNvGrpSpPr/>
          <p:nvPr/>
        </p:nvGrpSpPr>
        <p:grpSpPr>
          <a:xfrm>
            <a:off x="332105" y="3119120"/>
            <a:ext cx="768350" cy="768350"/>
            <a:chOff x="275021" y="2186738"/>
            <a:chExt cx="866069" cy="866069"/>
          </a:xfrm>
        </p:grpSpPr>
        <p:sp>
          <p:nvSpPr>
            <p:cNvPr id="27" name="椭圆 26"/>
            <p:cNvSpPr/>
            <p:nvPr>
              <p:custDataLst>
                <p:tags r:id="rId3"/>
              </p:custDataLst>
            </p:nvPr>
          </p:nvSpPr>
          <p:spPr>
            <a:xfrm>
              <a:off x="275021" y="2186738"/>
              <a:ext cx="866069" cy="866069"/>
            </a:xfrm>
            <a:prstGeom prst="ellipse">
              <a:avLst/>
            </a:prstGeom>
            <a:solidFill>
              <a:srgbClr val="7FBFA7"/>
            </a:solidFill>
            <a:ln>
              <a:solidFill>
                <a:srgbClr val="7FBFA7"/>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Freeform 56"/>
            <p:cNvSpPr/>
            <p:nvPr>
              <p:custDataLst>
                <p:tags r:id="rId4"/>
              </p:custDataLst>
            </p:nvPr>
          </p:nvSpPr>
          <p:spPr bwMode="auto">
            <a:xfrm>
              <a:off x="396586" y="2243154"/>
              <a:ext cx="621505" cy="682337"/>
            </a:xfrm>
            <a:custGeom>
              <a:avLst/>
              <a:gdLst>
                <a:gd name="T0" fmla="*/ 230 w 257"/>
                <a:gd name="T1" fmla="*/ 190 h 282"/>
                <a:gd name="T2" fmla="*/ 212 w 257"/>
                <a:gd name="T3" fmla="*/ 197 h 282"/>
                <a:gd name="T4" fmla="*/ 197 w 257"/>
                <a:gd name="T5" fmla="*/ 180 h 282"/>
                <a:gd name="T6" fmla="*/ 213 w 257"/>
                <a:gd name="T7" fmla="*/ 135 h 282"/>
                <a:gd name="T8" fmla="*/ 177 w 257"/>
                <a:gd name="T9" fmla="*/ 71 h 282"/>
                <a:gd name="T10" fmla="*/ 194 w 257"/>
                <a:gd name="T11" fmla="*/ 40 h 282"/>
                <a:gd name="T12" fmla="*/ 201 w 257"/>
                <a:gd name="T13" fmla="*/ 41 h 282"/>
                <a:gd name="T14" fmla="*/ 221 w 257"/>
                <a:gd name="T15" fmla="*/ 20 h 282"/>
                <a:gd name="T16" fmla="*/ 201 w 257"/>
                <a:gd name="T17" fmla="*/ 0 h 282"/>
                <a:gd name="T18" fmla="*/ 181 w 257"/>
                <a:gd name="T19" fmla="*/ 20 h 282"/>
                <a:gd name="T20" fmla="*/ 188 w 257"/>
                <a:gd name="T21" fmla="*/ 36 h 282"/>
                <a:gd name="T22" fmla="*/ 170 w 257"/>
                <a:gd name="T23" fmla="*/ 68 h 282"/>
                <a:gd name="T24" fmla="*/ 139 w 257"/>
                <a:gd name="T25" fmla="*/ 61 h 282"/>
                <a:gd name="T26" fmla="*/ 93 w 257"/>
                <a:gd name="T27" fmla="*/ 76 h 282"/>
                <a:gd name="T28" fmla="*/ 77 w 257"/>
                <a:gd name="T29" fmla="*/ 55 h 282"/>
                <a:gd name="T30" fmla="*/ 83 w 257"/>
                <a:gd name="T31" fmla="*/ 37 h 282"/>
                <a:gd name="T32" fmla="*/ 54 w 257"/>
                <a:gd name="T33" fmla="*/ 8 h 282"/>
                <a:gd name="T34" fmla="*/ 25 w 257"/>
                <a:gd name="T35" fmla="*/ 37 h 282"/>
                <a:gd name="T36" fmla="*/ 54 w 257"/>
                <a:gd name="T37" fmla="*/ 66 h 282"/>
                <a:gd name="T38" fmla="*/ 71 w 257"/>
                <a:gd name="T39" fmla="*/ 60 h 282"/>
                <a:gd name="T40" fmla="*/ 88 w 257"/>
                <a:gd name="T41" fmla="*/ 81 h 282"/>
                <a:gd name="T42" fmla="*/ 65 w 257"/>
                <a:gd name="T43" fmla="*/ 135 h 282"/>
                <a:gd name="T44" fmla="*/ 65 w 257"/>
                <a:gd name="T45" fmla="*/ 136 h 282"/>
                <a:gd name="T46" fmla="*/ 46 w 257"/>
                <a:gd name="T47" fmla="*/ 136 h 282"/>
                <a:gd name="T48" fmla="*/ 24 w 257"/>
                <a:gd name="T49" fmla="*/ 119 h 282"/>
                <a:gd name="T50" fmla="*/ 0 w 257"/>
                <a:gd name="T51" fmla="*/ 142 h 282"/>
                <a:gd name="T52" fmla="*/ 24 w 257"/>
                <a:gd name="T53" fmla="*/ 166 h 282"/>
                <a:gd name="T54" fmla="*/ 47 w 257"/>
                <a:gd name="T55" fmla="*/ 143 h 282"/>
                <a:gd name="T56" fmla="*/ 65 w 257"/>
                <a:gd name="T57" fmla="*/ 143 h 282"/>
                <a:gd name="T58" fmla="*/ 112 w 257"/>
                <a:gd name="T59" fmla="*/ 204 h 282"/>
                <a:gd name="T60" fmla="*/ 106 w 257"/>
                <a:gd name="T61" fmla="*/ 216 h 282"/>
                <a:gd name="T62" fmla="*/ 93 w 257"/>
                <a:gd name="T63" fmla="*/ 214 h 282"/>
                <a:gd name="T64" fmla="*/ 59 w 257"/>
                <a:gd name="T65" fmla="*/ 248 h 282"/>
                <a:gd name="T66" fmla="*/ 93 w 257"/>
                <a:gd name="T67" fmla="*/ 282 h 282"/>
                <a:gd name="T68" fmla="*/ 127 w 257"/>
                <a:gd name="T69" fmla="*/ 248 h 282"/>
                <a:gd name="T70" fmla="*/ 112 w 257"/>
                <a:gd name="T71" fmla="*/ 220 h 282"/>
                <a:gd name="T72" fmla="*/ 118 w 257"/>
                <a:gd name="T73" fmla="*/ 206 h 282"/>
                <a:gd name="T74" fmla="*/ 139 w 257"/>
                <a:gd name="T75" fmla="*/ 209 h 282"/>
                <a:gd name="T76" fmla="*/ 192 w 257"/>
                <a:gd name="T77" fmla="*/ 186 h 282"/>
                <a:gd name="T78" fmla="*/ 207 w 257"/>
                <a:gd name="T79" fmla="*/ 202 h 282"/>
                <a:gd name="T80" fmla="*/ 203 w 257"/>
                <a:gd name="T81" fmla="*/ 217 h 282"/>
                <a:gd name="T82" fmla="*/ 230 w 257"/>
                <a:gd name="T83" fmla="*/ 244 h 282"/>
                <a:gd name="T84" fmla="*/ 257 w 257"/>
                <a:gd name="T85" fmla="*/ 217 h 282"/>
                <a:gd name="T86" fmla="*/ 230 w 257"/>
                <a:gd name="T87" fmla="*/ 19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57" h="282">
                  <a:moveTo>
                    <a:pt x="230" y="190"/>
                  </a:moveTo>
                  <a:cubicBezTo>
                    <a:pt x="223" y="190"/>
                    <a:pt x="217" y="192"/>
                    <a:pt x="212" y="197"/>
                  </a:cubicBezTo>
                  <a:cubicBezTo>
                    <a:pt x="197" y="180"/>
                    <a:pt x="197" y="180"/>
                    <a:pt x="197" y="180"/>
                  </a:cubicBezTo>
                  <a:cubicBezTo>
                    <a:pt x="207" y="168"/>
                    <a:pt x="213" y="152"/>
                    <a:pt x="213" y="135"/>
                  </a:cubicBezTo>
                  <a:cubicBezTo>
                    <a:pt x="213" y="108"/>
                    <a:pt x="198" y="84"/>
                    <a:pt x="177" y="71"/>
                  </a:cubicBezTo>
                  <a:cubicBezTo>
                    <a:pt x="194" y="40"/>
                    <a:pt x="194" y="40"/>
                    <a:pt x="194" y="40"/>
                  </a:cubicBezTo>
                  <a:cubicBezTo>
                    <a:pt x="196" y="40"/>
                    <a:pt x="199" y="41"/>
                    <a:pt x="201" y="41"/>
                  </a:cubicBezTo>
                  <a:cubicBezTo>
                    <a:pt x="212" y="41"/>
                    <a:pt x="221" y="32"/>
                    <a:pt x="221" y="20"/>
                  </a:cubicBezTo>
                  <a:cubicBezTo>
                    <a:pt x="221" y="9"/>
                    <a:pt x="212" y="0"/>
                    <a:pt x="201" y="0"/>
                  </a:cubicBezTo>
                  <a:cubicBezTo>
                    <a:pt x="190" y="0"/>
                    <a:pt x="181" y="9"/>
                    <a:pt x="181" y="20"/>
                  </a:cubicBezTo>
                  <a:cubicBezTo>
                    <a:pt x="181" y="27"/>
                    <a:pt x="184" y="32"/>
                    <a:pt x="188" y="36"/>
                  </a:cubicBezTo>
                  <a:cubicBezTo>
                    <a:pt x="170" y="68"/>
                    <a:pt x="170" y="68"/>
                    <a:pt x="170" y="68"/>
                  </a:cubicBezTo>
                  <a:cubicBezTo>
                    <a:pt x="160" y="63"/>
                    <a:pt x="150" y="61"/>
                    <a:pt x="139" y="61"/>
                  </a:cubicBezTo>
                  <a:cubicBezTo>
                    <a:pt x="122" y="61"/>
                    <a:pt x="106" y="67"/>
                    <a:pt x="93" y="76"/>
                  </a:cubicBezTo>
                  <a:cubicBezTo>
                    <a:pt x="77" y="55"/>
                    <a:pt x="77" y="55"/>
                    <a:pt x="77" y="55"/>
                  </a:cubicBezTo>
                  <a:cubicBezTo>
                    <a:pt x="81" y="50"/>
                    <a:pt x="83" y="44"/>
                    <a:pt x="83" y="37"/>
                  </a:cubicBezTo>
                  <a:cubicBezTo>
                    <a:pt x="83" y="21"/>
                    <a:pt x="70" y="8"/>
                    <a:pt x="54" y="8"/>
                  </a:cubicBezTo>
                  <a:cubicBezTo>
                    <a:pt x="38" y="8"/>
                    <a:pt x="25" y="21"/>
                    <a:pt x="25" y="37"/>
                  </a:cubicBezTo>
                  <a:cubicBezTo>
                    <a:pt x="25" y="53"/>
                    <a:pt x="38" y="66"/>
                    <a:pt x="54" y="66"/>
                  </a:cubicBezTo>
                  <a:cubicBezTo>
                    <a:pt x="61" y="66"/>
                    <a:pt x="67" y="64"/>
                    <a:pt x="71" y="60"/>
                  </a:cubicBezTo>
                  <a:cubicBezTo>
                    <a:pt x="88" y="81"/>
                    <a:pt x="88" y="81"/>
                    <a:pt x="88" y="81"/>
                  </a:cubicBezTo>
                  <a:cubicBezTo>
                    <a:pt x="74" y="95"/>
                    <a:pt x="65" y="114"/>
                    <a:pt x="65" y="135"/>
                  </a:cubicBezTo>
                  <a:cubicBezTo>
                    <a:pt x="65" y="135"/>
                    <a:pt x="65" y="136"/>
                    <a:pt x="65" y="136"/>
                  </a:cubicBezTo>
                  <a:cubicBezTo>
                    <a:pt x="46" y="136"/>
                    <a:pt x="46" y="136"/>
                    <a:pt x="46" y="136"/>
                  </a:cubicBezTo>
                  <a:cubicBezTo>
                    <a:pt x="44" y="126"/>
                    <a:pt x="35" y="119"/>
                    <a:pt x="24" y="119"/>
                  </a:cubicBezTo>
                  <a:cubicBezTo>
                    <a:pt x="11" y="119"/>
                    <a:pt x="0" y="129"/>
                    <a:pt x="0" y="142"/>
                  </a:cubicBezTo>
                  <a:cubicBezTo>
                    <a:pt x="0" y="155"/>
                    <a:pt x="11" y="166"/>
                    <a:pt x="24" y="166"/>
                  </a:cubicBezTo>
                  <a:cubicBezTo>
                    <a:pt x="37" y="166"/>
                    <a:pt x="47" y="156"/>
                    <a:pt x="47" y="143"/>
                  </a:cubicBezTo>
                  <a:cubicBezTo>
                    <a:pt x="65" y="143"/>
                    <a:pt x="65" y="143"/>
                    <a:pt x="65" y="143"/>
                  </a:cubicBezTo>
                  <a:cubicBezTo>
                    <a:pt x="68" y="171"/>
                    <a:pt x="87" y="194"/>
                    <a:pt x="112" y="204"/>
                  </a:cubicBezTo>
                  <a:cubicBezTo>
                    <a:pt x="106" y="216"/>
                    <a:pt x="106" y="216"/>
                    <a:pt x="106" y="216"/>
                  </a:cubicBezTo>
                  <a:cubicBezTo>
                    <a:pt x="102" y="215"/>
                    <a:pt x="97" y="214"/>
                    <a:pt x="93" y="214"/>
                  </a:cubicBezTo>
                  <a:cubicBezTo>
                    <a:pt x="74" y="214"/>
                    <a:pt x="59" y="229"/>
                    <a:pt x="59" y="248"/>
                  </a:cubicBezTo>
                  <a:cubicBezTo>
                    <a:pt x="59" y="267"/>
                    <a:pt x="74" y="282"/>
                    <a:pt x="93" y="282"/>
                  </a:cubicBezTo>
                  <a:cubicBezTo>
                    <a:pt x="112" y="282"/>
                    <a:pt x="127" y="267"/>
                    <a:pt x="127" y="248"/>
                  </a:cubicBezTo>
                  <a:cubicBezTo>
                    <a:pt x="127" y="236"/>
                    <a:pt x="121" y="226"/>
                    <a:pt x="112" y="220"/>
                  </a:cubicBezTo>
                  <a:cubicBezTo>
                    <a:pt x="118" y="206"/>
                    <a:pt x="118" y="206"/>
                    <a:pt x="118" y="206"/>
                  </a:cubicBezTo>
                  <a:cubicBezTo>
                    <a:pt x="125" y="208"/>
                    <a:pt x="132" y="209"/>
                    <a:pt x="139" y="209"/>
                  </a:cubicBezTo>
                  <a:cubicBezTo>
                    <a:pt x="160" y="209"/>
                    <a:pt x="179" y="200"/>
                    <a:pt x="192" y="186"/>
                  </a:cubicBezTo>
                  <a:cubicBezTo>
                    <a:pt x="207" y="202"/>
                    <a:pt x="207" y="202"/>
                    <a:pt x="207" y="202"/>
                  </a:cubicBezTo>
                  <a:cubicBezTo>
                    <a:pt x="204" y="206"/>
                    <a:pt x="203" y="211"/>
                    <a:pt x="203" y="217"/>
                  </a:cubicBezTo>
                  <a:cubicBezTo>
                    <a:pt x="203" y="232"/>
                    <a:pt x="215" y="244"/>
                    <a:pt x="230" y="244"/>
                  </a:cubicBezTo>
                  <a:cubicBezTo>
                    <a:pt x="245" y="244"/>
                    <a:pt x="257" y="232"/>
                    <a:pt x="257" y="217"/>
                  </a:cubicBezTo>
                  <a:cubicBezTo>
                    <a:pt x="257" y="202"/>
                    <a:pt x="245" y="190"/>
                    <a:pt x="230" y="19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sp>
        <p:nvSpPr>
          <p:cNvPr id="25" name="文本框 24"/>
          <p:cNvSpPr txBox="1"/>
          <p:nvPr>
            <p:custDataLst>
              <p:tags r:id="rId5"/>
            </p:custDataLst>
          </p:nvPr>
        </p:nvSpPr>
        <p:spPr>
          <a:xfrm>
            <a:off x="1201420" y="3012440"/>
            <a:ext cx="1254125" cy="1015365"/>
          </a:xfrm>
          <a:prstGeom prst="rect">
            <a:avLst/>
          </a:prstGeom>
          <a:noFill/>
        </p:spPr>
        <p:txBody>
          <a:bodyPr wrap="square" rtlCol="0">
            <a:spAutoFit/>
          </a:bodyPr>
          <a:lstStyle/>
          <a:p>
            <a:pPr defTabSz="1625600">
              <a:spcBef>
                <a:spcPts val="1780"/>
              </a:spcBef>
            </a:pPr>
            <a:r>
              <a:rPr lang="zh-CN" altLang="en-US" sz="2000" b="1"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rPr>
              <a:t>加强绿地与开敞空间建设</a:t>
            </a:r>
            <a:endParaRPr lang="zh-CN" altLang="en-US" sz="2000" b="1"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endParaRPr>
          </a:p>
        </p:txBody>
      </p:sp>
      <p:cxnSp>
        <p:nvCxnSpPr>
          <p:cNvPr id="26" name="直接连接符 25"/>
          <p:cNvCxnSpPr/>
          <p:nvPr>
            <p:custDataLst>
              <p:tags r:id="rId6"/>
            </p:custDataLst>
          </p:nvPr>
        </p:nvCxnSpPr>
        <p:spPr>
          <a:xfrm flipV="1">
            <a:off x="2449195" y="3077210"/>
            <a:ext cx="5715" cy="852805"/>
          </a:xfrm>
          <a:prstGeom prst="line">
            <a:avLst/>
          </a:prstGeom>
          <a:ln w="12700">
            <a:solidFill>
              <a:srgbClr val="356769"/>
            </a:solidFill>
          </a:ln>
        </p:spPr>
        <p:style>
          <a:lnRef idx="1">
            <a:schemeClr val="accent1"/>
          </a:lnRef>
          <a:fillRef idx="0">
            <a:schemeClr val="accent1"/>
          </a:fillRef>
          <a:effectRef idx="0">
            <a:schemeClr val="accent1"/>
          </a:effectRef>
          <a:fontRef idx="minor">
            <a:schemeClr val="tx1"/>
          </a:fontRef>
        </p:style>
      </p:cxnSp>
      <p:sp>
        <p:nvSpPr>
          <p:cNvPr id="17" name="文本框 16"/>
          <p:cNvSpPr txBox="1"/>
          <p:nvPr>
            <p:custDataLst>
              <p:tags r:id="rId7"/>
            </p:custDataLst>
          </p:nvPr>
        </p:nvSpPr>
        <p:spPr>
          <a:xfrm>
            <a:off x="2556510" y="2855595"/>
            <a:ext cx="4070350" cy="1157605"/>
          </a:xfrm>
          <a:prstGeom prst="rect">
            <a:avLst/>
          </a:prstGeom>
          <a:noFill/>
        </p:spPr>
        <p:txBody>
          <a:bodyPr wrap="square" rtlCol="0">
            <a:noAutofit/>
          </a:bodyPr>
          <a:lstStyle/>
          <a:p>
            <a:pPr marL="171450" indent="-171450" defTabSz="1625600" fontAlgn="auto">
              <a:lnSpc>
                <a:spcPct val="125000"/>
              </a:lnSpc>
              <a:spcBef>
                <a:spcPts val="300"/>
              </a:spcBef>
              <a:buFont typeface="Arial" panose="020B0604020202020204" pitchFamily="34" charset="0"/>
              <a:buChar char="•"/>
            </a:pPr>
            <a:r>
              <a:rPr lang="zh-CN" altLang="en-US" sz="14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rPr>
              <a:t>镇政府驻地规划</a:t>
            </a:r>
            <a:r>
              <a:rPr lang="en-US" altLang="zh-CN" sz="14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rPr>
              <a:t>1</a:t>
            </a:r>
            <a:r>
              <a:rPr lang="zh-CN" altLang="en-US" sz="14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rPr>
              <a:t>处社区公园、</a:t>
            </a:r>
            <a:r>
              <a:rPr lang="en-US" altLang="zh-CN" sz="14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rPr>
              <a:t>7</a:t>
            </a:r>
            <a:r>
              <a:rPr lang="zh-CN" altLang="en-US" sz="14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rPr>
              <a:t>处街头游园（其中城镇开发边界</a:t>
            </a:r>
            <a:r>
              <a:rPr lang="en-US" altLang="zh-CN" sz="14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rPr>
              <a:t>1</a:t>
            </a:r>
            <a:r>
              <a:rPr lang="zh-CN" altLang="en-US" sz="14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rPr>
              <a:t>外）；新建</a:t>
            </a:r>
            <a:r>
              <a:rPr lang="en-US" altLang="zh-CN" sz="14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rPr>
              <a:t>2</a:t>
            </a:r>
            <a:r>
              <a:rPr lang="zh-CN" altLang="en-US" sz="14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rPr>
              <a:t>处城镇广场。至</a:t>
            </a:r>
            <a:r>
              <a:rPr lang="en-US" altLang="zh-CN" sz="14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rPr>
              <a:t>2035</a:t>
            </a:r>
            <a:r>
              <a:rPr lang="zh-CN" altLang="en-US" sz="14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rPr>
              <a:t>年，规划人均公园绿地不低于</a:t>
            </a:r>
            <a:r>
              <a:rPr lang="en-US" altLang="zh-CN" sz="14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rPr>
              <a:t>8</a:t>
            </a:r>
            <a:r>
              <a:rPr lang="zh-CN" altLang="en-US" sz="14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rPr>
              <a:t>平方米</a:t>
            </a:r>
            <a:r>
              <a:rPr lang="en-US" altLang="zh-CN" sz="14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4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rPr>
              <a:t>人，规划公园绿地、广场用地步行</a:t>
            </a:r>
            <a:r>
              <a:rPr lang="en-US" altLang="zh-CN" sz="14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rPr>
              <a:t>5</a:t>
            </a:r>
            <a:r>
              <a:rPr lang="zh-CN" altLang="en-US" sz="14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rPr>
              <a:t>分钟覆盖率达到</a:t>
            </a:r>
            <a:r>
              <a:rPr lang="en-US" altLang="zh-CN" sz="14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rPr>
              <a:t>90%</a:t>
            </a:r>
            <a:r>
              <a:rPr lang="zh-CN" altLang="en-US" sz="14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rPr>
              <a:t>以上。</a:t>
            </a:r>
            <a:endParaRPr lang="zh-CN" altLang="en-US" sz="14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18" name="组合 17"/>
          <p:cNvGrpSpPr/>
          <p:nvPr/>
        </p:nvGrpSpPr>
        <p:grpSpPr>
          <a:xfrm>
            <a:off x="332105" y="1875155"/>
            <a:ext cx="768350" cy="768350"/>
            <a:chOff x="274305" y="2529371"/>
            <a:chExt cx="866069" cy="866069"/>
          </a:xfrm>
        </p:grpSpPr>
        <p:sp>
          <p:nvSpPr>
            <p:cNvPr id="21" name="椭圆 20"/>
            <p:cNvSpPr/>
            <p:nvPr>
              <p:custDataLst>
                <p:tags r:id="rId8"/>
              </p:custDataLst>
            </p:nvPr>
          </p:nvSpPr>
          <p:spPr>
            <a:xfrm>
              <a:off x="274305" y="2529371"/>
              <a:ext cx="866069" cy="866069"/>
            </a:xfrm>
            <a:prstGeom prst="ellipse">
              <a:avLst/>
            </a:prstGeom>
            <a:solidFill>
              <a:srgbClr val="7FBFA7"/>
            </a:solidFill>
            <a:ln>
              <a:solidFill>
                <a:srgbClr val="7FBFA7"/>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Freeform 56"/>
            <p:cNvSpPr/>
            <p:nvPr>
              <p:custDataLst>
                <p:tags r:id="rId9"/>
              </p:custDataLst>
            </p:nvPr>
          </p:nvSpPr>
          <p:spPr bwMode="auto">
            <a:xfrm>
              <a:off x="402312" y="2647722"/>
              <a:ext cx="621505" cy="682337"/>
            </a:xfrm>
            <a:custGeom>
              <a:avLst/>
              <a:gdLst>
                <a:gd name="T0" fmla="*/ 230 w 257"/>
                <a:gd name="T1" fmla="*/ 190 h 282"/>
                <a:gd name="T2" fmla="*/ 212 w 257"/>
                <a:gd name="T3" fmla="*/ 197 h 282"/>
                <a:gd name="T4" fmla="*/ 197 w 257"/>
                <a:gd name="T5" fmla="*/ 180 h 282"/>
                <a:gd name="T6" fmla="*/ 213 w 257"/>
                <a:gd name="T7" fmla="*/ 135 h 282"/>
                <a:gd name="T8" fmla="*/ 177 w 257"/>
                <a:gd name="T9" fmla="*/ 71 h 282"/>
                <a:gd name="T10" fmla="*/ 194 w 257"/>
                <a:gd name="T11" fmla="*/ 40 h 282"/>
                <a:gd name="T12" fmla="*/ 201 w 257"/>
                <a:gd name="T13" fmla="*/ 41 h 282"/>
                <a:gd name="T14" fmla="*/ 221 w 257"/>
                <a:gd name="T15" fmla="*/ 20 h 282"/>
                <a:gd name="T16" fmla="*/ 201 w 257"/>
                <a:gd name="T17" fmla="*/ 0 h 282"/>
                <a:gd name="T18" fmla="*/ 181 w 257"/>
                <a:gd name="T19" fmla="*/ 20 h 282"/>
                <a:gd name="T20" fmla="*/ 188 w 257"/>
                <a:gd name="T21" fmla="*/ 36 h 282"/>
                <a:gd name="T22" fmla="*/ 170 w 257"/>
                <a:gd name="T23" fmla="*/ 68 h 282"/>
                <a:gd name="T24" fmla="*/ 139 w 257"/>
                <a:gd name="T25" fmla="*/ 61 h 282"/>
                <a:gd name="T26" fmla="*/ 93 w 257"/>
                <a:gd name="T27" fmla="*/ 76 h 282"/>
                <a:gd name="T28" fmla="*/ 77 w 257"/>
                <a:gd name="T29" fmla="*/ 55 h 282"/>
                <a:gd name="T30" fmla="*/ 83 w 257"/>
                <a:gd name="T31" fmla="*/ 37 h 282"/>
                <a:gd name="T32" fmla="*/ 54 w 257"/>
                <a:gd name="T33" fmla="*/ 8 h 282"/>
                <a:gd name="T34" fmla="*/ 25 w 257"/>
                <a:gd name="T35" fmla="*/ 37 h 282"/>
                <a:gd name="T36" fmla="*/ 54 w 257"/>
                <a:gd name="T37" fmla="*/ 66 h 282"/>
                <a:gd name="T38" fmla="*/ 71 w 257"/>
                <a:gd name="T39" fmla="*/ 60 h 282"/>
                <a:gd name="T40" fmla="*/ 88 w 257"/>
                <a:gd name="T41" fmla="*/ 81 h 282"/>
                <a:gd name="T42" fmla="*/ 65 w 257"/>
                <a:gd name="T43" fmla="*/ 135 h 282"/>
                <a:gd name="T44" fmla="*/ 65 w 257"/>
                <a:gd name="T45" fmla="*/ 136 h 282"/>
                <a:gd name="T46" fmla="*/ 46 w 257"/>
                <a:gd name="T47" fmla="*/ 136 h 282"/>
                <a:gd name="T48" fmla="*/ 24 w 257"/>
                <a:gd name="T49" fmla="*/ 119 h 282"/>
                <a:gd name="T50" fmla="*/ 0 w 257"/>
                <a:gd name="T51" fmla="*/ 142 h 282"/>
                <a:gd name="T52" fmla="*/ 24 w 257"/>
                <a:gd name="T53" fmla="*/ 166 h 282"/>
                <a:gd name="T54" fmla="*/ 47 w 257"/>
                <a:gd name="T55" fmla="*/ 143 h 282"/>
                <a:gd name="T56" fmla="*/ 65 w 257"/>
                <a:gd name="T57" fmla="*/ 143 h 282"/>
                <a:gd name="T58" fmla="*/ 112 w 257"/>
                <a:gd name="T59" fmla="*/ 204 h 282"/>
                <a:gd name="T60" fmla="*/ 106 w 257"/>
                <a:gd name="T61" fmla="*/ 216 h 282"/>
                <a:gd name="T62" fmla="*/ 93 w 257"/>
                <a:gd name="T63" fmla="*/ 214 h 282"/>
                <a:gd name="T64" fmla="*/ 59 w 257"/>
                <a:gd name="T65" fmla="*/ 248 h 282"/>
                <a:gd name="T66" fmla="*/ 93 w 257"/>
                <a:gd name="T67" fmla="*/ 282 h 282"/>
                <a:gd name="T68" fmla="*/ 127 w 257"/>
                <a:gd name="T69" fmla="*/ 248 h 282"/>
                <a:gd name="T70" fmla="*/ 112 w 257"/>
                <a:gd name="T71" fmla="*/ 220 h 282"/>
                <a:gd name="T72" fmla="*/ 118 w 257"/>
                <a:gd name="T73" fmla="*/ 206 h 282"/>
                <a:gd name="T74" fmla="*/ 139 w 257"/>
                <a:gd name="T75" fmla="*/ 209 h 282"/>
                <a:gd name="T76" fmla="*/ 192 w 257"/>
                <a:gd name="T77" fmla="*/ 186 h 282"/>
                <a:gd name="T78" fmla="*/ 207 w 257"/>
                <a:gd name="T79" fmla="*/ 202 h 282"/>
                <a:gd name="T80" fmla="*/ 203 w 257"/>
                <a:gd name="T81" fmla="*/ 217 h 282"/>
                <a:gd name="T82" fmla="*/ 230 w 257"/>
                <a:gd name="T83" fmla="*/ 244 h 282"/>
                <a:gd name="T84" fmla="*/ 257 w 257"/>
                <a:gd name="T85" fmla="*/ 217 h 282"/>
                <a:gd name="T86" fmla="*/ 230 w 257"/>
                <a:gd name="T87" fmla="*/ 19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57" h="282">
                  <a:moveTo>
                    <a:pt x="230" y="190"/>
                  </a:moveTo>
                  <a:cubicBezTo>
                    <a:pt x="223" y="190"/>
                    <a:pt x="217" y="192"/>
                    <a:pt x="212" y="197"/>
                  </a:cubicBezTo>
                  <a:cubicBezTo>
                    <a:pt x="197" y="180"/>
                    <a:pt x="197" y="180"/>
                    <a:pt x="197" y="180"/>
                  </a:cubicBezTo>
                  <a:cubicBezTo>
                    <a:pt x="207" y="168"/>
                    <a:pt x="213" y="152"/>
                    <a:pt x="213" y="135"/>
                  </a:cubicBezTo>
                  <a:cubicBezTo>
                    <a:pt x="213" y="108"/>
                    <a:pt x="198" y="84"/>
                    <a:pt x="177" y="71"/>
                  </a:cubicBezTo>
                  <a:cubicBezTo>
                    <a:pt x="194" y="40"/>
                    <a:pt x="194" y="40"/>
                    <a:pt x="194" y="40"/>
                  </a:cubicBezTo>
                  <a:cubicBezTo>
                    <a:pt x="196" y="40"/>
                    <a:pt x="199" y="41"/>
                    <a:pt x="201" y="41"/>
                  </a:cubicBezTo>
                  <a:cubicBezTo>
                    <a:pt x="212" y="41"/>
                    <a:pt x="221" y="32"/>
                    <a:pt x="221" y="20"/>
                  </a:cubicBezTo>
                  <a:cubicBezTo>
                    <a:pt x="221" y="9"/>
                    <a:pt x="212" y="0"/>
                    <a:pt x="201" y="0"/>
                  </a:cubicBezTo>
                  <a:cubicBezTo>
                    <a:pt x="190" y="0"/>
                    <a:pt x="181" y="9"/>
                    <a:pt x="181" y="20"/>
                  </a:cubicBezTo>
                  <a:cubicBezTo>
                    <a:pt x="181" y="27"/>
                    <a:pt x="184" y="32"/>
                    <a:pt x="188" y="36"/>
                  </a:cubicBezTo>
                  <a:cubicBezTo>
                    <a:pt x="170" y="68"/>
                    <a:pt x="170" y="68"/>
                    <a:pt x="170" y="68"/>
                  </a:cubicBezTo>
                  <a:cubicBezTo>
                    <a:pt x="160" y="63"/>
                    <a:pt x="150" y="61"/>
                    <a:pt x="139" y="61"/>
                  </a:cubicBezTo>
                  <a:cubicBezTo>
                    <a:pt x="122" y="61"/>
                    <a:pt x="106" y="67"/>
                    <a:pt x="93" y="76"/>
                  </a:cubicBezTo>
                  <a:cubicBezTo>
                    <a:pt x="77" y="55"/>
                    <a:pt x="77" y="55"/>
                    <a:pt x="77" y="55"/>
                  </a:cubicBezTo>
                  <a:cubicBezTo>
                    <a:pt x="81" y="50"/>
                    <a:pt x="83" y="44"/>
                    <a:pt x="83" y="37"/>
                  </a:cubicBezTo>
                  <a:cubicBezTo>
                    <a:pt x="83" y="21"/>
                    <a:pt x="70" y="8"/>
                    <a:pt x="54" y="8"/>
                  </a:cubicBezTo>
                  <a:cubicBezTo>
                    <a:pt x="38" y="8"/>
                    <a:pt x="25" y="21"/>
                    <a:pt x="25" y="37"/>
                  </a:cubicBezTo>
                  <a:cubicBezTo>
                    <a:pt x="25" y="53"/>
                    <a:pt x="38" y="66"/>
                    <a:pt x="54" y="66"/>
                  </a:cubicBezTo>
                  <a:cubicBezTo>
                    <a:pt x="61" y="66"/>
                    <a:pt x="67" y="64"/>
                    <a:pt x="71" y="60"/>
                  </a:cubicBezTo>
                  <a:cubicBezTo>
                    <a:pt x="88" y="81"/>
                    <a:pt x="88" y="81"/>
                    <a:pt x="88" y="81"/>
                  </a:cubicBezTo>
                  <a:cubicBezTo>
                    <a:pt x="74" y="95"/>
                    <a:pt x="65" y="114"/>
                    <a:pt x="65" y="135"/>
                  </a:cubicBezTo>
                  <a:cubicBezTo>
                    <a:pt x="65" y="135"/>
                    <a:pt x="65" y="136"/>
                    <a:pt x="65" y="136"/>
                  </a:cubicBezTo>
                  <a:cubicBezTo>
                    <a:pt x="46" y="136"/>
                    <a:pt x="46" y="136"/>
                    <a:pt x="46" y="136"/>
                  </a:cubicBezTo>
                  <a:cubicBezTo>
                    <a:pt x="44" y="126"/>
                    <a:pt x="35" y="119"/>
                    <a:pt x="24" y="119"/>
                  </a:cubicBezTo>
                  <a:cubicBezTo>
                    <a:pt x="11" y="119"/>
                    <a:pt x="0" y="129"/>
                    <a:pt x="0" y="142"/>
                  </a:cubicBezTo>
                  <a:cubicBezTo>
                    <a:pt x="0" y="155"/>
                    <a:pt x="11" y="166"/>
                    <a:pt x="24" y="166"/>
                  </a:cubicBezTo>
                  <a:cubicBezTo>
                    <a:pt x="37" y="166"/>
                    <a:pt x="47" y="156"/>
                    <a:pt x="47" y="143"/>
                  </a:cubicBezTo>
                  <a:cubicBezTo>
                    <a:pt x="65" y="143"/>
                    <a:pt x="65" y="143"/>
                    <a:pt x="65" y="143"/>
                  </a:cubicBezTo>
                  <a:cubicBezTo>
                    <a:pt x="68" y="171"/>
                    <a:pt x="87" y="194"/>
                    <a:pt x="112" y="204"/>
                  </a:cubicBezTo>
                  <a:cubicBezTo>
                    <a:pt x="106" y="216"/>
                    <a:pt x="106" y="216"/>
                    <a:pt x="106" y="216"/>
                  </a:cubicBezTo>
                  <a:cubicBezTo>
                    <a:pt x="102" y="215"/>
                    <a:pt x="97" y="214"/>
                    <a:pt x="93" y="214"/>
                  </a:cubicBezTo>
                  <a:cubicBezTo>
                    <a:pt x="74" y="214"/>
                    <a:pt x="59" y="229"/>
                    <a:pt x="59" y="248"/>
                  </a:cubicBezTo>
                  <a:cubicBezTo>
                    <a:pt x="59" y="267"/>
                    <a:pt x="74" y="282"/>
                    <a:pt x="93" y="282"/>
                  </a:cubicBezTo>
                  <a:cubicBezTo>
                    <a:pt x="112" y="282"/>
                    <a:pt x="127" y="267"/>
                    <a:pt x="127" y="248"/>
                  </a:cubicBezTo>
                  <a:cubicBezTo>
                    <a:pt x="127" y="236"/>
                    <a:pt x="121" y="226"/>
                    <a:pt x="112" y="220"/>
                  </a:cubicBezTo>
                  <a:cubicBezTo>
                    <a:pt x="118" y="206"/>
                    <a:pt x="118" y="206"/>
                    <a:pt x="118" y="206"/>
                  </a:cubicBezTo>
                  <a:cubicBezTo>
                    <a:pt x="125" y="208"/>
                    <a:pt x="132" y="209"/>
                    <a:pt x="139" y="209"/>
                  </a:cubicBezTo>
                  <a:cubicBezTo>
                    <a:pt x="160" y="209"/>
                    <a:pt x="179" y="200"/>
                    <a:pt x="192" y="186"/>
                  </a:cubicBezTo>
                  <a:cubicBezTo>
                    <a:pt x="207" y="202"/>
                    <a:pt x="207" y="202"/>
                    <a:pt x="207" y="202"/>
                  </a:cubicBezTo>
                  <a:cubicBezTo>
                    <a:pt x="204" y="206"/>
                    <a:pt x="203" y="211"/>
                    <a:pt x="203" y="217"/>
                  </a:cubicBezTo>
                  <a:cubicBezTo>
                    <a:pt x="203" y="232"/>
                    <a:pt x="215" y="244"/>
                    <a:pt x="230" y="244"/>
                  </a:cubicBezTo>
                  <a:cubicBezTo>
                    <a:pt x="245" y="244"/>
                    <a:pt x="257" y="232"/>
                    <a:pt x="257" y="217"/>
                  </a:cubicBezTo>
                  <a:cubicBezTo>
                    <a:pt x="257" y="202"/>
                    <a:pt x="245" y="190"/>
                    <a:pt x="230" y="19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sp>
        <p:nvSpPr>
          <p:cNvPr id="19" name="文本框 18"/>
          <p:cNvSpPr txBox="1"/>
          <p:nvPr>
            <p:custDataLst>
              <p:tags r:id="rId10"/>
            </p:custDataLst>
          </p:nvPr>
        </p:nvSpPr>
        <p:spPr>
          <a:xfrm>
            <a:off x="1202055" y="1786255"/>
            <a:ext cx="1254125" cy="1015365"/>
          </a:xfrm>
          <a:prstGeom prst="rect">
            <a:avLst/>
          </a:prstGeom>
          <a:noFill/>
        </p:spPr>
        <p:txBody>
          <a:bodyPr wrap="square" rtlCol="0">
            <a:spAutoFit/>
          </a:bodyPr>
          <a:lstStyle/>
          <a:p>
            <a:pPr defTabSz="1625600">
              <a:spcBef>
                <a:spcPts val="1780"/>
              </a:spcBef>
            </a:pPr>
            <a:r>
              <a:rPr lang="zh-CN" altLang="en-US" sz="2000" b="1"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rPr>
              <a:t>构建绿地系统布局结构</a:t>
            </a:r>
            <a:endParaRPr lang="zh-CN" altLang="en-US" sz="2000" b="1"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endParaRPr>
          </a:p>
        </p:txBody>
      </p:sp>
      <p:cxnSp>
        <p:nvCxnSpPr>
          <p:cNvPr id="20" name="直接连接符 19"/>
          <p:cNvCxnSpPr/>
          <p:nvPr>
            <p:custDataLst>
              <p:tags r:id="rId11"/>
            </p:custDataLst>
          </p:nvPr>
        </p:nvCxnSpPr>
        <p:spPr>
          <a:xfrm flipV="1">
            <a:off x="2453005" y="1870710"/>
            <a:ext cx="0" cy="787400"/>
          </a:xfrm>
          <a:prstGeom prst="line">
            <a:avLst/>
          </a:prstGeom>
          <a:ln w="12700">
            <a:solidFill>
              <a:srgbClr val="356769"/>
            </a:solidFill>
          </a:ln>
        </p:spPr>
        <p:style>
          <a:lnRef idx="1">
            <a:schemeClr val="accent1"/>
          </a:lnRef>
          <a:fillRef idx="0">
            <a:schemeClr val="accent1"/>
          </a:fillRef>
          <a:effectRef idx="0">
            <a:schemeClr val="accent1"/>
          </a:effectRef>
          <a:fontRef idx="minor">
            <a:schemeClr val="tx1"/>
          </a:fontRef>
        </p:style>
      </p:cxnSp>
      <p:grpSp>
        <p:nvGrpSpPr>
          <p:cNvPr id="31" name="组合 30"/>
          <p:cNvGrpSpPr/>
          <p:nvPr/>
        </p:nvGrpSpPr>
        <p:grpSpPr>
          <a:xfrm>
            <a:off x="298388" y="4482465"/>
            <a:ext cx="1835843" cy="4404360"/>
            <a:chOff x="522" y="5772"/>
            <a:chExt cx="3514" cy="6936"/>
          </a:xfrm>
        </p:grpSpPr>
        <p:sp>
          <p:nvSpPr>
            <p:cNvPr id="32" name="文本框 31"/>
            <p:cNvSpPr txBox="1"/>
            <p:nvPr/>
          </p:nvSpPr>
          <p:spPr>
            <a:xfrm>
              <a:off x="522" y="6428"/>
              <a:ext cx="3457" cy="2249"/>
            </a:xfrm>
            <a:prstGeom prst="rect">
              <a:avLst/>
            </a:prstGeom>
            <a:noFill/>
            <a:ln>
              <a:noFill/>
              <a:prstDash val="dash"/>
            </a:ln>
          </p:spPr>
          <p:txBody>
            <a:bodyPr wrap="square" rtlCol="0" anchor="t">
              <a:noAutofit/>
            </a:bodyPr>
            <a:lstStyle/>
            <a:p>
              <a:pPr indent="0" algn="just" fontAlgn="auto">
                <a:lnSpc>
                  <a:spcPct val="125000"/>
                </a:lnSpc>
                <a:spcBef>
                  <a:spcPts val="0"/>
                </a:spcBef>
              </a:pPr>
              <a:r>
                <a:rPr lang="zh-CN" altLang="en-US" sz="1400" b="1" dirty="0">
                  <a:solidFill>
                    <a:srgbClr val="337867"/>
                  </a:solidFill>
                  <a:latin typeface="微软雅黑" panose="020B0503020204020204" pitchFamily="34" charset="-122"/>
                  <a:ea typeface="微软雅黑" panose="020B0503020204020204" pitchFamily="34" charset="-122"/>
                  <a:cs typeface="微软雅黑" panose="020B0503020204020204" pitchFamily="34" charset="-122"/>
                  <a:sym typeface="+mn-ea"/>
                </a:rPr>
                <a:t>北淝河、淝南二号沟滨水景观</a:t>
              </a:r>
              <a:r>
                <a:rPr lang="zh-CN" altLang="en-US" sz="1400" b="1" dirty="0" smtClean="0">
                  <a:solidFill>
                    <a:srgbClr val="337867"/>
                  </a:solidFill>
                  <a:latin typeface="微软雅黑" panose="020B0503020204020204" pitchFamily="34" charset="-122"/>
                  <a:ea typeface="微软雅黑" panose="020B0503020204020204" pitchFamily="34" charset="-122"/>
                  <a:cs typeface="微软雅黑" panose="020B0503020204020204" pitchFamily="34" charset="-122"/>
                  <a:sym typeface="+mn-ea"/>
                </a:rPr>
                <a:t>带。</a:t>
              </a:r>
              <a:endParaRPr lang="zh-CN" altLang="en-US" sz="1400" b="1" dirty="0">
                <a:solidFill>
                  <a:srgbClr val="337867"/>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3" name="圆角矩形 32"/>
            <p:cNvSpPr/>
            <p:nvPr>
              <p:custDataLst>
                <p:tags r:id="rId12"/>
              </p:custDataLst>
            </p:nvPr>
          </p:nvSpPr>
          <p:spPr>
            <a:xfrm>
              <a:off x="522" y="5772"/>
              <a:ext cx="3457" cy="631"/>
            </a:xfrm>
            <a:prstGeom prst="roundRect">
              <a:avLst/>
            </a:prstGeom>
            <a:solidFill>
              <a:srgbClr val="7FB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bg1"/>
                  </a:solidFill>
                  <a:latin typeface="微软雅黑" panose="020B0503020204020204" pitchFamily="34" charset="-122"/>
                  <a:ea typeface="微软雅黑" panose="020B0503020204020204" pitchFamily="34" charset="-122"/>
                </a:rPr>
                <a:t>绿廊贯通</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34" name="文本框 33"/>
            <p:cNvSpPr txBox="1"/>
            <p:nvPr/>
          </p:nvSpPr>
          <p:spPr>
            <a:xfrm>
              <a:off x="579" y="9365"/>
              <a:ext cx="3457" cy="1102"/>
            </a:xfrm>
            <a:prstGeom prst="rect">
              <a:avLst/>
            </a:prstGeom>
            <a:noFill/>
            <a:ln>
              <a:noFill/>
              <a:prstDash val="dash"/>
            </a:ln>
          </p:spPr>
          <p:txBody>
            <a:bodyPr wrap="square" rtlCol="0" anchor="t">
              <a:noAutofit/>
            </a:bodyPr>
            <a:lstStyle/>
            <a:p>
              <a:pPr algn="just">
                <a:lnSpc>
                  <a:spcPct val="125000"/>
                </a:lnSpc>
                <a:spcBef>
                  <a:spcPts val="300"/>
                </a:spcBef>
              </a:pPr>
              <a:r>
                <a:rPr lang="zh-CN" altLang="en-US" sz="1400" b="1" dirty="0">
                  <a:solidFill>
                    <a:srgbClr val="337867"/>
                  </a:solidFill>
                  <a:latin typeface="微软雅黑" panose="020B0503020204020204" pitchFamily="34" charset="-122"/>
                  <a:ea typeface="微软雅黑" panose="020B0503020204020204" pitchFamily="34" charset="-122"/>
                  <a:cs typeface="微软雅黑" panose="020B0503020204020204" pitchFamily="34" charset="-122"/>
                  <a:sym typeface="+mn-ea"/>
                </a:rPr>
                <a:t>周裔路、淝南路、滨河路、梅安路</a:t>
              </a:r>
              <a:r>
                <a:rPr lang="zh-CN" altLang="en-US" sz="1400" dirty="0">
                  <a:solidFill>
                    <a:srgbClr val="337867"/>
                  </a:solidFill>
                  <a:latin typeface="微软雅黑" panose="020B0503020204020204" pitchFamily="34" charset="-122"/>
                  <a:ea typeface="微软雅黑" panose="020B0503020204020204" pitchFamily="34" charset="-122"/>
                  <a:cs typeface="微软雅黑" panose="020B0503020204020204" pitchFamily="34" charset="-122"/>
                  <a:sym typeface="+mn-ea"/>
                </a:rPr>
                <a:t>沿路设置绿带。</a:t>
              </a:r>
              <a:endParaRPr lang="zh-CN" altLang="en-US" sz="1400" dirty="0">
                <a:solidFill>
                  <a:srgbClr val="337867"/>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5" name="圆角矩形 34"/>
            <p:cNvSpPr/>
            <p:nvPr>
              <p:custDataLst>
                <p:tags r:id="rId13"/>
              </p:custDataLst>
            </p:nvPr>
          </p:nvSpPr>
          <p:spPr>
            <a:xfrm>
              <a:off x="560" y="8724"/>
              <a:ext cx="3457" cy="631"/>
            </a:xfrm>
            <a:prstGeom prst="roundRect">
              <a:avLst/>
            </a:prstGeom>
            <a:solidFill>
              <a:srgbClr val="58AC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bg1"/>
                  </a:solidFill>
                  <a:latin typeface="微软雅黑" panose="020B0503020204020204" pitchFamily="34" charset="-122"/>
                  <a:ea typeface="微软雅黑" panose="020B0503020204020204" pitchFamily="34" charset="-122"/>
                </a:rPr>
                <a:t>绿网交织</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36" name="文本框 35"/>
            <p:cNvSpPr txBox="1"/>
            <p:nvPr/>
          </p:nvSpPr>
          <p:spPr>
            <a:xfrm>
              <a:off x="522" y="11579"/>
              <a:ext cx="3457" cy="1129"/>
            </a:xfrm>
            <a:prstGeom prst="rect">
              <a:avLst/>
            </a:prstGeom>
            <a:noFill/>
            <a:ln>
              <a:noFill/>
              <a:prstDash val="dash"/>
            </a:ln>
          </p:spPr>
          <p:txBody>
            <a:bodyPr wrap="square" rtlCol="0" anchor="t">
              <a:noAutofit/>
            </a:bodyPr>
            <a:lstStyle/>
            <a:p>
              <a:pPr algn="just">
                <a:lnSpc>
                  <a:spcPct val="150000"/>
                </a:lnSpc>
                <a:spcBef>
                  <a:spcPts val="300"/>
                </a:spcBef>
              </a:pPr>
              <a:r>
                <a:rPr lang="zh-CN" altLang="en-US" sz="1400" b="1" dirty="0">
                  <a:solidFill>
                    <a:srgbClr val="337867"/>
                  </a:solidFill>
                  <a:latin typeface="微软雅黑" panose="020B0503020204020204" pitchFamily="34" charset="-122"/>
                  <a:ea typeface="微软雅黑" panose="020B0503020204020204" pitchFamily="34" charset="-122"/>
                  <a:cs typeface="微软雅黑" panose="020B0503020204020204" pitchFamily="34" charset="-122"/>
                  <a:sym typeface="+mn-ea"/>
                </a:rPr>
                <a:t>“十分钟生活圈绿地”及“五分钟生活圈绿地”。</a:t>
              </a:r>
              <a:endParaRPr lang="zh-CN" altLang="en-US" sz="1400" b="1" dirty="0">
                <a:solidFill>
                  <a:srgbClr val="337867"/>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7" name="圆角矩形 36"/>
            <p:cNvSpPr/>
            <p:nvPr>
              <p:custDataLst>
                <p:tags r:id="rId14"/>
              </p:custDataLst>
            </p:nvPr>
          </p:nvSpPr>
          <p:spPr>
            <a:xfrm>
              <a:off x="522" y="10979"/>
              <a:ext cx="3457" cy="631"/>
            </a:xfrm>
            <a:prstGeom prst="roundRect">
              <a:avLst/>
            </a:prstGeom>
            <a:solidFill>
              <a:srgbClr val="438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bg1"/>
                  </a:solidFill>
                  <a:latin typeface="微软雅黑" panose="020B0503020204020204" pitchFamily="34" charset="-122"/>
                  <a:ea typeface="微软雅黑" panose="020B0503020204020204" pitchFamily="34" charset="-122"/>
                </a:rPr>
                <a:t>绿点均布</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grpSp>
      <p:grpSp>
        <p:nvGrpSpPr>
          <p:cNvPr id="2" name="组合 1"/>
          <p:cNvGrpSpPr/>
          <p:nvPr/>
        </p:nvGrpSpPr>
        <p:grpSpPr>
          <a:xfrm>
            <a:off x="2134235" y="4444365"/>
            <a:ext cx="4547235" cy="4898390"/>
            <a:chOff x="3361" y="6999"/>
            <a:chExt cx="7161" cy="7714"/>
          </a:xfrm>
        </p:grpSpPr>
        <p:pic>
          <p:nvPicPr>
            <p:cNvPr id="29" name="图片 28"/>
            <p:cNvPicPr>
              <a:picLocks noChangeAspect="1"/>
            </p:cNvPicPr>
            <p:nvPr/>
          </p:nvPicPr>
          <p:blipFill rotWithShape="1">
            <a:blip r:embed="rId15" cstate="print">
              <a:extLst>
                <a:ext uri="{28A0092B-C50C-407E-A947-70E740481C1C}">
                  <a14:useLocalDpi xmlns:a14="http://schemas.microsoft.com/office/drawing/2010/main" val="0"/>
                </a:ext>
              </a:extLst>
            </a:blip>
            <a:srcRect l="3045" t="12476" r="3333" b="15713"/>
            <a:stretch>
              <a:fillRect/>
            </a:stretch>
          </p:blipFill>
          <p:spPr>
            <a:xfrm>
              <a:off x="3377" y="7059"/>
              <a:ext cx="7145" cy="7654"/>
            </a:xfrm>
            <a:prstGeom prst="rect">
              <a:avLst/>
            </a:prstGeom>
            <a:ln>
              <a:noFill/>
            </a:ln>
            <a:effectLst/>
          </p:spPr>
        </p:pic>
        <p:sp>
          <p:nvSpPr>
            <p:cNvPr id="40" name="内容占位符 2"/>
            <p:cNvSpPr txBox="1"/>
            <p:nvPr>
              <p:custDataLst>
                <p:tags r:id="rId16"/>
              </p:custDataLst>
            </p:nvPr>
          </p:nvSpPr>
          <p:spPr>
            <a:xfrm>
              <a:off x="3361" y="6999"/>
              <a:ext cx="5403" cy="616"/>
            </a:xfrm>
            <a:prstGeom prst="rect">
              <a:avLst/>
            </a:prstGeom>
          </p:spPr>
          <p:txBody>
            <a:bodyPr vert="horz" lIns="91440" tIns="45720" rIns="91440" bIns="45720" rtlCol="0" anchor="ctr" anchorCtr="0">
              <a:noAutofit/>
            </a:bodyPr>
            <a:lstStyle>
              <a:lvl1pPr marL="406400" indent="-406400" algn="l" defTabSz="1625600" rtl="0" eaLnBrk="1" latinLnBrk="0" hangingPunct="1">
                <a:lnSpc>
                  <a:spcPct val="100000"/>
                </a:lnSpc>
                <a:spcBef>
                  <a:spcPts val="1780"/>
                </a:spcBef>
                <a:buFont typeface="Arial" panose="020B0604020202020204" pitchFamily="34" charset="0"/>
                <a:buChar char="•"/>
                <a:defRPr sz="24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1219200" indent="-406400" algn="l" defTabSz="1625600" rtl="0" eaLnBrk="1" latinLnBrk="0" hangingPunct="1">
                <a:lnSpc>
                  <a:spcPct val="100000"/>
                </a:lnSpc>
                <a:spcBef>
                  <a:spcPts val="890"/>
                </a:spcBef>
                <a:buFont typeface="Arial" panose="020B0604020202020204" pitchFamily="34" charset="0"/>
                <a:buChar char="•"/>
                <a:defRPr sz="20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100000"/>
                </a:lnSpc>
                <a:spcBef>
                  <a:spcPts val="890"/>
                </a:spcBef>
                <a:buFont typeface="Arial" panose="020B0604020202020204" pitchFamily="34" charset="0"/>
                <a:buChar char="•"/>
                <a:defRPr sz="20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9pPr>
            </a:lstStyle>
            <a:p>
              <a:pPr marL="0" indent="0" algn="l">
                <a:buFont typeface="Arial" panose="020B0604020202020204" pitchFamily="34" charset="0"/>
                <a:buNone/>
              </a:pPr>
              <a:r>
                <a:rPr lang="zh-CN" altLang="en-US" sz="1400" dirty="0">
                  <a:solidFill>
                    <a:srgbClr val="337867"/>
                  </a:solidFill>
                  <a:sym typeface="+mn-ea"/>
                </a:rPr>
                <a:t>镇政府驻地公共空间与绿地系统规划</a:t>
              </a:r>
              <a:r>
                <a:rPr lang="zh-CN" altLang="en-US" sz="1400" dirty="0">
                  <a:solidFill>
                    <a:srgbClr val="337867"/>
                  </a:solidFill>
                </a:rPr>
                <a:t>图</a:t>
              </a:r>
              <a:endParaRPr lang="zh-CN" altLang="en-US" sz="1400" dirty="0">
                <a:solidFill>
                  <a:srgbClr val="337867"/>
                </a:solidFill>
              </a:endParaRPr>
            </a:p>
          </p:txBody>
        </p:sp>
        <p:pic>
          <p:nvPicPr>
            <p:cNvPr id="43" name="图片 42"/>
            <p:cNvPicPr>
              <a:picLocks noChangeAspect="1"/>
            </p:cNvPicPr>
            <p:nvPr/>
          </p:nvPicPr>
          <p:blipFill rotWithShape="1">
            <a:blip r:embed="rId17" cstate="print">
              <a:extLst>
                <a:ext uri="{28A0092B-C50C-407E-A947-70E740481C1C}">
                  <a14:useLocalDpi xmlns:a14="http://schemas.microsoft.com/office/drawing/2010/main" val="0"/>
                </a:ext>
              </a:extLst>
            </a:blip>
            <a:srcRect l="3334" t="85352" r="53478" b="8525"/>
            <a:stretch>
              <a:fillRect/>
            </a:stretch>
          </p:blipFill>
          <p:spPr>
            <a:xfrm>
              <a:off x="5858" y="13790"/>
              <a:ext cx="4664" cy="923"/>
            </a:xfrm>
            <a:prstGeom prst="rect">
              <a:avLst/>
            </a:prstGeom>
            <a:effectLst>
              <a:softEdge rad="12700"/>
            </a:effectLst>
          </p:spPr>
        </p:pic>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1" cstate="print">
            <a:extLst>
              <a:ext uri="{28A0092B-C50C-407E-A947-70E740481C1C}">
                <a14:useLocalDpi xmlns:a14="http://schemas.microsoft.com/office/drawing/2010/main" val="0"/>
              </a:ext>
            </a:extLst>
          </a:blip>
          <a:srcRect l="3131" t="16429" r="3277" b="21216"/>
          <a:stretch>
            <a:fillRect/>
          </a:stretch>
        </p:blipFill>
        <p:spPr>
          <a:xfrm>
            <a:off x="444500" y="4197350"/>
            <a:ext cx="5775960" cy="5374005"/>
          </a:xfrm>
          <a:prstGeom prst="rect">
            <a:avLst/>
          </a:prstGeom>
          <a:effectLst/>
        </p:spPr>
      </p:pic>
      <p:sp>
        <p:nvSpPr>
          <p:cNvPr id="89" name="矩形 88"/>
          <p:cNvSpPr/>
          <p:nvPr/>
        </p:nvSpPr>
        <p:spPr>
          <a:xfrm>
            <a:off x="207205" y="3595093"/>
            <a:ext cx="6228618" cy="1194306"/>
          </a:xfrm>
          <a:prstGeom prst="rect">
            <a:avLst/>
          </a:prstGeom>
          <a:solidFill>
            <a:schemeClr val="bg1">
              <a:alpha val="98000"/>
            </a:schemeClr>
          </a:solidFill>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885" dirty="0"/>
          </a:p>
        </p:txBody>
      </p:sp>
      <p:sp>
        <p:nvSpPr>
          <p:cNvPr id="11" name="燕尾形 10"/>
          <p:cNvSpPr/>
          <p:nvPr/>
        </p:nvSpPr>
        <p:spPr>
          <a:xfrm rot="10800000">
            <a:off x="5913120" y="241078"/>
            <a:ext cx="1176528" cy="576419"/>
          </a:xfrm>
          <a:prstGeom prst="chevron">
            <a:avLst>
              <a:gd name="adj" fmla="val 29518"/>
            </a:avLst>
          </a:prstGeom>
          <a:solidFill>
            <a:srgbClr val="46A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标题 6"/>
          <p:cNvSpPr>
            <a:spLocks noGrp="1"/>
          </p:cNvSpPr>
          <p:nvPr>
            <p:ph type="title"/>
          </p:nvPr>
        </p:nvSpPr>
        <p:spPr>
          <a:xfrm>
            <a:off x="123374" y="730514"/>
            <a:ext cx="5915025" cy="975720"/>
          </a:xfrm>
        </p:spPr>
        <p:txBody>
          <a:bodyPr/>
          <a:lstStyle/>
          <a:p>
            <a:r>
              <a:rPr lang="en-US" altLang="zh-CN" sz="2600" dirty="0">
                <a:solidFill>
                  <a:srgbClr val="2B6C53"/>
                </a:solidFill>
              </a:rPr>
              <a:t>8.3 </a:t>
            </a:r>
            <a:r>
              <a:rPr lang="zh-CN" altLang="en-US" sz="2600" dirty="0">
                <a:solidFill>
                  <a:srgbClr val="2B6C53"/>
                </a:solidFill>
              </a:rPr>
              <a:t>提升公共管理与公共服务设施配置</a:t>
            </a:r>
            <a:endParaRPr lang="en-US" altLang="zh-CN" sz="2600" dirty="0">
              <a:solidFill>
                <a:srgbClr val="2B6C53"/>
              </a:solidFill>
              <a:sym typeface="+mn-ea"/>
            </a:endParaRPr>
          </a:p>
        </p:txBody>
      </p:sp>
      <p:sp>
        <p:nvSpPr>
          <p:cNvPr id="5" name="灯片编号占位符 4"/>
          <p:cNvSpPr>
            <a:spLocks noGrp="1"/>
          </p:cNvSpPr>
          <p:nvPr>
            <p:ph type="sldNum" sz="quarter" idx="12"/>
          </p:nvPr>
        </p:nvSpPr>
        <p:spPr/>
        <p:txBody>
          <a:bodyPr/>
          <a:lstStyle/>
          <a:p>
            <a:fld id="{8886FA7B-F871-4E12-A366-D771B5170A55}" type="slidenum">
              <a:rPr lang="zh-CN" altLang="en-US" smtClean="0"/>
            </a:fld>
            <a:endParaRPr lang="zh-CN" altLang="en-US"/>
          </a:p>
        </p:txBody>
      </p:sp>
      <p:sp>
        <p:nvSpPr>
          <p:cNvPr id="50" name="文本框 49"/>
          <p:cNvSpPr txBox="1"/>
          <p:nvPr>
            <p:custDataLst>
              <p:tags r:id="rId2"/>
            </p:custDataLst>
          </p:nvPr>
        </p:nvSpPr>
        <p:spPr>
          <a:xfrm>
            <a:off x="-1270" y="415290"/>
            <a:ext cx="6859270" cy="320040"/>
          </a:xfrm>
          <a:prstGeom prst="rect">
            <a:avLst/>
          </a:prstGeom>
          <a:noFill/>
        </p:spPr>
        <p:txBody>
          <a:bodyPr wrap="square" rtlCol="0">
            <a:noAutofit/>
          </a:bodyPr>
          <a:lstStyle/>
          <a:p>
            <a:pPr algn="ctr"/>
            <a:r>
              <a:rPr lang="zh-CN" altLang="en-US" sz="1200" b="1" dirty="0">
                <a:ln w="0"/>
                <a:solidFill>
                  <a:srgbClr val="337867"/>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梅桥镇国土空间总体规划（</a:t>
            </a:r>
            <a:r>
              <a:rPr lang="en-US" altLang="zh-CN" sz="1200" b="1" dirty="0">
                <a:ln w="0"/>
                <a:solidFill>
                  <a:srgbClr val="337867"/>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2021-2035</a:t>
            </a:r>
            <a:r>
              <a:rPr lang="zh-CN" altLang="en-US" sz="1200" b="1" dirty="0">
                <a:ln w="0"/>
                <a:solidFill>
                  <a:srgbClr val="337867"/>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年）草案公示</a:t>
            </a:r>
            <a:endParaRPr lang="zh-CN" altLang="en-US" sz="1200" b="1" dirty="0">
              <a:ln w="0"/>
              <a:solidFill>
                <a:srgbClr val="337867"/>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2" name="组合 1"/>
          <p:cNvGrpSpPr/>
          <p:nvPr/>
        </p:nvGrpSpPr>
        <p:grpSpPr>
          <a:xfrm>
            <a:off x="347345" y="1597025"/>
            <a:ext cx="6105619" cy="2523490"/>
            <a:chOff x="547" y="2568"/>
            <a:chExt cx="9917" cy="3755"/>
          </a:xfrm>
        </p:grpSpPr>
        <p:grpSp>
          <p:nvGrpSpPr>
            <p:cNvPr id="15" name="组合 14"/>
            <p:cNvGrpSpPr/>
            <p:nvPr/>
          </p:nvGrpSpPr>
          <p:grpSpPr>
            <a:xfrm>
              <a:off x="669" y="2623"/>
              <a:ext cx="4473" cy="1050"/>
              <a:chOff x="1433358" y="8375220"/>
              <a:chExt cx="12945155" cy="4163342"/>
            </a:xfrm>
          </p:grpSpPr>
          <p:sp>
            <p:nvSpPr>
              <p:cNvPr id="36" name="矩形: 单圆角 15"/>
              <p:cNvSpPr/>
              <p:nvPr/>
            </p:nvSpPr>
            <p:spPr>
              <a:xfrm flipH="1">
                <a:off x="1433358" y="8375220"/>
                <a:ext cx="12945155" cy="1782746"/>
              </a:xfrm>
              <a:prstGeom prst="round1Rect">
                <a:avLst/>
              </a:prstGeom>
              <a:gradFill>
                <a:gsLst>
                  <a:gs pos="100000">
                    <a:srgbClr val="66AC8C">
                      <a:lumMod val="98000"/>
                    </a:srgbClr>
                  </a:gs>
                  <a:gs pos="0">
                    <a:srgbClr val="3A8F98">
                      <a:lumMod val="97000"/>
                    </a:srgbClr>
                  </a:gs>
                </a:gsLst>
                <a:lin ang="10800000" scaled="0"/>
              </a:gradFill>
              <a:ln w="19050">
                <a:solidFill>
                  <a:srgbClr val="66A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b="1" dirty="0">
                  <a:latin typeface="微软雅黑" panose="020B0503020204020204" pitchFamily="34" charset="-122"/>
                  <a:ea typeface="微软雅黑" panose="020B0503020204020204" pitchFamily="34" charset="-122"/>
                </a:endParaRPr>
              </a:p>
            </p:txBody>
          </p:sp>
          <p:sp>
            <p:nvSpPr>
              <p:cNvPr id="37" name="矩形: 圆顶角 36"/>
              <p:cNvSpPr/>
              <p:nvPr/>
            </p:nvSpPr>
            <p:spPr>
              <a:xfrm rot="10800000">
                <a:off x="1439863" y="10169719"/>
                <a:ext cx="12938650" cy="2368843"/>
              </a:xfrm>
              <a:prstGeom prst="round2SameRect">
                <a:avLst/>
              </a:prstGeom>
              <a:noFill/>
              <a:ln w="19050">
                <a:solidFill>
                  <a:srgbClr val="66A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8" name="矩形 37"/>
              <p:cNvSpPr/>
              <p:nvPr/>
            </p:nvSpPr>
            <p:spPr>
              <a:xfrm>
                <a:off x="1433358" y="10169718"/>
                <a:ext cx="12938651" cy="2368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5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40" name="组合 39"/>
            <p:cNvGrpSpPr/>
            <p:nvPr/>
          </p:nvGrpSpPr>
          <p:grpSpPr>
            <a:xfrm>
              <a:off x="5663" y="2623"/>
              <a:ext cx="4473" cy="1050"/>
              <a:chOff x="1433358" y="8375220"/>
              <a:chExt cx="12945155" cy="4163342"/>
            </a:xfrm>
          </p:grpSpPr>
          <p:sp>
            <p:nvSpPr>
              <p:cNvPr id="41" name="矩形: 单圆角 15"/>
              <p:cNvSpPr/>
              <p:nvPr/>
            </p:nvSpPr>
            <p:spPr>
              <a:xfrm flipH="1">
                <a:off x="1433358" y="8375220"/>
                <a:ext cx="12945155" cy="1782746"/>
              </a:xfrm>
              <a:prstGeom prst="round1Rect">
                <a:avLst/>
              </a:prstGeom>
              <a:gradFill>
                <a:gsLst>
                  <a:gs pos="100000">
                    <a:srgbClr val="66AC8C">
                      <a:lumMod val="98000"/>
                    </a:srgbClr>
                  </a:gs>
                  <a:gs pos="0">
                    <a:srgbClr val="3A8F98">
                      <a:lumMod val="97000"/>
                    </a:srgbClr>
                  </a:gs>
                </a:gsLst>
                <a:lin ang="10800000" scaled="0"/>
              </a:gradFill>
              <a:ln w="19050">
                <a:solidFill>
                  <a:srgbClr val="66A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b="1" dirty="0">
                  <a:latin typeface="微软雅黑" panose="020B0503020204020204" pitchFamily="34" charset="-122"/>
                  <a:ea typeface="微软雅黑" panose="020B0503020204020204" pitchFamily="34" charset="-122"/>
                </a:endParaRPr>
              </a:p>
            </p:txBody>
          </p:sp>
          <p:sp>
            <p:nvSpPr>
              <p:cNvPr id="42" name="矩形: 圆顶角 36"/>
              <p:cNvSpPr/>
              <p:nvPr/>
            </p:nvSpPr>
            <p:spPr>
              <a:xfrm rot="10800000">
                <a:off x="1439863" y="10169719"/>
                <a:ext cx="12938650" cy="2368843"/>
              </a:xfrm>
              <a:prstGeom prst="round2SameRect">
                <a:avLst/>
              </a:prstGeom>
              <a:noFill/>
              <a:ln w="19050">
                <a:solidFill>
                  <a:srgbClr val="66A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3" name="矩形 42"/>
              <p:cNvSpPr/>
              <p:nvPr/>
            </p:nvSpPr>
            <p:spPr>
              <a:xfrm>
                <a:off x="1433358" y="10169718"/>
                <a:ext cx="12938651" cy="2368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5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45" name="组合 44"/>
            <p:cNvGrpSpPr/>
            <p:nvPr/>
          </p:nvGrpSpPr>
          <p:grpSpPr>
            <a:xfrm>
              <a:off x="669" y="3910"/>
              <a:ext cx="4473" cy="1050"/>
              <a:chOff x="1433358" y="8375220"/>
              <a:chExt cx="12945155" cy="4163342"/>
            </a:xfrm>
          </p:grpSpPr>
          <p:sp>
            <p:nvSpPr>
              <p:cNvPr id="46" name="矩形: 单圆角 15"/>
              <p:cNvSpPr/>
              <p:nvPr/>
            </p:nvSpPr>
            <p:spPr>
              <a:xfrm flipH="1">
                <a:off x="1433358" y="8375220"/>
                <a:ext cx="12945155" cy="1782746"/>
              </a:xfrm>
              <a:prstGeom prst="round1Rect">
                <a:avLst/>
              </a:prstGeom>
              <a:gradFill>
                <a:gsLst>
                  <a:gs pos="100000">
                    <a:srgbClr val="66AC8C">
                      <a:lumMod val="98000"/>
                    </a:srgbClr>
                  </a:gs>
                  <a:gs pos="0">
                    <a:srgbClr val="3A8F98">
                      <a:lumMod val="97000"/>
                    </a:srgbClr>
                  </a:gs>
                </a:gsLst>
                <a:lin ang="10800000" scaled="0"/>
              </a:gradFill>
              <a:ln w="19050">
                <a:solidFill>
                  <a:srgbClr val="66A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b="1" dirty="0">
                  <a:latin typeface="微软雅黑" panose="020B0503020204020204" pitchFamily="34" charset="-122"/>
                  <a:ea typeface="微软雅黑" panose="020B0503020204020204" pitchFamily="34" charset="-122"/>
                </a:endParaRPr>
              </a:p>
            </p:txBody>
          </p:sp>
          <p:sp>
            <p:nvSpPr>
              <p:cNvPr id="47" name="矩形: 圆顶角 36"/>
              <p:cNvSpPr/>
              <p:nvPr/>
            </p:nvSpPr>
            <p:spPr>
              <a:xfrm rot="10800000">
                <a:off x="1439863" y="10169719"/>
                <a:ext cx="12938650" cy="2368843"/>
              </a:xfrm>
              <a:prstGeom prst="round2SameRect">
                <a:avLst/>
              </a:prstGeom>
              <a:noFill/>
              <a:ln w="19050">
                <a:solidFill>
                  <a:srgbClr val="66A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8" name="矩形 47"/>
              <p:cNvSpPr/>
              <p:nvPr/>
            </p:nvSpPr>
            <p:spPr>
              <a:xfrm>
                <a:off x="1433358" y="10169718"/>
                <a:ext cx="12938651" cy="2368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5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49" name="组合 48"/>
            <p:cNvGrpSpPr/>
            <p:nvPr/>
          </p:nvGrpSpPr>
          <p:grpSpPr>
            <a:xfrm>
              <a:off x="5657" y="3932"/>
              <a:ext cx="4473" cy="1050"/>
              <a:chOff x="1433358" y="8375220"/>
              <a:chExt cx="12945155" cy="4163342"/>
            </a:xfrm>
          </p:grpSpPr>
          <p:sp>
            <p:nvSpPr>
              <p:cNvPr id="51" name="矩形: 单圆角 15"/>
              <p:cNvSpPr/>
              <p:nvPr/>
            </p:nvSpPr>
            <p:spPr>
              <a:xfrm flipH="1">
                <a:off x="1433358" y="8375220"/>
                <a:ext cx="12945155" cy="1782746"/>
              </a:xfrm>
              <a:prstGeom prst="round1Rect">
                <a:avLst/>
              </a:prstGeom>
              <a:gradFill>
                <a:gsLst>
                  <a:gs pos="100000">
                    <a:srgbClr val="66AC8C">
                      <a:lumMod val="98000"/>
                    </a:srgbClr>
                  </a:gs>
                  <a:gs pos="0">
                    <a:srgbClr val="3A8F98">
                      <a:lumMod val="97000"/>
                    </a:srgbClr>
                  </a:gs>
                </a:gsLst>
                <a:lin ang="10800000" scaled="0"/>
              </a:gradFill>
              <a:ln w="19050">
                <a:solidFill>
                  <a:srgbClr val="66A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b="1" dirty="0">
                  <a:latin typeface="微软雅黑" panose="020B0503020204020204" pitchFamily="34" charset="-122"/>
                  <a:ea typeface="微软雅黑" panose="020B0503020204020204" pitchFamily="34" charset="-122"/>
                </a:endParaRPr>
              </a:p>
            </p:txBody>
          </p:sp>
          <p:sp>
            <p:nvSpPr>
              <p:cNvPr id="52" name="矩形: 圆顶角 36"/>
              <p:cNvSpPr/>
              <p:nvPr/>
            </p:nvSpPr>
            <p:spPr>
              <a:xfrm rot="10800000">
                <a:off x="1439863" y="10169719"/>
                <a:ext cx="12938650" cy="2368843"/>
              </a:xfrm>
              <a:prstGeom prst="round2SameRect">
                <a:avLst/>
              </a:prstGeom>
              <a:noFill/>
              <a:ln w="19050">
                <a:solidFill>
                  <a:srgbClr val="66A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3" name="矩形 52"/>
              <p:cNvSpPr/>
              <p:nvPr/>
            </p:nvSpPr>
            <p:spPr>
              <a:xfrm>
                <a:off x="1433358" y="10169718"/>
                <a:ext cx="12938651" cy="2368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5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54" name="组合 53"/>
            <p:cNvGrpSpPr/>
            <p:nvPr/>
          </p:nvGrpSpPr>
          <p:grpSpPr>
            <a:xfrm>
              <a:off x="669" y="5271"/>
              <a:ext cx="4473" cy="1050"/>
              <a:chOff x="1433358" y="8375220"/>
              <a:chExt cx="12945155" cy="4163342"/>
            </a:xfrm>
          </p:grpSpPr>
          <p:sp>
            <p:nvSpPr>
              <p:cNvPr id="55" name="矩形: 单圆角 15"/>
              <p:cNvSpPr/>
              <p:nvPr/>
            </p:nvSpPr>
            <p:spPr>
              <a:xfrm flipH="1">
                <a:off x="1433358" y="8375220"/>
                <a:ext cx="12945155" cy="1782746"/>
              </a:xfrm>
              <a:prstGeom prst="round1Rect">
                <a:avLst/>
              </a:prstGeom>
              <a:gradFill>
                <a:gsLst>
                  <a:gs pos="100000">
                    <a:srgbClr val="66AC8C">
                      <a:lumMod val="98000"/>
                    </a:srgbClr>
                  </a:gs>
                  <a:gs pos="0">
                    <a:srgbClr val="3A8F98">
                      <a:lumMod val="97000"/>
                    </a:srgbClr>
                  </a:gs>
                </a:gsLst>
                <a:lin ang="10800000" scaled="0"/>
              </a:gradFill>
              <a:ln w="19050">
                <a:solidFill>
                  <a:srgbClr val="66A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b="1" dirty="0">
                  <a:latin typeface="微软雅黑" panose="020B0503020204020204" pitchFamily="34" charset="-122"/>
                  <a:ea typeface="微软雅黑" panose="020B0503020204020204" pitchFamily="34" charset="-122"/>
                </a:endParaRPr>
              </a:p>
            </p:txBody>
          </p:sp>
          <p:sp>
            <p:nvSpPr>
              <p:cNvPr id="56" name="矩形: 圆顶角 36"/>
              <p:cNvSpPr/>
              <p:nvPr/>
            </p:nvSpPr>
            <p:spPr>
              <a:xfrm rot="10800000">
                <a:off x="1439863" y="10169719"/>
                <a:ext cx="12938650" cy="2368843"/>
              </a:xfrm>
              <a:prstGeom prst="round2SameRect">
                <a:avLst/>
              </a:prstGeom>
              <a:noFill/>
              <a:ln w="19050">
                <a:solidFill>
                  <a:srgbClr val="66A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7" name="矩形 56"/>
              <p:cNvSpPr/>
              <p:nvPr/>
            </p:nvSpPr>
            <p:spPr>
              <a:xfrm>
                <a:off x="1433358" y="10169718"/>
                <a:ext cx="12938651" cy="2368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5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58" name="组合 57"/>
            <p:cNvGrpSpPr/>
            <p:nvPr/>
          </p:nvGrpSpPr>
          <p:grpSpPr>
            <a:xfrm>
              <a:off x="5655" y="5273"/>
              <a:ext cx="4473" cy="1050"/>
              <a:chOff x="1433358" y="8375220"/>
              <a:chExt cx="12945155" cy="4163342"/>
            </a:xfrm>
          </p:grpSpPr>
          <p:sp>
            <p:nvSpPr>
              <p:cNvPr id="59" name="矩形: 单圆角 15"/>
              <p:cNvSpPr/>
              <p:nvPr/>
            </p:nvSpPr>
            <p:spPr>
              <a:xfrm flipH="1">
                <a:off x="1433358" y="8375220"/>
                <a:ext cx="12945155" cy="1782746"/>
              </a:xfrm>
              <a:prstGeom prst="round1Rect">
                <a:avLst/>
              </a:prstGeom>
              <a:gradFill>
                <a:gsLst>
                  <a:gs pos="100000">
                    <a:srgbClr val="66AC8C">
                      <a:lumMod val="98000"/>
                    </a:srgbClr>
                  </a:gs>
                  <a:gs pos="0">
                    <a:srgbClr val="3A8F98">
                      <a:lumMod val="97000"/>
                    </a:srgbClr>
                  </a:gs>
                </a:gsLst>
                <a:lin ang="10800000" scaled="0"/>
              </a:gradFill>
              <a:ln w="19050">
                <a:solidFill>
                  <a:srgbClr val="66A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b="1" dirty="0">
                  <a:latin typeface="微软雅黑" panose="020B0503020204020204" pitchFamily="34" charset="-122"/>
                  <a:ea typeface="微软雅黑" panose="020B0503020204020204" pitchFamily="34" charset="-122"/>
                </a:endParaRPr>
              </a:p>
            </p:txBody>
          </p:sp>
          <p:sp>
            <p:nvSpPr>
              <p:cNvPr id="60" name="矩形: 圆顶角 36"/>
              <p:cNvSpPr/>
              <p:nvPr/>
            </p:nvSpPr>
            <p:spPr>
              <a:xfrm rot="10800000">
                <a:off x="1439863" y="10169719"/>
                <a:ext cx="12938650" cy="2368843"/>
              </a:xfrm>
              <a:prstGeom prst="round2SameRect">
                <a:avLst/>
              </a:prstGeom>
              <a:noFill/>
              <a:ln w="19050">
                <a:solidFill>
                  <a:srgbClr val="66A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1" name="矩形 60"/>
              <p:cNvSpPr/>
              <p:nvPr/>
            </p:nvSpPr>
            <p:spPr>
              <a:xfrm>
                <a:off x="1433358" y="10169718"/>
                <a:ext cx="12938651" cy="2368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5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71" name="文本框 70"/>
            <p:cNvSpPr txBox="1"/>
            <p:nvPr>
              <p:custDataLst>
                <p:tags r:id="rId3"/>
              </p:custDataLst>
            </p:nvPr>
          </p:nvSpPr>
          <p:spPr>
            <a:xfrm>
              <a:off x="669" y="2568"/>
              <a:ext cx="5222" cy="502"/>
            </a:xfrm>
            <a:prstGeom prst="rect">
              <a:avLst/>
            </a:prstGeom>
            <a:noFill/>
          </p:spPr>
          <p:txBody>
            <a:bodyPr wrap="square" rtlCol="0">
              <a:spAutoFit/>
            </a:bodyPr>
            <a:lstStyle/>
            <a:p>
              <a:pPr defTabSz="1625600">
                <a:spcBef>
                  <a:spcPts val="1780"/>
                </a:spcBef>
              </a:pPr>
              <a:r>
                <a:rPr lang="zh-CN" altLang="en-US" sz="16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加强行政设施与配套服务管理</a:t>
              </a:r>
              <a:endParaRPr lang="zh-CN" altLang="en-US" sz="16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72" name="文本框 71"/>
            <p:cNvSpPr txBox="1"/>
            <p:nvPr>
              <p:custDataLst>
                <p:tags r:id="rId4"/>
              </p:custDataLst>
            </p:nvPr>
          </p:nvSpPr>
          <p:spPr>
            <a:xfrm>
              <a:off x="6084" y="2587"/>
              <a:ext cx="3627" cy="502"/>
            </a:xfrm>
            <a:prstGeom prst="rect">
              <a:avLst/>
            </a:prstGeom>
            <a:noFill/>
          </p:spPr>
          <p:txBody>
            <a:bodyPr wrap="square" rtlCol="0">
              <a:spAutoFit/>
            </a:bodyPr>
            <a:lstStyle/>
            <a:p>
              <a:pPr defTabSz="1625600">
                <a:spcBef>
                  <a:spcPts val="1780"/>
                </a:spcBef>
              </a:pPr>
              <a:r>
                <a:rPr lang="zh-CN" altLang="en-US" sz="16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补齐文化体育设施短板</a:t>
              </a:r>
              <a:endParaRPr lang="zh-CN" altLang="en-US" sz="16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73" name="文本框 72"/>
            <p:cNvSpPr txBox="1"/>
            <p:nvPr>
              <p:custDataLst>
                <p:tags r:id="rId5"/>
              </p:custDataLst>
            </p:nvPr>
          </p:nvSpPr>
          <p:spPr>
            <a:xfrm>
              <a:off x="1466" y="3878"/>
              <a:ext cx="3627" cy="502"/>
            </a:xfrm>
            <a:prstGeom prst="rect">
              <a:avLst/>
            </a:prstGeom>
            <a:noFill/>
          </p:spPr>
          <p:txBody>
            <a:bodyPr wrap="square" rtlCol="0">
              <a:spAutoFit/>
            </a:bodyPr>
            <a:lstStyle/>
            <a:p>
              <a:pPr defTabSz="1625600">
                <a:spcBef>
                  <a:spcPts val="1780"/>
                </a:spcBef>
              </a:pPr>
              <a:r>
                <a:rPr lang="zh-CN" altLang="en-US" sz="16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完善教育设施布局</a:t>
              </a:r>
              <a:endParaRPr lang="zh-CN" altLang="en-US" sz="16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74" name="文本框 73"/>
            <p:cNvSpPr txBox="1"/>
            <p:nvPr>
              <p:custDataLst>
                <p:tags r:id="rId6"/>
              </p:custDataLst>
            </p:nvPr>
          </p:nvSpPr>
          <p:spPr>
            <a:xfrm>
              <a:off x="6137" y="3900"/>
              <a:ext cx="3627" cy="502"/>
            </a:xfrm>
            <a:prstGeom prst="rect">
              <a:avLst/>
            </a:prstGeom>
            <a:noFill/>
          </p:spPr>
          <p:txBody>
            <a:bodyPr wrap="square" rtlCol="0">
              <a:spAutoFit/>
            </a:bodyPr>
            <a:lstStyle/>
            <a:p>
              <a:pPr defTabSz="1625600">
                <a:spcBef>
                  <a:spcPts val="1780"/>
                </a:spcBef>
              </a:pPr>
              <a:r>
                <a:rPr lang="zh-CN" altLang="en-US" sz="16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优化医疗保健设施布局</a:t>
              </a:r>
              <a:endParaRPr lang="zh-CN" altLang="en-US" sz="16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75" name="文本框 74"/>
            <p:cNvSpPr txBox="1"/>
            <p:nvPr>
              <p:custDataLst>
                <p:tags r:id="rId7"/>
              </p:custDataLst>
            </p:nvPr>
          </p:nvSpPr>
          <p:spPr>
            <a:xfrm>
              <a:off x="1224" y="5209"/>
              <a:ext cx="3627" cy="502"/>
            </a:xfrm>
            <a:prstGeom prst="rect">
              <a:avLst/>
            </a:prstGeom>
            <a:noFill/>
          </p:spPr>
          <p:txBody>
            <a:bodyPr wrap="square" rtlCol="0">
              <a:spAutoFit/>
            </a:bodyPr>
            <a:lstStyle/>
            <a:p>
              <a:pPr defTabSz="1625600">
                <a:spcBef>
                  <a:spcPts val="1780"/>
                </a:spcBef>
              </a:pPr>
              <a:r>
                <a:rPr lang="zh-CN" altLang="en-US" sz="16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提高社会福利设施配置</a:t>
              </a:r>
              <a:endParaRPr lang="zh-CN" altLang="en-US" sz="16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77" name="文本框 76"/>
            <p:cNvSpPr txBox="1"/>
            <p:nvPr>
              <p:custDataLst>
                <p:tags r:id="rId8"/>
              </p:custDataLst>
            </p:nvPr>
          </p:nvSpPr>
          <p:spPr>
            <a:xfrm>
              <a:off x="6297" y="5230"/>
              <a:ext cx="3627" cy="502"/>
            </a:xfrm>
            <a:prstGeom prst="rect">
              <a:avLst/>
            </a:prstGeom>
            <a:noFill/>
          </p:spPr>
          <p:txBody>
            <a:bodyPr wrap="square" rtlCol="0">
              <a:spAutoFit/>
            </a:bodyPr>
            <a:lstStyle/>
            <a:p>
              <a:pPr defTabSz="1625600">
                <a:spcBef>
                  <a:spcPts val="1780"/>
                </a:spcBef>
              </a:pPr>
              <a:r>
                <a:rPr lang="zh-CN" altLang="en-US" sz="16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构建城镇社区生活圈</a:t>
              </a:r>
              <a:endParaRPr lang="zh-CN" altLang="en-US" sz="16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79" name="文本框 78"/>
            <p:cNvSpPr txBox="1"/>
            <p:nvPr>
              <p:custDataLst>
                <p:tags r:id="rId9"/>
              </p:custDataLst>
            </p:nvPr>
          </p:nvSpPr>
          <p:spPr>
            <a:xfrm>
              <a:off x="572" y="3041"/>
              <a:ext cx="4720" cy="621"/>
            </a:xfrm>
            <a:prstGeom prst="rect">
              <a:avLst/>
            </a:prstGeom>
            <a:noFill/>
          </p:spPr>
          <p:txBody>
            <a:bodyPr wrap="square" rtlCol="0">
              <a:noAutofit/>
            </a:bodyPr>
            <a:lstStyle/>
            <a:p>
              <a:pPr marL="171450" indent="-171450" defTabSz="1625600" fontAlgn="auto">
                <a:spcBef>
                  <a:spcPts val="300"/>
                </a:spcBef>
                <a:buFont typeface="Arial" panose="020B0604020202020204" pitchFamily="34" charset="0"/>
                <a:buChar char="•"/>
              </a:pPr>
              <a:r>
                <a:rPr lang="zh-CN" altLang="en-US" sz="12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rPr>
                <a:t>保留派出所、梅桥村委会，迁建现有镇政府、镇国土所至</a:t>
              </a:r>
              <a:r>
                <a:rPr lang="en-US" altLang="zh-CN" sz="12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rPr>
                <a:t>S224</a:t>
              </a:r>
              <a:r>
                <a:rPr lang="zh-CN" altLang="en-US" sz="12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rPr>
                <a:t>东侧</a:t>
              </a:r>
              <a:endParaRPr lang="zh-CN" altLang="en-US" sz="12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80" name="文本框 79"/>
            <p:cNvSpPr txBox="1"/>
            <p:nvPr>
              <p:custDataLst>
                <p:tags r:id="rId10"/>
              </p:custDataLst>
            </p:nvPr>
          </p:nvSpPr>
          <p:spPr>
            <a:xfrm>
              <a:off x="5538" y="3000"/>
              <a:ext cx="4720" cy="621"/>
            </a:xfrm>
            <a:prstGeom prst="rect">
              <a:avLst/>
            </a:prstGeom>
            <a:noFill/>
          </p:spPr>
          <p:txBody>
            <a:bodyPr wrap="square" rtlCol="0">
              <a:noAutofit/>
            </a:bodyPr>
            <a:lstStyle/>
            <a:p>
              <a:pPr marL="171450" indent="-171450" defTabSz="1625600" fontAlgn="auto">
                <a:spcBef>
                  <a:spcPts val="300"/>
                </a:spcBef>
                <a:buFont typeface="Arial" panose="020B0604020202020204" pitchFamily="34" charset="0"/>
                <a:buChar char="•"/>
              </a:pPr>
              <a:r>
                <a:rPr lang="zh-CN" altLang="en-US" sz="12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rPr>
                <a:t>保留综合文化服务中心、农民文化乐园；新建文化馆、全民健身中心</a:t>
              </a:r>
              <a:endParaRPr lang="zh-CN" altLang="en-US" sz="12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81" name="文本框 80"/>
            <p:cNvSpPr txBox="1"/>
            <p:nvPr>
              <p:custDataLst>
                <p:tags r:id="rId11"/>
              </p:custDataLst>
            </p:nvPr>
          </p:nvSpPr>
          <p:spPr>
            <a:xfrm>
              <a:off x="572" y="4328"/>
              <a:ext cx="4720" cy="719"/>
            </a:xfrm>
            <a:prstGeom prst="rect">
              <a:avLst/>
            </a:prstGeom>
            <a:noFill/>
          </p:spPr>
          <p:txBody>
            <a:bodyPr wrap="square" rtlCol="0">
              <a:noAutofit/>
            </a:bodyPr>
            <a:lstStyle/>
            <a:p>
              <a:pPr marL="171450" indent="-171450" defTabSz="1625600" fontAlgn="auto">
                <a:spcBef>
                  <a:spcPts val="300"/>
                </a:spcBef>
                <a:buFont typeface="Arial" panose="020B0604020202020204" pitchFamily="34" charset="0"/>
                <a:buChar char="•"/>
              </a:pPr>
              <a:r>
                <a:rPr lang="en-US" altLang="zh-CN" sz="12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rPr>
                <a:t>1</a:t>
              </a:r>
              <a:r>
                <a:rPr lang="zh-CN" altLang="en-US" sz="12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rPr>
                <a:t>所</a:t>
              </a:r>
              <a:r>
                <a:rPr lang="en-US" altLang="zh-CN" sz="12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rPr>
                <a:t>21</a:t>
              </a:r>
              <a:r>
                <a:rPr lang="zh-CN" altLang="en-US" sz="12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rPr>
                <a:t>班初中，</a:t>
              </a:r>
              <a:r>
                <a:rPr lang="en-US" altLang="zh-CN" sz="12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rPr>
                <a:t>1</a:t>
              </a:r>
              <a:r>
                <a:rPr lang="zh-CN" altLang="en-US" sz="12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rPr>
                <a:t>所</a:t>
              </a:r>
              <a:r>
                <a:rPr lang="en-US" altLang="zh-CN" sz="12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rPr>
                <a:t>36</a:t>
              </a:r>
              <a:r>
                <a:rPr lang="zh-CN" altLang="en-US" sz="12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rPr>
                <a:t>班小学，</a:t>
              </a:r>
              <a:r>
                <a:rPr lang="en-US" altLang="zh-CN" sz="12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rPr>
                <a:t>3</a:t>
              </a:r>
              <a:r>
                <a:rPr lang="zh-CN" altLang="en-US" sz="12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rPr>
                <a:t>所幼儿园</a:t>
              </a:r>
              <a:endParaRPr lang="zh-CN" altLang="en-US" sz="12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82" name="文本框 81"/>
            <p:cNvSpPr txBox="1"/>
            <p:nvPr>
              <p:custDataLst>
                <p:tags r:id="rId12"/>
              </p:custDataLst>
            </p:nvPr>
          </p:nvSpPr>
          <p:spPr>
            <a:xfrm>
              <a:off x="547" y="5662"/>
              <a:ext cx="4720" cy="621"/>
            </a:xfrm>
            <a:prstGeom prst="rect">
              <a:avLst/>
            </a:prstGeom>
            <a:noFill/>
          </p:spPr>
          <p:txBody>
            <a:bodyPr wrap="square" rtlCol="0">
              <a:noAutofit/>
            </a:bodyPr>
            <a:lstStyle/>
            <a:p>
              <a:pPr marL="171450" indent="-171450" defTabSz="1625600" fontAlgn="auto">
                <a:spcBef>
                  <a:spcPts val="300"/>
                </a:spcBef>
                <a:buFont typeface="Arial" panose="020B0604020202020204" pitchFamily="34" charset="0"/>
                <a:buChar char="•"/>
              </a:pPr>
              <a:r>
                <a:rPr lang="zh-CN" altLang="en-US" sz="12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rPr>
                <a:t>保留及扩建现状的梅桥养老院，增加老年人室外活动设施配套与娱乐环境</a:t>
              </a:r>
              <a:endParaRPr lang="zh-CN" altLang="en-US" sz="12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83" name="文本框 82"/>
            <p:cNvSpPr txBox="1"/>
            <p:nvPr>
              <p:custDataLst>
                <p:tags r:id="rId13"/>
              </p:custDataLst>
            </p:nvPr>
          </p:nvSpPr>
          <p:spPr>
            <a:xfrm>
              <a:off x="5551" y="4351"/>
              <a:ext cx="4720" cy="621"/>
            </a:xfrm>
            <a:prstGeom prst="rect">
              <a:avLst/>
            </a:prstGeom>
            <a:noFill/>
          </p:spPr>
          <p:txBody>
            <a:bodyPr wrap="square" rtlCol="0">
              <a:noAutofit/>
            </a:bodyPr>
            <a:lstStyle/>
            <a:p>
              <a:pPr marL="171450" indent="-171450" defTabSz="1625600" fontAlgn="auto">
                <a:spcBef>
                  <a:spcPts val="300"/>
                </a:spcBef>
                <a:buFont typeface="Arial" panose="020B0604020202020204" pitchFamily="34" charset="0"/>
                <a:buChar char="•"/>
              </a:pPr>
              <a:r>
                <a:rPr lang="zh-CN" altLang="en-US" sz="12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rPr>
                <a:t>保留镇中心卫生院，增加医疗设施配套、提升医疗水平，配建社区卫生室</a:t>
              </a:r>
              <a:endParaRPr lang="zh-CN" altLang="en-US" sz="12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84" name="文本框 83"/>
            <p:cNvSpPr txBox="1"/>
            <p:nvPr>
              <p:custDataLst>
                <p:tags r:id="rId14"/>
              </p:custDataLst>
            </p:nvPr>
          </p:nvSpPr>
          <p:spPr>
            <a:xfrm>
              <a:off x="5551" y="5687"/>
              <a:ext cx="4913" cy="621"/>
            </a:xfrm>
            <a:prstGeom prst="rect">
              <a:avLst/>
            </a:prstGeom>
            <a:noFill/>
          </p:spPr>
          <p:txBody>
            <a:bodyPr wrap="square" rtlCol="0">
              <a:noAutofit/>
            </a:bodyPr>
            <a:lstStyle/>
            <a:p>
              <a:pPr marL="171450" indent="-171450" defTabSz="1625600" fontAlgn="auto">
                <a:spcBef>
                  <a:spcPts val="300"/>
                </a:spcBef>
                <a:buFont typeface="Arial" panose="020B0604020202020204" pitchFamily="34" charset="0"/>
                <a:buChar char="•"/>
              </a:pPr>
              <a:r>
                <a:rPr lang="zh-CN" altLang="en-US" sz="12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rPr>
                <a:t>规划形成</a:t>
              </a:r>
              <a:r>
                <a:rPr lang="en-US" altLang="zh-CN" sz="12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rPr>
                <a:t>1</a:t>
              </a:r>
              <a:r>
                <a:rPr lang="zh-CN" altLang="en-US" sz="12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rPr>
                <a:t>个“十分钟生活圈”，</a:t>
              </a:r>
              <a:r>
                <a:rPr lang="en-US" altLang="zh-CN" sz="12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rPr>
                <a:t>2</a:t>
              </a:r>
              <a:r>
                <a:rPr lang="zh-CN" altLang="en-US" sz="12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rPr>
                <a:t>个“五分钟生活圈”</a:t>
              </a:r>
              <a:endParaRPr lang="zh-CN" altLang="en-US" sz="12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87" name="内容占位符 2"/>
          <p:cNvSpPr txBox="1"/>
          <p:nvPr>
            <p:custDataLst>
              <p:tags r:id="rId15"/>
            </p:custDataLst>
          </p:nvPr>
        </p:nvSpPr>
        <p:spPr>
          <a:xfrm>
            <a:off x="444500" y="4197350"/>
            <a:ext cx="2378075" cy="282575"/>
          </a:xfrm>
          <a:prstGeom prst="rect">
            <a:avLst/>
          </a:prstGeom>
        </p:spPr>
        <p:txBody>
          <a:bodyPr vert="horz" lIns="91440" tIns="45720" rIns="91440" bIns="45720" rtlCol="0" anchor="ctr" anchorCtr="0"/>
          <a:lstStyle>
            <a:lvl1pPr marL="406400" indent="-406400" algn="l" defTabSz="1625600" rtl="0" eaLnBrk="1" latinLnBrk="0" hangingPunct="1">
              <a:lnSpc>
                <a:spcPct val="100000"/>
              </a:lnSpc>
              <a:spcBef>
                <a:spcPts val="1780"/>
              </a:spcBef>
              <a:buFont typeface="Arial" panose="020B0604020202020204" pitchFamily="34" charset="0"/>
              <a:buChar char="•"/>
              <a:defRPr sz="24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1219200" indent="-406400" algn="l" defTabSz="1625600" rtl="0" eaLnBrk="1" latinLnBrk="0" hangingPunct="1">
              <a:lnSpc>
                <a:spcPct val="100000"/>
              </a:lnSpc>
              <a:spcBef>
                <a:spcPts val="890"/>
              </a:spcBef>
              <a:buFont typeface="Arial" panose="020B0604020202020204" pitchFamily="34" charset="0"/>
              <a:buChar char="•"/>
              <a:defRPr sz="20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100000"/>
              </a:lnSpc>
              <a:spcBef>
                <a:spcPts val="890"/>
              </a:spcBef>
              <a:buFont typeface="Arial" panose="020B0604020202020204" pitchFamily="34" charset="0"/>
              <a:buChar char="•"/>
              <a:defRPr sz="20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9pPr>
          </a:lstStyle>
          <a:p>
            <a:pPr marL="0" indent="0" algn="l">
              <a:buFont typeface="Arial" panose="020B0604020202020204" pitchFamily="34" charset="0"/>
              <a:buNone/>
            </a:pPr>
            <a:r>
              <a:rPr lang="zh-CN" altLang="en-US" sz="1400" dirty="0">
                <a:solidFill>
                  <a:srgbClr val="337867"/>
                </a:solidFill>
                <a:sym typeface="+mn-ea"/>
              </a:rPr>
              <a:t>镇政府驻地公服设施规划</a:t>
            </a:r>
            <a:r>
              <a:rPr lang="zh-CN" altLang="en-US" sz="1400" dirty="0">
                <a:solidFill>
                  <a:srgbClr val="337867"/>
                </a:solidFill>
              </a:rPr>
              <a:t>图</a:t>
            </a:r>
            <a:endParaRPr lang="zh-CN" altLang="en-US" sz="1400" dirty="0">
              <a:solidFill>
                <a:srgbClr val="337867"/>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燕尾形 10"/>
          <p:cNvSpPr/>
          <p:nvPr/>
        </p:nvSpPr>
        <p:spPr>
          <a:xfrm rot="10800000">
            <a:off x="5913120" y="241078"/>
            <a:ext cx="1176528" cy="576419"/>
          </a:xfrm>
          <a:prstGeom prst="chevron">
            <a:avLst>
              <a:gd name="adj" fmla="val 29518"/>
            </a:avLst>
          </a:prstGeom>
          <a:solidFill>
            <a:srgbClr val="46A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标题 6"/>
          <p:cNvSpPr>
            <a:spLocks noGrp="1"/>
          </p:cNvSpPr>
          <p:nvPr>
            <p:ph type="title"/>
          </p:nvPr>
        </p:nvSpPr>
        <p:spPr>
          <a:xfrm>
            <a:off x="471487" y="744208"/>
            <a:ext cx="5915025" cy="975720"/>
          </a:xfrm>
        </p:spPr>
        <p:txBody>
          <a:bodyPr/>
          <a:lstStyle/>
          <a:p>
            <a:r>
              <a:rPr lang="en-US" altLang="zh-CN" dirty="0">
                <a:solidFill>
                  <a:srgbClr val="337867"/>
                </a:solidFill>
              </a:rPr>
              <a:t>8.4 </a:t>
            </a:r>
            <a:r>
              <a:rPr lang="zh-CN" altLang="en-US" dirty="0">
                <a:solidFill>
                  <a:srgbClr val="337867"/>
                </a:solidFill>
                <a:sym typeface="+mn-ea"/>
              </a:rPr>
              <a:t>完善道路交通设施建设</a:t>
            </a:r>
            <a:endParaRPr lang="zh-CN" altLang="en-US" dirty="0">
              <a:solidFill>
                <a:srgbClr val="337867"/>
              </a:solidFill>
              <a:sym typeface="+mn-ea"/>
            </a:endParaRPr>
          </a:p>
        </p:txBody>
      </p:sp>
      <p:sp>
        <p:nvSpPr>
          <p:cNvPr id="5" name="灯片编号占位符 4"/>
          <p:cNvSpPr>
            <a:spLocks noGrp="1"/>
          </p:cNvSpPr>
          <p:nvPr>
            <p:ph type="sldNum" sz="quarter" idx="12"/>
          </p:nvPr>
        </p:nvSpPr>
        <p:spPr/>
        <p:txBody>
          <a:bodyPr/>
          <a:lstStyle/>
          <a:p>
            <a:fld id="{8886FA7B-F871-4E12-A366-D771B5170A55}" type="slidenum">
              <a:rPr lang="zh-CN" altLang="en-US" smtClean="0"/>
            </a:fld>
            <a:endParaRPr lang="zh-CN" altLang="en-US"/>
          </a:p>
        </p:txBody>
      </p:sp>
      <p:sp>
        <p:nvSpPr>
          <p:cNvPr id="50" name="文本框 49"/>
          <p:cNvSpPr txBox="1"/>
          <p:nvPr>
            <p:custDataLst>
              <p:tags r:id="rId1"/>
            </p:custDataLst>
          </p:nvPr>
        </p:nvSpPr>
        <p:spPr>
          <a:xfrm>
            <a:off x="-1270" y="415290"/>
            <a:ext cx="6859270" cy="320040"/>
          </a:xfrm>
          <a:prstGeom prst="rect">
            <a:avLst/>
          </a:prstGeom>
          <a:noFill/>
        </p:spPr>
        <p:txBody>
          <a:bodyPr wrap="square" rtlCol="0">
            <a:noAutofit/>
          </a:bodyPr>
          <a:lstStyle/>
          <a:p>
            <a:pPr algn="ctr"/>
            <a:r>
              <a:rPr lang="zh-CN" altLang="en-US" sz="1200" b="1" dirty="0">
                <a:ln w="0"/>
                <a:solidFill>
                  <a:srgbClr val="337867"/>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梅桥镇国土空间总体规划（</a:t>
            </a:r>
            <a:r>
              <a:rPr lang="en-US" altLang="zh-CN" sz="1200" b="1" dirty="0">
                <a:ln w="0"/>
                <a:solidFill>
                  <a:srgbClr val="337867"/>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2021-2035</a:t>
            </a:r>
            <a:r>
              <a:rPr lang="zh-CN" altLang="en-US" sz="1200" b="1" dirty="0">
                <a:ln w="0"/>
                <a:solidFill>
                  <a:srgbClr val="337867"/>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年）草案公示</a:t>
            </a:r>
            <a:endParaRPr lang="zh-CN" altLang="en-US" sz="1200" b="1" dirty="0">
              <a:ln w="0"/>
              <a:solidFill>
                <a:srgbClr val="337867"/>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6" name="组合 5"/>
          <p:cNvGrpSpPr/>
          <p:nvPr/>
        </p:nvGrpSpPr>
        <p:grpSpPr>
          <a:xfrm>
            <a:off x="555283" y="1578493"/>
            <a:ext cx="5842635" cy="2741295"/>
            <a:chOff x="407035" y="1621155"/>
            <a:chExt cx="5842635" cy="263525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7035" y="1621155"/>
              <a:ext cx="5842635" cy="2635250"/>
            </a:xfrm>
            <a:prstGeom prst="rect">
              <a:avLst/>
            </a:prstGeom>
          </p:spPr>
        </p:pic>
        <p:sp>
          <p:nvSpPr>
            <p:cNvPr id="18" name="矩形: 剪去单角 16"/>
            <p:cNvSpPr/>
            <p:nvPr/>
          </p:nvSpPr>
          <p:spPr>
            <a:xfrm flipH="1">
              <a:off x="407035" y="1752600"/>
              <a:ext cx="2858770" cy="317500"/>
            </a:xfrm>
            <a:prstGeom prst="snip1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道路交通体系   </a:t>
              </a:r>
              <a:r>
                <a:rPr lang="zh-CN" altLang="en-US" sz="1200" b="1" dirty="0">
                  <a:latin typeface="微软雅黑" panose="020B0503020204020204" pitchFamily="34" charset="-122"/>
                  <a:ea typeface="微软雅黑" panose="020B0503020204020204" pitchFamily="34" charset="-122"/>
                </a:rPr>
                <a:t>积极引导低碳出行</a:t>
              </a:r>
              <a:endParaRPr lang="zh-CN" altLang="en-US" sz="1200" b="1" dirty="0">
                <a:latin typeface="微软雅黑" panose="020B0503020204020204" pitchFamily="34" charset="-122"/>
                <a:ea typeface="微软雅黑" panose="020B0503020204020204" pitchFamily="34" charset="-122"/>
              </a:endParaRPr>
            </a:p>
          </p:txBody>
        </p:sp>
        <p:sp>
          <p:nvSpPr>
            <p:cNvPr id="19" name="矩形: 剪去单角 16"/>
            <p:cNvSpPr/>
            <p:nvPr/>
          </p:nvSpPr>
          <p:spPr>
            <a:xfrm flipH="1">
              <a:off x="3404235" y="1755775"/>
              <a:ext cx="2679700" cy="317500"/>
            </a:xfrm>
            <a:prstGeom prst="snip1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200" b="1" dirty="0">
                  <a:latin typeface="微软雅黑" panose="020B0503020204020204" pitchFamily="34" charset="-122"/>
                  <a:ea typeface="微软雅黑" panose="020B0503020204020204" pitchFamily="34" charset="-122"/>
                </a:rPr>
                <a:t>“四横三纵”</a:t>
              </a:r>
              <a:r>
                <a:rPr lang="zh-CN" altLang="en-US" sz="16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道路系统格局</a:t>
              </a:r>
              <a:endParaRPr lang="zh-CN" altLang="en-US" sz="1200" b="1" dirty="0">
                <a:latin typeface="微软雅黑" panose="020B0503020204020204" pitchFamily="34" charset="-122"/>
                <a:ea typeface="微软雅黑" panose="020B0503020204020204" pitchFamily="34" charset="-122"/>
              </a:endParaRPr>
            </a:p>
          </p:txBody>
        </p:sp>
        <p:sp>
          <p:nvSpPr>
            <p:cNvPr id="20" name="矩形: 剪去单角 16"/>
            <p:cNvSpPr/>
            <p:nvPr/>
          </p:nvSpPr>
          <p:spPr>
            <a:xfrm flipH="1">
              <a:off x="407670" y="3794760"/>
              <a:ext cx="2677160" cy="317500"/>
            </a:xfrm>
            <a:prstGeom prst="snip1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慢行系统             </a:t>
              </a:r>
              <a:r>
                <a:rPr lang="zh-CN" altLang="en-US" sz="1200" b="1" dirty="0">
                  <a:latin typeface="微软雅黑" panose="020B0503020204020204" pitchFamily="34" charset="-122"/>
                  <a:ea typeface="微软雅黑" panose="020B0503020204020204" pitchFamily="34" charset="-122"/>
                </a:rPr>
                <a:t>绿色宜人</a:t>
              </a:r>
              <a:endParaRPr lang="zh-CN" altLang="en-US" sz="1200" b="1" dirty="0">
                <a:latin typeface="微软雅黑" panose="020B0503020204020204" pitchFamily="34" charset="-122"/>
                <a:ea typeface="微软雅黑" panose="020B0503020204020204" pitchFamily="34" charset="-122"/>
              </a:endParaRPr>
            </a:p>
          </p:txBody>
        </p:sp>
        <p:sp>
          <p:nvSpPr>
            <p:cNvPr id="21" name="矩形: 剪去单角 16"/>
            <p:cNvSpPr/>
            <p:nvPr/>
          </p:nvSpPr>
          <p:spPr>
            <a:xfrm flipH="1">
              <a:off x="3403600" y="3794760"/>
              <a:ext cx="2680335" cy="317500"/>
            </a:xfrm>
            <a:prstGeom prst="snip1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200" b="1" dirty="0">
                  <a:latin typeface="微软雅黑" panose="020B0503020204020204" pitchFamily="34" charset="-122"/>
                  <a:ea typeface="微软雅黑" panose="020B0503020204020204" pitchFamily="34" charset="-122"/>
                </a:rPr>
                <a:t> 配套完善            </a:t>
              </a:r>
              <a:r>
                <a:rPr lang="zh-CN" altLang="en-US" sz="16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道路交通设施</a:t>
              </a:r>
              <a:endParaRPr lang="zh-CN" altLang="en-US" sz="1200" b="1" dirty="0">
                <a:latin typeface="微软雅黑" panose="020B0503020204020204" pitchFamily="34" charset="-122"/>
                <a:ea typeface="微软雅黑" panose="020B0503020204020204" pitchFamily="34" charset="-122"/>
              </a:endParaRPr>
            </a:p>
          </p:txBody>
        </p:sp>
        <p:sp>
          <p:nvSpPr>
            <p:cNvPr id="22" name="文本框 21"/>
            <p:cNvSpPr txBox="1"/>
            <p:nvPr>
              <p:custDataLst>
                <p:tags r:id="rId3"/>
              </p:custDataLst>
            </p:nvPr>
          </p:nvSpPr>
          <p:spPr>
            <a:xfrm>
              <a:off x="462915" y="2239010"/>
              <a:ext cx="2512060" cy="564515"/>
            </a:xfrm>
            <a:prstGeom prst="rect">
              <a:avLst/>
            </a:prstGeom>
            <a:noFill/>
          </p:spPr>
          <p:txBody>
            <a:bodyPr wrap="square" rtlCol="0">
              <a:noAutofit/>
            </a:bodyPr>
            <a:lstStyle/>
            <a:p>
              <a:pPr marL="171450" indent="-171450" defTabSz="1625600" fontAlgn="auto">
                <a:buFont typeface="Arial" panose="020B0604020202020204" pitchFamily="34" charset="0"/>
                <a:buChar char="•"/>
              </a:pPr>
              <a:r>
                <a:rPr lang="zh-CN" altLang="en-US" sz="12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rPr>
                <a:t>优化城镇道路与对外交通的衔接</a:t>
              </a:r>
              <a:endParaRPr lang="en-US" altLang="zh-CN" sz="12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endParaRPr>
            </a:p>
            <a:p>
              <a:pPr marL="171450" indent="-171450" defTabSz="1625600" fontAlgn="auto">
                <a:buFont typeface="Arial" panose="020B0604020202020204" pitchFamily="34" charset="0"/>
                <a:buChar char="•"/>
              </a:pPr>
              <a:r>
                <a:rPr lang="zh-CN" altLang="en-US" sz="12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rPr>
                <a:t>规划路网密度</a:t>
              </a:r>
              <a:r>
                <a:rPr lang="en-US" altLang="zh-CN" sz="12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rPr>
                <a:t>7.8</a:t>
              </a:r>
              <a:r>
                <a:rPr lang="zh-CN" altLang="en-US" sz="12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rPr>
                <a:t>千米</a:t>
              </a:r>
              <a:r>
                <a:rPr lang="en-US" altLang="zh-CN" sz="12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2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rPr>
                <a:t>平方千米</a:t>
              </a:r>
              <a:endParaRPr lang="zh-CN" altLang="en-US" sz="12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endParaRPr>
            </a:p>
            <a:p>
              <a:pPr marL="171450" indent="-171450" defTabSz="1625600" fontAlgn="auto">
                <a:spcBef>
                  <a:spcPts val="300"/>
                </a:spcBef>
                <a:buFont typeface="Arial" panose="020B0604020202020204" pitchFamily="34" charset="0"/>
                <a:buChar char="•"/>
              </a:pPr>
              <a:endParaRPr lang="zh-CN" altLang="en-US" sz="12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3" name="文本框 22"/>
            <p:cNvSpPr txBox="1"/>
            <p:nvPr>
              <p:custDataLst>
                <p:tags r:id="rId4"/>
              </p:custDataLst>
            </p:nvPr>
          </p:nvSpPr>
          <p:spPr>
            <a:xfrm>
              <a:off x="3706495" y="2115820"/>
              <a:ext cx="2512060" cy="629285"/>
            </a:xfrm>
            <a:prstGeom prst="rect">
              <a:avLst/>
            </a:prstGeom>
            <a:noFill/>
          </p:spPr>
          <p:txBody>
            <a:bodyPr wrap="square" rtlCol="0">
              <a:noAutofit/>
            </a:bodyPr>
            <a:lstStyle/>
            <a:p>
              <a:pPr marL="171450" indent="-171450" defTabSz="1625600" fontAlgn="auto">
                <a:lnSpc>
                  <a:spcPct val="95000"/>
                </a:lnSpc>
                <a:buFont typeface="Arial" panose="020B0604020202020204" pitchFamily="34" charset="0"/>
                <a:buChar char="•"/>
              </a:pPr>
              <a:r>
                <a:rPr lang="zh-CN" altLang="en-US" sz="12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rPr>
                <a:t>“一横一纵”的主干路骨架</a:t>
              </a:r>
              <a:endParaRPr lang="en-US" altLang="zh-CN" sz="12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endParaRPr>
            </a:p>
            <a:p>
              <a:pPr marL="171450" indent="-171450" defTabSz="1625600" fontAlgn="auto">
                <a:lnSpc>
                  <a:spcPct val="95000"/>
                </a:lnSpc>
                <a:buFont typeface="Arial" panose="020B0604020202020204" pitchFamily="34" charset="0"/>
                <a:buChar char="•"/>
              </a:pPr>
              <a:r>
                <a:rPr lang="zh-CN" altLang="en-US" sz="12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rPr>
                <a:t>“三横两纵”次干路网</a:t>
              </a:r>
              <a:endParaRPr lang="en-US" altLang="zh-CN" sz="12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endParaRPr>
            </a:p>
            <a:p>
              <a:pPr marL="171450" indent="-171450" defTabSz="1625600" fontAlgn="auto">
                <a:lnSpc>
                  <a:spcPct val="95000"/>
                </a:lnSpc>
                <a:buFont typeface="Arial" panose="020B0604020202020204" pitchFamily="34" charset="0"/>
                <a:buChar char="•"/>
              </a:pPr>
              <a:r>
                <a:rPr lang="zh-CN" altLang="en-US" sz="12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rPr>
                <a:t>提升支路网密度</a:t>
              </a:r>
              <a:endParaRPr lang="zh-CN" altLang="en-US" sz="12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4" name="文本框 23"/>
            <p:cNvSpPr txBox="1"/>
            <p:nvPr>
              <p:custDataLst>
                <p:tags r:id="rId5"/>
              </p:custDataLst>
            </p:nvPr>
          </p:nvSpPr>
          <p:spPr>
            <a:xfrm>
              <a:off x="495300" y="3126105"/>
              <a:ext cx="2360295" cy="278765"/>
            </a:xfrm>
            <a:prstGeom prst="rect">
              <a:avLst/>
            </a:prstGeom>
            <a:noFill/>
          </p:spPr>
          <p:txBody>
            <a:bodyPr wrap="square" rtlCol="0">
              <a:noAutofit/>
            </a:bodyPr>
            <a:lstStyle/>
            <a:p>
              <a:pPr marL="171450" indent="-171450" defTabSz="1625600" fontAlgn="auto">
                <a:lnSpc>
                  <a:spcPct val="95000"/>
                </a:lnSpc>
                <a:buFont typeface="Arial" panose="020B0604020202020204" pitchFamily="34" charset="0"/>
                <a:buChar char="•"/>
              </a:pPr>
              <a:r>
                <a:rPr lang="zh-CN" altLang="en-US" sz="12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rPr>
                <a:t>完善连通既有步行巷道、城镇道路非机动车道和人行道</a:t>
              </a:r>
              <a:endParaRPr lang="en-US" altLang="zh-CN" sz="12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endParaRPr>
            </a:p>
            <a:p>
              <a:pPr marL="171450" indent="-171450" defTabSz="1625600" fontAlgn="auto">
                <a:lnSpc>
                  <a:spcPct val="95000"/>
                </a:lnSpc>
                <a:buFont typeface="Arial" panose="020B0604020202020204" pitchFamily="34" charset="0"/>
                <a:buChar char="•"/>
              </a:pPr>
              <a:r>
                <a:rPr lang="zh-CN" altLang="en-US" sz="12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rPr>
                <a:t>加大与绿道的步行交通联系</a:t>
              </a:r>
              <a:endParaRPr lang="zh-CN" altLang="en-US" sz="12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5" name="文本框 24"/>
            <p:cNvSpPr txBox="1"/>
            <p:nvPr>
              <p:custDataLst>
                <p:tags r:id="rId6"/>
              </p:custDataLst>
            </p:nvPr>
          </p:nvSpPr>
          <p:spPr>
            <a:xfrm>
              <a:off x="3774440" y="3140710"/>
              <a:ext cx="2444115" cy="305435"/>
            </a:xfrm>
            <a:prstGeom prst="rect">
              <a:avLst/>
            </a:prstGeom>
            <a:noFill/>
          </p:spPr>
          <p:txBody>
            <a:bodyPr wrap="square" rtlCol="0">
              <a:noAutofit/>
            </a:bodyPr>
            <a:lstStyle/>
            <a:p>
              <a:pPr marL="171450" indent="-171450" defTabSz="1625600" fontAlgn="auto">
                <a:lnSpc>
                  <a:spcPct val="95000"/>
                </a:lnSpc>
                <a:buFont typeface="Arial" panose="020B0604020202020204" pitchFamily="34" charset="0"/>
                <a:buChar char="•"/>
              </a:pPr>
              <a:r>
                <a:rPr lang="zh-CN" altLang="en-US" sz="12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rPr>
                <a:t>配置乡镇综合运输服务站</a:t>
              </a:r>
              <a:endParaRPr lang="en-US" altLang="zh-CN" sz="12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endParaRPr>
            </a:p>
            <a:p>
              <a:pPr marL="171450" indent="-171450" defTabSz="1625600" fontAlgn="auto">
                <a:lnSpc>
                  <a:spcPct val="95000"/>
                </a:lnSpc>
                <a:buFont typeface="Arial" panose="020B0604020202020204" pitchFamily="34" charset="0"/>
                <a:buChar char="•"/>
              </a:pPr>
              <a:r>
                <a:rPr lang="zh-CN" altLang="en-US" sz="12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rPr>
                <a:t>配建社会公共停车场</a:t>
              </a:r>
              <a:endParaRPr lang="en-US" altLang="zh-CN" sz="12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endParaRPr>
            </a:p>
            <a:p>
              <a:pPr marL="171450" indent="-171450" defTabSz="1625600" fontAlgn="auto">
                <a:lnSpc>
                  <a:spcPct val="95000"/>
                </a:lnSpc>
                <a:buFont typeface="Arial" panose="020B0604020202020204" pitchFamily="34" charset="0"/>
                <a:buChar char="•"/>
              </a:pPr>
              <a:r>
                <a:rPr lang="zh-CN" altLang="en-US" sz="12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rPr>
                <a:t>按相关规范配建停车位</a:t>
              </a:r>
              <a:endParaRPr lang="zh-CN" altLang="en-US" sz="12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2" name="组合 1"/>
          <p:cNvGrpSpPr/>
          <p:nvPr/>
        </p:nvGrpSpPr>
        <p:grpSpPr>
          <a:xfrm>
            <a:off x="627656" y="4509909"/>
            <a:ext cx="5697890" cy="5182732"/>
            <a:chOff x="1126" y="7373"/>
            <a:chExt cx="8936" cy="8128"/>
          </a:xfrm>
        </p:grpSpPr>
        <p:pic>
          <p:nvPicPr>
            <p:cNvPr id="27" name="图片 26"/>
            <p:cNvPicPr>
              <a:picLocks noChangeAspect="1"/>
            </p:cNvPicPr>
            <p:nvPr/>
          </p:nvPicPr>
          <p:blipFill rotWithShape="1">
            <a:blip r:embed="rId7" cstate="print">
              <a:extLst>
                <a:ext uri="{28A0092B-C50C-407E-A947-70E740481C1C}">
                  <a14:useLocalDpi xmlns:a14="http://schemas.microsoft.com/office/drawing/2010/main" val="0"/>
                </a:ext>
              </a:extLst>
            </a:blip>
            <a:srcRect l="3107" t="18579" r="3430" b="19960"/>
            <a:stretch>
              <a:fillRect/>
            </a:stretch>
          </p:blipFill>
          <p:spPr>
            <a:xfrm>
              <a:off x="1126" y="7373"/>
              <a:ext cx="8936" cy="8128"/>
            </a:xfrm>
            <a:prstGeom prst="rect">
              <a:avLst/>
            </a:prstGeom>
            <a:effectLst>
              <a:softEdge rad="31750"/>
            </a:effectLst>
          </p:spPr>
        </p:pic>
        <p:sp>
          <p:nvSpPr>
            <p:cNvPr id="29" name="内容占位符 2"/>
            <p:cNvSpPr txBox="1"/>
            <p:nvPr>
              <p:custDataLst>
                <p:tags r:id="rId8"/>
              </p:custDataLst>
            </p:nvPr>
          </p:nvSpPr>
          <p:spPr>
            <a:xfrm>
              <a:off x="1126" y="7381"/>
              <a:ext cx="5028" cy="687"/>
            </a:xfrm>
            <a:prstGeom prst="rect">
              <a:avLst/>
            </a:prstGeom>
          </p:spPr>
          <p:txBody>
            <a:bodyPr vert="horz" lIns="91440" tIns="45720" rIns="91440" bIns="45720" rtlCol="0" anchor="ctr" anchorCtr="0">
              <a:normAutofit/>
            </a:bodyPr>
            <a:lstStyle>
              <a:lvl1pPr marL="406400" indent="-406400" algn="l" defTabSz="1625600" rtl="0" eaLnBrk="1" latinLnBrk="0" hangingPunct="1">
                <a:lnSpc>
                  <a:spcPct val="100000"/>
                </a:lnSpc>
                <a:spcBef>
                  <a:spcPts val="1780"/>
                </a:spcBef>
                <a:buFont typeface="Arial" panose="020B0604020202020204" pitchFamily="34" charset="0"/>
                <a:buChar char="•"/>
                <a:defRPr sz="24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1219200" indent="-406400" algn="l" defTabSz="1625600" rtl="0" eaLnBrk="1" latinLnBrk="0" hangingPunct="1">
                <a:lnSpc>
                  <a:spcPct val="100000"/>
                </a:lnSpc>
                <a:spcBef>
                  <a:spcPts val="890"/>
                </a:spcBef>
                <a:buFont typeface="Arial" panose="020B0604020202020204" pitchFamily="34" charset="0"/>
                <a:buChar char="•"/>
                <a:defRPr sz="20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100000"/>
                </a:lnSpc>
                <a:spcBef>
                  <a:spcPts val="890"/>
                </a:spcBef>
                <a:buFont typeface="Arial" panose="020B0604020202020204" pitchFamily="34" charset="0"/>
                <a:buChar char="•"/>
                <a:defRPr sz="20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9pPr>
            </a:lstStyle>
            <a:p>
              <a:pPr marL="0" indent="0" algn="l">
                <a:buFont typeface="Arial" panose="020B0604020202020204" pitchFamily="34" charset="0"/>
                <a:buNone/>
              </a:pPr>
              <a:r>
                <a:rPr lang="zh-CN" altLang="en-US" sz="1400" dirty="0">
                  <a:solidFill>
                    <a:srgbClr val="337867"/>
                  </a:solidFill>
                  <a:sym typeface="+mn-ea"/>
                </a:rPr>
                <a:t>镇政府驻地道路交通规划</a:t>
              </a:r>
              <a:r>
                <a:rPr lang="zh-CN" altLang="en-US" sz="1400" dirty="0">
                  <a:solidFill>
                    <a:srgbClr val="337867"/>
                  </a:solidFill>
                </a:rPr>
                <a:t>图</a:t>
              </a:r>
              <a:endParaRPr lang="zh-CN" altLang="en-US" sz="1400" dirty="0">
                <a:solidFill>
                  <a:srgbClr val="337867"/>
                </a:solidFill>
              </a:endParaRPr>
            </a:p>
          </p:txBody>
        </p:sp>
        <p:pic>
          <p:nvPicPr>
            <p:cNvPr id="28" name="图片 27"/>
            <p:cNvPicPr>
              <a:picLocks noChangeAspect="1"/>
            </p:cNvPicPr>
            <p:nvPr/>
          </p:nvPicPr>
          <p:blipFill rotWithShape="1">
            <a:blip r:embed="rId9" cstate="print">
              <a:clrChange>
                <a:clrFrom>
                  <a:srgbClr val="FEFFFE"/>
                </a:clrFrom>
                <a:clrTo>
                  <a:srgbClr val="FEFFFE">
                    <a:alpha val="0"/>
                  </a:srgbClr>
                </a:clrTo>
              </a:clrChange>
              <a:extLst>
                <a:ext uri="{28A0092B-C50C-407E-A947-70E740481C1C}">
                  <a14:useLocalDpi xmlns:a14="http://schemas.microsoft.com/office/drawing/2010/main" val="0"/>
                </a:ext>
              </a:extLst>
            </a:blip>
            <a:srcRect b="8243"/>
            <a:stretch>
              <a:fillRect/>
            </a:stretch>
          </p:blipFill>
          <p:spPr>
            <a:xfrm>
              <a:off x="7129" y="12796"/>
              <a:ext cx="2933" cy="2623"/>
            </a:xfrm>
            <a:prstGeom prst="rect">
              <a:avLst/>
            </a:prstGeom>
          </p:spPr>
        </p:pic>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6858000" cy="4977223"/>
          </a:xfrm>
          <a:prstGeom prst="rect">
            <a:avLst/>
          </a:prstGeom>
          <a:solidFill>
            <a:srgbClr val="7CD6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428625" y="1656080"/>
            <a:ext cx="2784475" cy="1230630"/>
          </a:xfrm>
        </p:spPr>
        <p:txBody>
          <a:bodyPr/>
          <a:lstStyle/>
          <a:p>
            <a:pPr marL="0" indent="0" fontAlgn="auto">
              <a:lnSpc>
                <a:spcPct val="100000"/>
              </a:lnSpc>
            </a:pPr>
            <a:r>
              <a:rPr lang="en-US" altLang="zh-CN" dirty="0">
                <a:solidFill>
                  <a:schemeClr val="bg1"/>
                </a:solidFill>
              </a:rPr>
              <a:t>09</a:t>
            </a:r>
            <a:endParaRPr lang="zh-CN" altLang="en-US" dirty="0">
              <a:solidFill>
                <a:schemeClr val="bg1"/>
              </a:solidFill>
            </a:endParaRPr>
          </a:p>
        </p:txBody>
      </p:sp>
      <p:sp>
        <p:nvSpPr>
          <p:cNvPr id="3" name="内容占位符 2"/>
          <p:cNvSpPr>
            <a:spLocks noGrp="1"/>
          </p:cNvSpPr>
          <p:nvPr>
            <p:ph idx="1"/>
          </p:nvPr>
        </p:nvSpPr>
        <p:spPr>
          <a:xfrm>
            <a:off x="3642614" y="1656501"/>
            <a:ext cx="2847483" cy="1954059"/>
          </a:xfrm>
        </p:spPr>
        <p:txBody>
          <a:bodyPr/>
          <a:lstStyle/>
          <a:p>
            <a:r>
              <a:rPr lang="en-US" altLang="zh-CN" dirty="0">
                <a:solidFill>
                  <a:schemeClr val="bg1"/>
                </a:solidFill>
              </a:rPr>
              <a:t>9.1 </a:t>
            </a:r>
            <a:r>
              <a:rPr lang="zh-CN" altLang="en-US" dirty="0">
                <a:solidFill>
                  <a:schemeClr val="bg1"/>
                </a:solidFill>
              </a:rPr>
              <a:t>单元划分</a:t>
            </a:r>
            <a:endParaRPr lang="en-US" altLang="zh-CN" dirty="0">
              <a:solidFill>
                <a:schemeClr val="bg1"/>
              </a:solidFill>
            </a:endParaRPr>
          </a:p>
          <a:p>
            <a:r>
              <a:rPr lang="en-US" altLang="zh-CN" dirty="0">
                <a:solidFill>
                  <a:schemeClr val="bg1"/>
                </a:solidFill>
              </a:rPr>
              <a:t>9.2 </a:t>
            </a:r>
            <a:r>
              <a:rPr lang="zh-CN" altLang="en-US" dirty="0">
                <a:solidFill>
                  <a:schemeClr val="bg1"/>
                </a:solidFill>
              </a:rPr>
              <a:t>分期实施</a:t>
            </a:r>
            <a:endParaRPr lang="zh-CN" altLang="en-US" dirty="0">
              <a:solidFill>
                <a:schemeClr val="bg1"/>
              </a:solidFill>
            </a:endParaRPr>
          </a:p>
        </p:txBody>
      </p:sp>
      <p:sp>
        <p:nvSpPr>
          <p:cNvPr id="5" name="文本占位符 4"/>
          <p:cNvSpPr>
            <a:spLocks noGrp="1"/>
          </p:cNvSpPr>
          <p:nvPr>
            <p:ph type="body" sz="half" idx="13"/>
          </p:nvPr>
        </p:nvSpPr>
        <p:spPr>
          <a:xfrm>
            <a:off x="575223" y="3025405"/>
            <a:ext cx="5915025" cy="585593"/>
          </a:xfrm>
        </p:spPr>
        <p:txBody>
          <a:bodyPr/>
          <a:lstStyle/>
          <a:p>
            <a:r>
              <a:rPr lang="zh-CN" altLang="en-US" dirty="0">
                <a:solidFill>
                  <a:srgbClr val="2C9394"/>
                </a:solidFill>
                <a:sym typeface="+mn-ea"/>
              </a:rPr>
              <a:t>规划传导与实施保障</a:t>
            </a:r>
            <a:endParaRPr lang="zh-CN" altLang="en-US" dirty="0">
              <a:solidFill>
                <a:srgbClr val="2C9394"/>
              </a:solidFill>
              <a:sym typeface="+mn-ea"/>
            </a:endParaRPr>
          </a:p>
        </p:txBody>
      </p:sp>
      <p:sp>
        <p:nvSpPr>
          <p:cNvPr id="12" name="矩形 11"/>
          <p:cNvSpPr/>
          <p:nvPr/>
        </p:nvSpPr>
        <p:spPr>
          <a:xfrm>
            <a:off x="-12192" y="1656707"/>
            <a:ext cx="2231136" cy="122919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rotWithShape="1">
          <a:blip r:embed="rId1">
            <a:extLst>
              <a:ext uri="{28A0092B-C50C-407E-A947-70E740481C1C}">
                <a14:useLocalDpi xmlns:a14="http://schemas.microsoft.com/office/drawing/2010/main" val="0"/>
              </a:ext>
            </a:extLst>
          </a:blip>
          <a:srcRect l="17479" r="4375"/>
          <a:stretch>
            <a:fillRect/>
          </a:stretch>
        </p:blipFill>
        <p:spPr>
          <a:xfrm>
            <a:off x="-12192" y="4977223"/>
            <a:ext cx="6864627" cy="4945634"/>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2823767" y="5262331"/>
            <a:ext cx="3690216" cy="3977710"/>
          </a:xfrm>
          <a:prstGeom prst="rect">
            <a:avLst/>
          </a:prstGeom>
        </p:spPr>
      </p:pic>
      <p:sp>
        <p:nvSpPr>
          <p:cNvPr id="11" name="燕尾形 10"/>
          <p:cNvSpPr/>
          <p:nvPr/>
        </p:nvSpPr>
        <p:spPr>
          <a:xfrm rot="10800000">
            <a:off x="5913120" y="241078"/>
            <a:ext cx="1176528" cy="576419"/>
          </a:xfrm>
          <a:prstGeom prst="chevron">
            <a:avLst>
              <a:gd name="adj" fmla="val 29518"/>
            </a:avLst>
          </a:prstGeom>
          <a:solidFill>
            <a:srgbClr val="7CD6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标题 6"/>
          <p:cNvSpPr>
            <a:spLocks noGrp="1"/>
          </p:cNvSpPr>
          <p:nvPr>
            <p:ph type="title"/>
          </p:nvPr>
        </p:nvSpPr>
        <p:spPr>
          <a:xfrm>
            <a:off x="471487" y="744208"/>
            <a:ext cx="5915025" cy="975720"/>
          </a:xfrm>
        </p:spPr>
        <p:txBody>
          <a:bodyPr/>
          <a:lstStyle/>
          <a:p>
            <a:r>
              <a:rPr lang="en-US" altLang="zh-CN" dirty="0">
                <a:solidFill>
                  <a:srgbClr val="2C9394"/>
                </a:solidFill>
              </a:rPr>
              <a:t>9.1 </a:t>
            </a:r>
            <a:r>
              <a:rPr lang="zh-CN" altLang="en-US" dirty="0">
                <a:solidFill>
                  <a:srgbClr val="2C9394"/>
                </a:solidFill>
                <a:sym typeface="+mn-ea"/>
              </a:rPr>
              <a:t>单元划分</a:t>
            </a:r>
            <a:endParaRPr lang="zh-CN" altLang="en-US" dirty="0">
              <a:solidFill>
                <a:srgbClr val="2C9394"/>
              </a:solidFill>
              <a:sym typeface="+mn-ea"/>
            </a:endParaRPr>
          </a:p>
        </p:txBody>
      </p:sp>
      <p:sp>
        <p:nvSpPr>
          <p:cNvPr id="5" name="灯片编号占位符 4"/>
          <p:cNvSpPr>
            <a:spLocks noGrp="1"/>
          </p:cNvSpPr>
          <p:nvPr>
            <p:ph type="sldNum" sz="quarter" idx="12"/>
          </p:nvPr>
        </p:nvSpPr>
        <p:spPr/>
        <p:txBody>
          <a:bodyPr/>
          <a:lstStyle/>
          <a:p>
            <a:fld id="{8886FA7B-F871-4E12-A366-D771B5170A55}" type="slidenum">
              <a:rPr lang="zh-CN" altLang="en-US" smtClean="0"/>
            </a:fld>
            <a:endParaRPr lang="zh-CN" altLang="en-US"/>
          </a:p>
        </p:txBody>
      </p:sp>
      <p:sp>
        <p:nvSpPr>
          <p:cNvPr id="50" name="文本框 49"/>
          <p:cNvSpPr txBox="1"/>
          <p:nvPr>
            <p:custDataLst>
              <p:tags r:id="rId2"/>
            </p:custDataLst>
          </p:nvPr>
        </p:nvSpPr>
        <p:spPr>
          <a:xfrm>
            <a:off x="-1270" y="415290"/>
            <a:ext cx="6859270" cy="320040"/>
          </a:xfrm>
          <a:prstGeom prst="rect">
            <a:avLst/>
          </a:prstGeom>
          <a:noFill/>
        </p:spPr>
        <p:txBody>
          <a:bodyPr wrap="square" rtlCol="0">
            <a:noAutofit/>
          </a:bodyPr>
          <a:lstStyle/>
          <a:p>
            <a:pPr algn="ctr"/>
            <a:r>
              <a:rPr lang="zh-CN" altLang="en-US" sz="1200" b="1" dirty="0">
                <a:ln w="0"/>
                <a:solidFill>
                  <a:srgbClr val="2C9394"/>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梅桥镇国土空间总体规划（</a:t>
            </a:r>
            <a:r>
              <a:rPr lang="en-US" altLang="zh-CN" sz="1200" b="1" dirty="0">
                <a:ln w="0"/>
                <a:solidFill>
                  <a:srgbClr val="2C9394"/>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2021-2035</a:t>
            </a:r>
            <a:r>
              <a:rPr lang="zh-CN" altLang="en-US" sz="1200" b="1" dirty="0">
                <a:ln w="0"/>
                <a:solidFill>
                  <a:srgbClr val="2C9394"/>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年）草案公示</a:t>
            </a:r>
            <a:endParaRPr lang="zh-CN" altLang="en-US" sz="1200" b="1" dirty="0">
              <a:ln w="0"/>
              <a:solidFill>
                <a:srgbClr val="2C9394"/>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4" name="内容占位符 7"/>
          <p:cNvSpPr>
            <a:spLocks noGrp="1"/>
          </p:cNvSpPr>
          <p:nvPr>
            <p:ph idx="1"/>
          </p:nvPr>
        </p:nvSpPr>
        <p:spPr>
          <a:xfrm>
            <a:off x="1600951" y="1616490"/>
            <a:ext cx="4855246" cy="836930"/>
          </a:xfrm>
        </p:spPr>
        <p:txBody>
          <a:bodyPr>
            <a:normAutofit/>
          </a:bodyPr>
          <a:lstStyle/>
          <a:p>
            <a:pPr marL="0" indent="0">
              <a:lnSpc>
                <a:spcPct val="135000"/>
              </a:lnSpc>
              <a:buNone/>
            </a:pPr>
            <a:r>
              <a:rPr lang="zh-CN" altLang="en-US" sz="1600" kern="100" dirty="0">
                <a:solidFill>
                  <a:srgbClr val="2C9394"/>
                </a:solidFill>
                <a:cs typeface="Times New Roman" panose="02020603050405020304" pitchFamily="18" charset="0"/>
              </a:rPr>
              <a:t>形成</a:t>
            </a:r>
            <a:r>
              <a:rPr lang="zh-CN" altLang="en-US" sz="2000" kern="100" dirty="0">
                <a:solidFill>
                  <a:srgbClr val="2C9394"/>
                </a:solidFill>
                <a:cs typeface="Times New Roman" panose="02020603050405020304" pitchFamily="18" charset="0"/>
              </a:rPr>
              <a:t>“</a:t>
            </a:r>
            <a:r>
              <a:rPr lang="zh-CN" altLang="en-US" sz="2000" kern="100" dirty="0">
                <a:solidFill>
                  <a:schemeClr val="accent2">
                    <a:lumMod val="75000"/>
                  </a:schemeClr>
                </a:solidFill>
                <a:cs typeface="Times New Roman" panose="02020603050405020304" pitchFamily="18" charset="0"/>
              </a:rPr>
              <a:t>城镇单元</a:t>
            </a:r>
            <a:r>
              <a:rPr lang="en-US" altLang="zh-CN" sz="2000" kern="100" dirty="0">
                <a:solidFill>
                  <a:schemeClr val="accent2">
                    <a:lumMod val="75000"/>
                  </a:schemeClr>
                </a:solidFill>
                <a:cs typeface="Times New Roman" panose="02020603050405020304" pitchFamily="18" charset="0"/>
              </a:rPr>
              <a:t>-</a:t>
            </a:r>
            <a:r>
              <a:rPr lang="zh-CN" altLang="en-US" sz="2000" kern="100" dirty="0">
                <a:solidFill>
                  <a:schemeClr val="accent2">
                    <a:lumMod val="75000"/>
                  </a:schemeClr>
                </a:solidFill>
                <a:cs typeface="Times New Roman" panose="02020603050405020304" pitchFamily="18" charset="0"/>
              </a:rPr>
              <a:t>乡村单元</a:t>
            </a:r>
            <a:r>
              <a:rPr lang="en-US" altLang="zh-CN" sz="2000" kern="100" dirty="0">
                <a:solidFill>
                  <a:schemeClr val="accent2">
                    <a:lumMod val="75000"/>
                  </a:schemeClr>
                </a:solidFill>
                <a:cs typeface="Times New Roman" panose="02020603050405020304" pitchFamily="18" charset="0"/>
              </a:rPr>
              <a:t>-</a:t>
            </a:r>
            <a:r>
              <a:rPr lang="zh-CN" altLang="en-US" sz="2000" kern="100" dirty="0">
                <a:solidFill>
                  <a:schemeClr val="accent2">
                    <a:lumMod val="75000"/>
                  </a:schemeClr>
                </a:solidFill>
                <a:cs typeface="Times New Roman" panose="02020603050405020304" pitchFamily="18" charset="0"/>
              </a:rPr>
              <a:t>生态单元</a:t>
            </a:r>
            <a:r>
              <a:rPr lang="zh-CN" altLang="en-US" sz="2000" kern="100" dirty="0">
                <a:solidFill>
                  <a:srgbClr val="2C9394"/>
                </a:solidFill>
                <a:cs typeface="Times New Roman" panose="02020603050405020304" pitchFamily="18" charset="0"/>
              </a:rPr>
              <a:t>”</a:t>
            </a:r>
            <a:r>
              <a:rPr lang="zh-CN" altLang="en-US" sz="1600" kern="100" dirty="0">
                <a:solidFill>
                  <a:srgbClr val="2C9394"/>
                </a:solidFill>
                <a:cs typeface="Times New Roman" panose="02020603050405020304" pitchFamily="18" charset="0"/>
              </a:rPr>
              <a:t>三类详细规划编制单元，明确向下位规划传导内容。</a:t>
            </a:r>
            <a:endParaRPr lang="zh-CN" altLang="en-US" sz="1600" kern="100" dirty="0">
              <a:solidFill>
                <a:srgbClr val="2C9394"/>
              </a:solidFill>
              <a:cs typeface="Times New Roman" panose="02020603050405020304" pitchFamily="18" charset="0"/>
            </a:endParaRPr>
          </a:p>
        </p:txBody>
      </p:sp>
      <p:cxnSp>
        <p:nvCxnSpPr>
          <p:cNvPr id="15" name="直接连接符 14"/>
          <p:cNvCxnSpPr/>
          <p:nvPr/>
        </p:nvCxnSpPr>
        <p:spPr>
          <a:xfrm flipV="1">
            <a:off x="1401527" y="1631083"/>
            <a:ext cx="0" cy="630521"/>
          </a:xfrm>
          <a:prstGeom prst="line">
            <a:avLst/>
          </a:prstGeom>
          <a:ln w="12700">
            <a:solidFill>
              <a:srgbClr val="356769"/>
            </a:solidFill>
          </a:ln>
        </p:spPr>
        <p:style>
          <a:lnRef idx="1">
            <a:schemeClr val="accent1"/>
          </a:lnRef>
          <a:fillRef idx="0">
            <a:schemeClr val="accent1"/>
          </a:fillRef>
          <a:effectRef idx="0">
            <a:schemeClr val="accent1"/>
          </a:effectRef>
          <a:fontRef idx="minor">
            <a:schemeClr val="tx1"/>
          </a:fontRef>
        </p:style>
      </p:cxnSp>
      <p:graphicFrame>
        <p:nvGraphicFramePr>
          <p:cNvPr id="17" name="表格 16"/>
          <p:cNvGraphicFramePr>
            <a:graphicFrameLocks noGrp="1"/>
          </p:cNvGraphicFramePr>
          <p:nvPr>
            <p:custDataLst>
              <p:tags r:id="rId3"/>
            </p:custDataLst>
          </p:nvPr>
        </p:nvGraphicFramePr>
        <p:xfrm>
          <a:off x="411606" y="2463676"/>
          <a:ext cx="6106255" cy="2554190"/>
        </p:xfrm>
        <a:graphic>
          <a:graphicData uri="http://schemas.openxmlformats.org/drawingml/2006/table">
            <a:tbl>
              <a:tblPr firstRow="1">
                <a:tableStyleId>{10A1B5D5-9B99-4C35-A422-299274C87663}</a:tableStyleId>
              </a:tblPr>
              <a:tblGrid>
                <a:gridCol w="920059"/>
                <a:gridCol w="499745"/>
                <a:gridCol w="4686451"/>
              </a:tblGrid>
              <a:tr h="359630">
                <a:tc>
                  <a:txBody>
                    <a:bodyPr/>
                    <a:lstStyle/>
                    <a:p>
                      <a:pPr indent="0" algn="ctr" fontAlgn="auto">
                        <a:lnSpc>
                          <a:spcPct val="125000"/>
                        </a:lnSpc>
                        <a:spcAft>
                          <a:spcPts val="0"/>
                        </a:spcAft>
                      </a:pPr>
                      <a:r>
                        <a:rPr lang="zh-CN" altLang="en-US" sz="1400" b="1" kern="100" dirty="0">
                          <a:solidFill>
                            <a:schemeClr val="bg1"/>
                          </a:solidFill>
                          <a:effectLst/>
                          <a:latin typeface="微软雅黑" panose="020B0503020204020204" pitchFamily="34" charset="-122"/>
                          <a:ea typeface="微软雅黑" panose="020B0503020204020204" pitchFamily="34" charset="-122"/>
                        </a:rPr>
                        <a:t>单元类型</a:t>
                      </a:r>
                      <a:endParaRPr lang="zh-CN" altLang="en-US" sz="1400" b="1" kern="100" dirty="0">
                        <a:solidFill>
                          <a:schemeClr val="bg1"/>
                        </a:solidFill>
                        <a:effectLst/>
                        <a:latin typeface="微软雅黑" panose="020B0503020204020204" pitchFamily="34" charset="-122"/>
                        <a:ea typeface="微软雅黑" panose="020B0503020204020204" pitchFamily="34" charset="-122"/>
                      </a:endParaRPr>
                    </a:p>
                  </a:txBody>
                  <a:tcPr marL="68580" marR="68580" marT="0" marB="0" anchor="ctr">
                    <a:lnL>
                      <a:noFill/>
                    </a:lnL>
                    <a:lnR>
                      <a:noFill/>
                    </a:lnR>
                    <a:lnT>
                      <a:noFill/>
                    </a:lnT>
                    <a:lnB>
                      <a:noFill/>
                    </a:lnB>
                    <a:lnTlToBr>
                      <a:noFill/>
                    </a:lnTlToBr>
                    <a:lnBlToTr>
                      <a:noFill/>
                    </a:lnBlToTr>
                    <a:solidFill>
                      <a:srgbClr val="2C9394"/>
                    </a:solidFill>
                  </a:tcPr>
                </a:tc>
                <a:tc>
                  <a:txBody>
                    <a:bodyPr/>
                    <a:lstStyle/>
                    <a:p>
                      <a:pPr indent="0" algn="ctr" fontAlgn="auto">
                        <a:lnSpc>
                          <a:spcPct val="125000"/>
                        </a:lnSpc>
                        <a:spcAft>
                          <a:spcPts val="0"/>
                        </a:spcAft>
                      </a:pPr>
                      <a:r>
                        <a:rPr lang="zh-CN" altLang="en-US" sz="1400" b="1" kern="100" dirty="0">
                          <a:solidFill>
                            <a:schemeClr val="bg1"/>
                          </a:solidFill>
                          <a:effectLst/>
                          <a:latin typeface="微软雅黑" panose="020B0503020204020204" pitchFamily="34" charset="-122"/>
                          <a:ea typeface="微软雅黑" panose="020B0503020204020204" pitchFamily="34" charset="-122"/>
                        </a:rPr>
                        <a:t>数量</a:t>
                      </a:r>
                      <a:endParaRPr lang="zh-CN" altLang="en-US" sz="1400" b="1" kern="100" dirty="0">
                        <a:solidFill>
                          <a:schemeClr val="bg1"/>
                        </a:solidFill>
                        <a:effectLst/>
                        <a:latin typeface="微软雅黑" panose="020B0503020204020204" pitchFamily="34" charset="-122"/>
                        <a:ea typeface="微软雅黑" panose="020B0503020204020204" pitchFamily="34" charset="-122"/>
                      </a:endParaRPr>
                    </a:p>
                  </a:txBody>
                  <a:tcPr marL="68580" marR="68580" marT="0" marB="0" anchor="ctr">
                    <a:lnL>
                      <a:noFill/>
                    </a:lnL>
                    <a:lnR>
                      <a:noFill/>
                    </a:lnR>
                    <a:lnT>
                      <a:noFill/>
                    </a:lnT>
                    <a:lnB>
                      <a:noFill/>
                    </a:lnB>
                    <a:lnTlToBr>
                      <a:noFill/>
                    </a:lnTlToBr>
                    <a:lnBlToTr>
                      <a:noFill/>
                    </a:lnBlToTr>
                    <a:solidFill>
                      <a:srgbClr val="2C9394"/>
                    </a:solidFill>
                  </a:tcPr>
                </a:tc>
                <a:tc>
                  <a:txBody>
                    <a:bodyPr/>
                    <a:lstStyle/>
                    <a:p>
                      <a:pPr indent="0" algn="ctr" fontAlgn="auto">
                        <a:lnSpc>
                          <a:spcPct val="100000"/>
                        </a:lnSpc>
                        <a:spcAft>
                          <a:spcPts val="0"/>
                        </a:spcAft>
                      </a:pPr>
                      <a:r>
                        <a:rPr lang="zh-CN" altLang="en-US" sz="1400" b="1" kern="100" dirty="0">
                          <a:solidFill>
                            <a:schemeClr val="bg1"/>
                          </a:solidFill>
                          <a:effectLst/>
                          <a:latin typeface="微软雅黑" panose="020B0503020204020204" pitchFamily="34" charset="-122"/>
                          <a:ea typeface="微软雅黑" panose="020B0503020204020204" pitchFamily="34" charset="-122"/>
                        </a:rPr>
                        <a:t>传导内容</a:t>
                      </a:r>
                      <a:endParaRPr lang="zh-CN" altLang="zh-CN" sz="1400" b="1" kern="100" dirty="0">
                        <a:solidFill>
                          <a:schemeClr val="bg1"/>
                        </a:solidFill>
                        <a:effectLst/>
                        <a:latin typeface="微软雅黑" panose="020B0503020204020204" pitchFamily="34" charset="-122"/>
                        <a:ea typeface="微软雅黑" panose="020B0503020204020204" pitchFamily="34" charset="-122"/>
                      </a:endParaRPr>
                    </a:p>
                  </a:txBody>
                  <a:tcPr marL="68580" marR="68580" marT="0" marB="0" anchor="ctr">
                    <a:lnL>
                      <a:noFill/>
                    </a:lnL>
                    <a:lnR>
                      <a:noFill/>
                    </a:lnR>
                    <a:lnT>
                      <a:noFill/>
                    </a:lnT>
                    <a:lnB>
                      <a:noFill/>
                    </a:lnB>
                    <a:lnTlToBr>
                      <a:noFill/>
                    </a:lnTlToBr>
                    <a:lnBlToTr>
                      <a:noFill/>
                    </a:lnBlToTr>
                    <a:solidFill>
                      <a:srgbClr val="2C9394"/>
                    </a:solidFill>
                  </a:tcPr>
                </a:tc>
              </a:tr>
              <a:tr h="533400">
                <a:tc>
                  <a:txBody>
                    <a:bodyPr/>
                    <a:lstStyle/>
                    <a:p>
                      <a:pPr indent="0" algn="ctr" fontAlgn="auto">
                        <a:lnSpc>
                          <a:spcPct val="125000"/>
                        </a:lnSpc>
                        <a:spcAft>
                          <a:spcPts val="0"/>
                        </a:spcAft>
                      </a:pPr>
                      <a:r>
                        <a:rPr lang="zh-CN" altLang="en-US" sz="1400" b="1" kern="100" dirty="0">
                          <a:solidFill>
                            <a:srgbClr val="2C9394"/>
                          </a:solidFill>
                          <a:effectLst/>
                          <a:latin typeface="微软雅黑" panose="020B0503020204020204" pitchFamily="34" charset="-122"/>
                          <a:ea typeface="微软雅黑" panose="020B0503020204020204" pitchFamily="34" charset="-122"/>
                          <a:cs typeface="微软雅黑" panose="020B0503020204020204" pitchFamily="34" charset="-122"/>
                        </a:rPr>
                        <a:t>城镇单元</a:t>
                      </a:r>
                      <a:r>
                        <a:rPr lang="en-US" altLang="zh-CN" sz="1400" b="1" kern="100" dirty="0">
                          <a:solidFill>
                            <a:srgbClr val="2C9394"/>
                          </a:solidFill>
                          <a:effectLst/>
                          <a:latin typeface="微软雅黑" panose="020B0503020204020204" pitchFamily="34" charset="-122"/>
                          <a:ea typeface="微软雅黑" panose="020B0503020204020204" pitchFamily="34" charset="-122"/>
                          <a:cs typeface="微软雅黑" panose="020B0503020204020204" pitchFamily="34" charset="-122"/>
                        </a:rPr>
                        <a:t>(CZDY)</a:t>
                      </a:r>
                      <a:endParaRPr lang="en-US" altLang="zh-CN" sz="1400" b="1" kern="100" dirty="0">
                        <a:solidFill>
                          <a:srgbClr val="2C9394"/>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a:noFill/>
                    </a:lnL>
                    <a:lnR>
                      <a:noFill/>
                    </a:lnR>
                    <a:lnT>
                      <a:noFill/>
                    </a:lnT>
                    <a:lnB>
                      <a:noFill/>
                    </a:lnB>
                    <a:lnTlToBr>
                      <a:noFill/>
                    </a:lnTlToBr>
                    <a:lnBlToTr>
                      <a:noFill/>
                    </a:lnBlToTr>
                    <a:solidFill>
                      <a:srgbClr val="C9DFE0"/>
                    </a:solidFill>
                  </a:tcPr>
                </a:tc>
                <a:tc>
                  <a:txBody>
                    <a:bodyPr/>
                    <a:lstStyle/>
                    <a:p>
                      <a:pPr indent="0" algn="ctr" fontAlgn="auto">
                        <a:lnSpc>
                          <a:spcPct val="125000"/>
                        </a:lnSpc>
                        <a:buNone/>
                      </a:pPr>
                      <a:r>
                        <a:rPr lang="en-US" altLang="en-US" sz="1400" b="0" dirty="0">
                          <a:solidFill>
                            <a:srgbClr val="2C9394"/>
                          </a:solidFill>
                          <a:latin typeface="微软雅黑" panose="020B0503020204020204" pitchFamily="34" charset="-122"/>
                          <a:ea typeface="微软雅黑" panose="020B0503020204020204" pitchFamily="34" charset="-122"/>
                        </a:rPr>
                        <a:t>1</a:t>
                      </a:r>
                      <a:endParaRPr lang="en-US" altLang="en-US" sz="1400" b="0" dirty="0">
                        <a:solidFill>
                          <a:srgbClr val="2C9394"/>
                        </a:solidFill>
                        <a:latin typeface="微软雅黑" panose="020B0503020204020204" pitchFamily="34" charset="-122"/>
                        <a:ea typeface="微软雅黑" panose="020B0503020204020204" pitchFamily="34" charset="-122"/>
                      </a:endParaRPr>
                    </a:p>
                  </a:txBody>
                  <a:tcPr marL="68580" marR="68580" marT="0" marB="0" anchor="ctr">
                    <a:lnL>
                      <a:noFill/>
                    </a:lnL>
                    <a:lnR>
                      <a:noFill/>
                    </a:lnR>
                    <a:lnT>
                      <a:noFill/>
                    </a:lnT>
                    <a:lnB>
                      <a:noFill/>
                    </a:lnB>
                    <a:lnTlToBr>
                      <a:noFill/>
                    </a:lnTlToBr>
                    <a:lnBlToTr>
                      <a:noFill/>
                    </a:lnBlToTr>
                    <a:solidFill>
                      <a:srgbClr val="C9DFE0"/>
                    </a:solidFill>
                  </a:tcPr>
                </a:tc>
                <a:tc>
                  <a:txBody>
                    <a:bodyPr/>
                    <a:lstStyle/>
                    <a:p>
                      <a:pPr indent="0" algn="l" defTabSz="914400" fontAlgn="auto">
                        <a:lnSpc>
                          <a:spcPct val="150000"/>
                        </a:lnSpc>
                        <a:spcBef>
                          <a:spcPts val="0"/>
                        </a:spcBef>
                        <a:spcAft>
                          <a:spcPts val="0"/>
                        </a:spcAft>
                        <a:buClrTx/>
                        <a:buSzTx/>
                        <a:buFontTx/>
                        <a:buNone/>
                        <a:defRPr/>
                      </a:pPr>
                      <a:r>
                        <a:rPr lang="zh-CN" altLang="en-US" sz="1200" dirty="0">
                          <a:solidFill>
                            <a:srgbClr val="2C9394"/>
                          </a:solidFill>
                          <a:latin typeface="微软雅黑" panose="020B0503020204020204" pitchFamily="34" charset="-122"/>
                          <a:ea typeface="微软雅黑" panose="020B0503020204020204" pitchFamily="34" charset="-122"/>
                          <a:cs typeface="微软雅黑" panose="020B0503020204020204" pitchFamily="34" charset="-122"/>
                          <a:sym typeface="+mn-ea"/>
                        </a:rPr>
                        <a:t>落实重要绿线、蓝线、紫线、黄线等强制性内容。确定开发强度。对单元内涉及的重要公共服务设施、市政基础设施、公园绿地面积、防灾避难场所等提出配建标准。</a:t>
                      </a:r>
                      <a:endParaRPr lang="zh-CN" altLang="en-US" sz="1200" b="0" kern="1200" dirty="0">
                        <a:solidFill>
                          <a:srgbClr val="2C9394"/>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a:noFill/>
                    </a:lnL>
                    <a:lnR>
                      <a:noFill/>
                    </a:lnR>
                    <a:lnT>
                      <a:noFill/>
                    </a:lnT>
                    <a:lnB>
                      <a:noFill/>
                    </a:lnB>
                    <a:lnTlToBr>
                      <a:noFill/>
                    </a:lnTlToBr>
                    <a:lnBlToTr>
                      <a:noFill/>
                    </a:lnBlToTr>
                    <a:solidFill>
                      <a:srgbClr val="C9DFE0"/>
                    </a:solidFill>
                  </a:tcPr>
                </a:tc>
              </a:tr>
              <a:tr h="276225">
                <a:tc>
                  <a:txBody>
                    <a:bodyPr/>
                    <a:lstStyle/>
                    <a:p>
                      <a:pPr indent="0" algn="ctr" fontAlgn="auto">
                        <a:lnSpc>
                          <a:spcPct val="125000"/>
                        </a:lnSpc>
                        <a:spcAft>
                          <a:spcPts val="0"/>
                        </a:spcAft>
                      </a:pPr>
                      <a:r>
                        <a:rPr lang="zh-CN" altLang="en-US" sz="1400" b="1" kern="100" dirty="0">
                          <a:solidFill>
                            <a:srgbClr val="2C9394"/>
                          </a:solidFill>
                          <a:effectLst/>
                          <a:latin typeface="微软雅黑" panose="020B0503020204020204" pitchFamily="34" charset="-122"/>
                          <a:ea typeface="微软雅黑" panose="020B0503020204020204" pitchFamily="34" charset="-122"/>
                        </a:rPr>
                        <a:t>乡村单元（</a:t>
                      </a:r>
                      <a:r>
                        <a:rPr lang="en-US" altLang="zh-CN" sz="1400" b="1" kern="100" dirty="0">
                          <a:solidFill>
                            <a:srgbClr val="2C9394"/>
                          </a:solidFill>
                          <a:effectLst/>
                          <a:latin typeface="微软雅黑" panose="020B0503020204020204" pitchFamily="34" charset="-122"/>
                          <a:ea typeface="微软雅黑" panose="020B0503020204020204" pitchFamily="34" charset="-122"/>
                        </a:rPr>
                        <a:t>XCDY</a:t>
                      </a:r>
                      <a:r>
                        <a:rPr lang="zh-CN" altLang="en-US" sz="1400" b="1" kern="100" dirty="0">
                          <a:solidFill>
                            <a:srgbClr val="2C9394"/>
                          </a:solidFill>
                          <a:effectLst/>
                          <a:latin typeface="微软雅黑" panose="020B0503020204020204" pitchFamily="34" charset="-122"/>
                          <a:ea typeface="微软雅黑" panose="020B0503020204020204" pitchFamily="34" charset="-122"/>
                        </a:rPr>
                        <a:t>）</a:t>
                      </a:r>
                      <a:endParaRPr lang="zh-CN" altLang="en-US" sz="1400" b="1" kern="100" dirty="0">
                        <a:solidFill>
                          <a:srgbClr val="2C9394"/>
                        </a:solidFill>
                        <a:effectLst/>
                        <a:latin typeface="微软雅黑" panose="020B0503020204020204" pitchFamily="34" charset="-122"/>
                        <a:ea typeface="微软雅黑" panose="020B0503020204020204" pitchFamily="34" charset="-122"/>
                      </a:endParaRPr>
                    </a:p>
                  </a:txBody>
                  <a:tcPr marL="68580" marR="68580" marT="0" marB="0" anchor="ctr">
                    <a:lnL>
                      <a:noFill/>
                    </a:lnL>
                    <a:lnR>
                      <a:noFill/>
                    </a:lnR>
                    <a:lnT>
                      <a:noFill/>
                    </a:lnT>
                    <a:lnB>
                      <a:noFill/>
                    </a:lnB>
                    <a:lnTlToBr>
                      <a:noFill/>
                    </a:lnTlToBr>
                    <a:lnBlToTr>
                      <a:noFill/>
                    </a:lnBlToTr>
                  </a:tcPr>
                </a:tc>
                <a:tc>
                  <a:txBody>
                    <a:bodyPr/>
                    <a:lstStyle/>
                    <a:p>
                      <a:pPr indent="0" algn="ctr" fontAlgn="auto">
                        <a:lnSpc>
                          <a:spcPct val="125000"/>
                        </a:lnSpc>
                        <a:buNone/>
                      </a:pPr>
                      <a:r>
                        <a:rPr lang="en-US" altLang="en-US" sz="1400" b="0" dirty="0">
                          <a:solidFill>
                            <a:srgbClr val="2C9394"/>
                          </a:solidFill>
                          <a:latin typeface="微软雅黑" panose="020B0503020204020204" pitchFamily="34" charset="-122"/>
                          <a:ea typeface="微软雅黑" panose="020B0503020204020204" pitchFamily="34" charset="-122"/>
                        </a:rPr>
                        <a:t>3</a:t>
                      </a:r>
                      <a:endParaRPr lang="en-US" altLang="en-US" sz="1400" b="0" dirty="0">
                        <a:solidFill>
                          <a:srgbClr val="2C9394"/>
                        </a:solidFill>
                        <a:latin typeface="微软雅黑" panose="020B0503020204020204" pitchFamily="34" charset="-122"/>
                        <a:ea typeface="微软雅黑" panose="020B0503020204020204" pitchFamily="34" charset="-122"/>
                      </a:endParaRPr>
                    </a:p>
                  </a:txBody>
                  <a:tcPr marL="68580" marR="68580" marT="0" marB="0" anchor="ctr">
                    <a:lnL>
                      <a:noFill/>
                    </a:lnL>
                    <a:lnR>
                      <a:noFill/>
                    </a:lnR>
                    <a:lnT>
                      <a:noFill/>
                    </a:lnT>
                    <a:lnB>
                      <a:noFill/>
                    </a:lnB>
                    <a:lnTlToBr>
                      <a:noFill/>
                    </a:lnTlToBr>
                    <a:lnBlToTr>
                      <a:noFill/>
                    </a:lnBlToTr>
                  </a:tcPr>
                </a:tc>
                <a:tc>
                  <a:txBody>
                    <a:bodyPr/>
                    <a:lstStyle/>
                    <a:p>
                      <a:pPr indent="0" algn="l" defTabSz="914400" fontAlgn="auto">
                        <a:lnSpc>
                          <a:spcPct val="150000"/>
                        </a:lnSpc>
                        <a:spcBef>
                          <a:spcPts val="0"/>
                        </a:spcBef>
                        <a:spcAft>
                          <a:spcPts val="0"/>
                        </a:spcAft>
                        <a:buClrTx/>
                        <a:buSzTx/>
                        <a:buFontTx/>
                        <a:defRPr/>
                      </a:pPr>
                      <a:r>
                        <a:rPr lang="zh-CN" altLang="en-US" sz="1200" dirty="0">
                          <a:solidFill>
                            <a:srgbClr val="2C9394"/>
                          </a:solidFill>
                          <a:latin typeface="微软雅黑" panose="020B0503020204020204" pitchFamily="34" charset="-122"/>
                          <a:ea typeface="微软雅黑" panose="020B0503020204020204" pitchFamily="34" charset="-122"/>
                          <a:cs typeface="微软雅黑" panose="020B0503020204020204" pitchFamily="34" charset="-122"/>
                          <a:sym typeface="+mn-ea"/>
                        </a:rPr>
                        <a:t>落实耕地和永久基本农田保护红线、生态保护红线等强制性内容，明确村庄建设用地拓展边界，对总体规划落在该单元内的重要设施提出配建要求。</a:t>
                      </a:r>
                      <a:endParaRPr lang="zh-CN" altLang="en-US" sz="1200" b="0" kern="1200" dirty="0">
                        <a:solidFill>
                          <a:srgbClr val="2C9394"/>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a:noFill/>
                    </a:lnL>
                    <a:lnR>
                      <a:noFill/>
                    </a:lnR>
                    <a:lnT>
                      <a:noFill/>
                    </a:lnT>
                    <a:lnB>
                      <a:noFill/>
                    </a:lnB>
                    <a:lnTlToBr>
                      <a:noFill/>
                    </a:lnTlToBr>
                    <a:lnBlToTr>
                      <a:noFill/>
                    </a:lnBlToTr>
                  </a:tcPr>
                </a:tc>
              </a:tr>
              <a:tr h="266700">
                <a:tc>
                  <a:txBody>
                    <a:bodyPr/>
                    <a:lstStyle/>
                    <a:p>
                      <a:pPr indent="0" algn="ctr" fontAlgn="auto">
                        <a:lnSpc>
                          <a:spcPct val="125000"/>
                        </a:lnSpc>
                        <a:spcAft>
                          <a:spcPts val="0"/>
                        </a:spcAft>
                      </a:pPr>
                      <a:r>
                        <a:rPr lang="zh-CN" altLang="en-US" sz="1400" b="1" kern="100" dirty="0">
                          <a:solidFill>
                            <a:srgbClr val="2C9394"/>
                          </a:solidFill>
                          <a:effectLst/>
                          <a:latin typeface="微软雅黑" panose="020B0503020204020204" pitchFamily="34" charset="-122"/>
                          <a:ea typeface="微软雅黑" panose="020B0503020204020204" pitchFamily="34" charset="-122"/>
                        </a:rPr>
                        <a:t>生态单元（</a:t>
                      </a:r>
                      <a:r>
                        <a:rPr lang="en-US" altLang="zh-CN" sz="1400" b="1" kern="100" dirty="0">
                          <a:solidFill>
                            <a:srgbClr val="2C9394"/>
                          </a:solidFill>
                          <a:effectLst/>
                          <a:latin typeface="微软雅黑" panose="020B0503020204020204" pitchFamily="34" charset="-122"/>
                          <a:ea typeface="微软雅黑" panose="020B0503020204020204" pitchFamily="34" charset="-122"/>
                        </a:rPr>
                        <a:t>STDY</a:t>
                      </a:r>
                      <a:r>
                        <a:rPr lang="zh-CN" altLang="en-US" sz="1400" b="1" kern="100" dirty="0">
                          <a:solidFill>
                            <a:srgbClr val="2C9394"/>
                          </a:solidFill>
                          <a:effectLst/>
                          <a:latin typeface="微软雅黑" panose="020B0503020204020204" pitchFamily="34" charset="-122"/>
                          <a:ea typeface="微软雅黑" panose="020B0503020204020204" pitchFamily="34" charset="-122"/>
                        </a:rPr>
                        <a:t>）</a:t>
                      </a:r>
                      <a:endParaRPr lang="zh-CN" altLang="en-US" sz="1400" b="1" kern="100" dirty="0">
                        <a:solidFill>
                          <a:srgbClr val="2C9394"/>
                        </a:solidFill>
                        <a:effectLst/>
                        <a:latin typeface="微软雅黑" panose="020B0503020204020204" pitchFamily="34" charset="-122"/>
                        <a:ea typeface="微软雅黑" panose="020B0503020204020204" pitchFamily="34" charset="-122"/>
                      </a:endParaRPr>
                    </a:p>
                  </a:txBody>
                  <a:tcPr marL="68580" marR="68580" marT="0" marB="0" anchor="ctr">
                    <a:lnL>
                      <a:noFill/>
                    </a:lnL>
                    <a:lnR>
                      <a:noFill/>
                    </a:lnR>
                    <a:lnT>
                      <a:noFill/>
                    </a:lnT>
                    <a:lnB>
                      <a:noFill/>
                    </a:lnB>
                    <a:lnTlToBr>
                      <a:noFill/>
                    </a:lnTlToBr>
                    <a:lnBlToTr>
                      <a:noFill/>
                    </a:lnBlToTr>
                    <a:solidFill>
                      <a:srgbClr val="C9DFE0"/>
                    </a:solidFill>
                  </a:tcPr>
                </a:tc>
                <a:tc>
                  <a:txBody>
                    <a:bodyPr/>
                    <a:lstStyle/>
                    <a:p>
                      <a:pPr indent="0" algn="l" fontAlgn="auto">
                        <a:lnSpc>
                          <a:spcPct val="125000"/>
                        </a:lnSpc>
                        <a:buNone/>
                      </a:pPr>
                      <a:r>
                        <a:rPr lang="en-US" altLang="en-US" sz="1400" b="0" dirty="0">
                          <a:solidFill>
                            <a:srgbClr val="2C9394"/>
                          </a:solidFill>
                          <a:latin typeface="微软雅黑" panose="020B0503020204020204" pitchFamily="34" charset="-122"/>
                          <a:ea typeface="微软雅黑" panose="020B0503020204020204" pitchFamily="34" charset="-122"/>
                        </a:rPr>
                        <a:t>  1</a:t>
                      </a:r>
                      <a:endParaRPr lang="en-US" altLang="en-US" sz="1400" b="0" dirty="0">
                        <a:solidFill>
                          <a:srgbClr val="2C9394"/>
                        </a:solidFill>
                        <a:latin typeface="微软雅黑" panose="020B0503020204020204" pitchFamily="34" charset="-122"/>
                        <a:ea typeface="微软雅黑" panose="020B0503020204020204" pitchFamily="34" charset="-122"/>
                      </a:endParaRPr>
                    </a:p>
                  </a:txBody>
                  <a:tcPr marL="68580" marR="68580" marT="0" marB="0" anchor="ctr">
                    <a:lnL>
                      <a:noFill/>
                    </a:lnL>
                    <a:lnR>
                      <a:noFill/>
                    </a:lnR>
                    <a:lnT>
                      <a:noFill/>
                    </a:lnT>
                    <a:lnB>
                      <a:noFill/>
                    </a:lnB>
                    <a:lnTlToBr>
                      <a:noFill/>
                    </a:lnTlToBr>
                    <a:lnBlToTr>
                      <a:noFill/>
                    </a:lnBlToTr>
                    <a:solidFill>
                      <a:srgbClr val="C9DFE0"/>
                    </a:solidFill>
                  </a:tcPr>
                </a:tc>
                <a:tc>
                  <a:txBody>
                    <a:bodyPr/>
                    <a:lstStyle/>
                    <a:p>
                      <a:pPr marR="0" lvl="0" indent="0" algn="l" defTabSz="914400" rtl="0" fontAlgn="auto">
                        <a:lnSpc>
                          <a:spcPct val="150000"/>
                        </a:lnSpc>
                        <a:spcBef>
                          <a:spcPts val="0"/>
                        </a:spcBef>
                        <a:spcAft>
                          <a:spcPts val="0"/>
                        </a:spcAft>
                        <a:buClrTx/>
                        <a:buSzTx/>
                        <a:buFontTx/>
                        <a:buNone/>
                        <a:defRPr/>
                      </a:pPr>
                      <a:r>
                        <a:rPr lang="zh-CN" altLang="en-US" sz="1200" b="0" kern="1200" dirty="0">
                          <a:solidFill>
                            <a:srgbClr val="2C9394"/>
                          </a:solidFill>
                          <a:latin typeface="微软雅黑" panose="020B0503020204020204" pitchFamily="34" charset="-122"/>
                          <a:ea typeface="微软雅黑" panose="020B0503020204020204" pitchFamily="34" charset="-122"/>
                          <a:cs typeface="微软雅黑" panose="020B0503020204020204" pitchFamily="34" charset="-122"/>
                        </a:rPr>
                        <a:t>明确单元四至边界、面积、功能定位；落实耕地、生态红线控制等强制性内容，提出保护、开发管控措施等。</a:t>
                      </a:r>
                      <a:endParaRPr lang="zh-CN" altLang="en-US" sz="1200" b="0" kern="1200" dirty="0">
                        <a:solidFill>
                          <a:srgbClr val="2C9394"/>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a:noFill/>
                    </a:lnL>
                    <a:lnR>
                      <a:noFill/>
                    </a:lnR>
                    <a:lnT>
                      <a:noFill/>
                    </a:lnT>
                    <a:lnB>
                      <a:noFill/>
                    </a:lnB>
                    <a:lnTlToBr>
                      <a:noFill/>
                    </a:lnTlToBr>
                    <a:lnBlToTr>
                      <a:noFill/>
                    </a:lnBlToTr>
                    <a:solidFill>
                      <a:srgbClr val="C9DFE0"/>
                    </a:solidFill>
                  </a:tcPr>
                </a:tc>
              </a:tr>
            </a:tbl>
          </a:graphicData>
        </a:graphic>
      </p:graphicFrame>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1106" y="1586344"/>
            <a:ext cx="720999" cy="720000"/>
          </a:xfrm>
          <a:prstGeom prst="rect">
            <a:avLst/>
          </a:prstGeom>
        </p:spPr>
      </p:pic>
      <p:grpSp>
        <p:nvGrpSpPr>
          <p:cNvPr id="2" name="组合 1"/>
          <p:cNvGrpSpPr/>
          <p:nvPr/>
        </p:nvGrpSpPr>
        <p:grpSpPr>
          <a:xfrm>
            <a:off x="372110" y="5420996"/>
            <a:ext cx="2740236" cy="3622673"/>
            <a:chOff x="571" y="9448"/>
            <a:chExt cx="4020" cy="5704"/>
          </a:xfrm>
        </p:grpSpPr>
        <p:sp>
          <p:nvSpPr>
            <p:cNvPr id="21" name="圆角矩形 20"/>
            <p:cNvSpPr/>
            <p:nvPr>
              <p:custDataLst>
                <p:tags r:id="rId5"/>
              </p:custDataLst>
            </p:nvPr>
          </p:nvSpPr>
          <p:spPr>
            <a:xfrm>
              <a:off x="586" y="9448"/>
              <a:ext cx="3457" cy="781"/>
            </a:xfrm>
            <a:prstGeom prst="roundRect">
              <a:avLst/>
            </a:prstGeom>
            <a:solidFill>
              <a:srgbClr val="7CD6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2000" b="1" dirty="0">
                  <a:latin typeface="微软雅黑" panose="020B0503020204020204" pitchFamily="34" charset="-122"/>
                  <a:ea typeface="微软雅黑" panose="020B0503020204020204" pitchFamily="34" charset="-122"/>
                </a:rPr>
                <a:t>1</a:t>
              </a:r>
              <a:r>
                <a:rPr lang="zh-CN" altLang="en-US" sz="1400" b="1" dirty="0">
                  <a:latin typeface="微软雅黑" panose="020B0503020204020204" pitchFamily="34" charset="-122"/>
                  <a:ea typeface="微软雅黑" panose="020B0503020204020204" pitchFamily="34" charset="-122"/>
                </a:rPr>
                <a:t>个城镇单元</a:t>
              </a:r>
              <a:endParaRPr lang="zh-CN" altLang="en-US" sz="1400" b="1" dirty="0">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6" cstate="print">
              <a:lum bright="70000" contrast="-70000"/>
              <a:extLst>
                <a:ext uri="{28A0092B-C50C-407E-A947-70E740481C1C}">
                  <a14:useLocalDpi xmlns:a14="http://schemas.microsoft.com/office/drawing/2010/main" val="0"/>
                </a:ext>
              </a:extLst>
            </a:blip>
            <a:stretch>
              <a:fillRect/>
            </a:stretch>
          </p:blipFill>
          <p:spPr>
            <a:xfrm>
              <a:off x="736" y="9605"/>
              <a:ext cx="467" cy="467"/>
            </a:xfrm>
            <a:prstGeom prst="rect">
              <a:avLst/>
            </a:prstGeom>
          </p:spPr>
        </p:pic>
        <p:sp>
          <p:nvSpPr>
            <p:cNvPr id="23" name="文本框 22"/>
            <p:cNvSpPr txBox="1"/>
            <p:nvPr/>
          </p:nvSpPr>
          <p:spPr>
            <a:xfrm>
              <a:off x="600" y="10341"/>
              <a:ext cx="3457" cy="460"/>
            </a:xfrm>
            <a:prstGeom prst="rect">
              <a:avLst/>
            </a:prstGeom>
            <a:noFill/>
            <a:ln>
              <a:noFill/>
              <a:prstDash val="dash"/>
            </a:ln>
          </p:spPr>
          <p:txBody>
            <a:bodyPr wrap="square" rtlCol="0" anchor="t">
              <a:spAutoFit/>
            </a:bodyPr>
            <a:lstStyle/>
            <a:p>
              <a:pPr lvl="0" indent="0" algn="just" fontAlgn="auto">
                <a:lnSpc>
                  <a:spcPct val="100000"/>
                </a:lnSpc>
                <a:spcBef>
                  <a:spcPts val="0"/>
                </a:spcBef>
                <a:buClrTx/>
                <a:buSzTx/>
                <a:buFontTx/>
              </a:pPr>
              <a:r>
                <a:rPr lang="en-US" altLang="zh-CN" sz="1300" b="1" dirty="0">
                  <a:solidFill>
                    <a:srgbClr val="2C9394"/>
                  </a:solidFill>
                  <a:latin typeface="微软雅黑" panose="020B0503020204020204" pitchFamily="34" charset="-122"/>
                  <a:ea typeface="微软雅黑" panose="020B0503020204020204" pitchFamily="34" charset="-122"/>
                  <a:cs typeface="微软雅黑" panose="020B0503020204020204" pitchFamily="34" charset="-122"/>
                  <a:sym typeface="+mn-ea"/>
                </a:rPr>
                <a:t>CZDY-01,</a:t>
              </a:r>
              <a:r>
                <a:rPr lang="zh-CN" altLang="en-US" sz="1300" b="1" dirty="0">
                  <a:solidFill>
                    <a:srgbClr val="2C9394"/>
                  </a:solidFill>
                  <a:latin typeface="微软雅黑" panose="020B0503020204020204" pitchFamily="34" charset="-122"/>
                  <a:ea typeface="微软雅黑" panose="020B0503020204020204" pitchFamily="34" charset="-122"/>
                  <a:cs typeface="微软雅黑" panose="020B0503020204020204" pitchFamily="34" charset="-122"/>
                  <a:sym typeface="+mn-ea"/>
                </a:rPr>
                <a:t>梅桥镇镇政府驻地</a:t>
              </a:r>
              <a:endParaRPr lang="zh-CN" altLang="en-US" sz="1300" b="1" dirty="0">
                <a:solidFill>
                  <a:srgbClr val="2C9394"/>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5" name="圆角矩形 24"/>
            <p:cNvSpPr/>
            <p:nvPr>
              <p:custDataLst>
                <p:tags r:id="rId7"/>
              </p:custDataLst>
            </p:nvPr>
          </p:nvSpPr>
          <p:spPr>
            <a:xfrm>
              <a:off x="571" y="11170"/>
              <a:ext cx="3457" cy="781"/>
            </a:xfrm>
            <a:prstGeom prst="roundRect">
              <a:avLst/>
            </a:prstGeom>
            <a:solidFill>
              <a:srgbClr val="35B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2000" b="1" dirty="0">
                  <a:latin typeface="微软雅黑" panose="020B0503020204020204" pitchFamily="34" charset="-122"/>
                  <a:ea typeface="微软雅黑" panose="020B0503020204020204" pitchFamily="34" charset="-122"/>
                </a:rPr>
                <a:t>3</a:t>
              </a:r>
              <a:r>
                <a:rPr lang="zh-CN" altLang="en-US" sz="1400" b="1" dirty="0">
                  <a:latin typeface="微软雅黑" panose="020B0503020204020204" pitchFamily="34" charset="-122"/>
                  <a:ea typeface="微软雅黑" panose="020B0503020204020204" pitchFamily="34" charset="-122"/>
                </a:rPr>
                <a:t>个乡村单元</a:t>
              </a:r>
              <a:endParaRPr lang="zh-CN" altLang="en-US" sz="1400" b="1" dirty="0">
                <a:latin typeface="微软雅黑" panose="020B0503020204020204" pitchFamily="34" charset="-122"/>
                <a:ea typeface="微软雅黑" panose="020B0503020204020204" pitchFamily="34" charset="-122"/>
              </a:endParaRPr>
            </a:p>
          </p:txBody>
        </p:sp>
        <p:sp>
          <p:nvSpPr>
            <p:cNvPr id="26" name="文本框 25"/>
            <p:cNvSpPr txBox="1"/>
            <p:nvPr/>
          </p:nvSpPr>
          <p:spPr>
            <a:xfrm>
              <a:off x="600" y="11944"/>
              <a:ext cx="3991" cy="1563"/>
            </a:xfrm>
            <a:prstGeom prst="rect">
              <a:avLst/>
            </a:prstGeom>
            <a:noFill/>
            <a:ln>
              <a:noFill/>
              <a:prstDash val="dash"/>
            </a:ln>
          </p:spPr>
          <p:txBody>
            <a:bodyPr wrap="square" rtlCol="0" anchor="t">
              <a:spAutoFit/>
            </a:bodyPr>
            <a:lstStyle/>
            <a:p>
              <a:pPr lvl="0" indent="0" algn="just" fontAlgn="auto">
                <a:lnSpc>
                  <a:spcPct val="150000"/>
                </a:lnSpc>
                <a:spcBef>
                  <a:spcPts val="0"/>
                </a:spcBef>
                <a:buClrTx/>
                <a:buSzTx/>
                <a:buFontTx/>
              </a:pPr>
              <a:r>
                <a:rPr lang="en-US" altLang="zh-CN" sz="1300" b="1" dirty="0">
                  <a:solidFill>
                    <a:srgbClr val="2C9394"/>
                  </a:solidFill>
                  <a:latin typeface="微软雅黑" panose="020B0503020204020204" pitchFamily="34" charset="-122"/>
                  <a:ea typeface="微软雅黑" panose="020B0503020204020204" pitchFamily="34" charset="-122"/>
                  <a:cs typeface="微软雅黑" panose="020B0503020204020204" pitchFamily="34" charset="-122"/>
                  <a:sym typeface="+mn-ea"/>
                </a:rPr>
                <a:t>XCDY-01</a:t>
              </a:r>
              <a:r>
                <a:rPr lang="zh-CN" altLang="en-US" sz="1300" b="1" dirty="0">
                  <a:solidFill>
                    <a:srgbClr val="2C9394"/>
                  </a:solidFill>
                  <a:latin typeface="微软雅黑" panose="020B0503020204020204" pitchFamily="34" charset="-122"/>
                  <a:ea typeface="微软雅黑" panose="020B0503020204020204" pitchFamily="34" charset="-122"/>
                  <a:cs typeface="微软雅黑" panose="020B0503020204020204" pitchFamily="34" charset="-122"/>
                  <a:sym typeface="+mn-ea"/>
                </a:rPr>
                <a:t>，乡村旅游培育单元</a:t>
              </a:r>
              <a:endParaRPr lang="zh-CN" altLang="en-US" sz="1300" b="1" dirty="0">
                <a:solidFill>
                  <a:srgbClr val="2C9394"/>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indent="0" algn="just" fontAlgn="auto">
                <a:lnSpc>
                  <a:spcPct val="150000"/>
                </a:lnSpc>
                <a:spcBef>
                  <a:spcPts val="0"/>
                </a:spcBef>
                <a:buClrTx/>
                <a:buSzTx/>
                <a:buFontTx/>
              </a:pPr>
              <a:r>
                <a:rPr lang="en-US" altLang="zh-CN" sz="1300" b="1" dirty="0">
                  <a:solidFill>
                    <a:srgbClr val="2C9394"/>
                  </a:solidFill>
                  <a:latin typeface="微软雅黑" panose="020B0503020204020204" pitchFamily="34" charset="-122"/>
                  <a:ea typeface="微软雅黑" panose="020B0503020204020204" pitchFamily="34" charset="-122"/>
                  <a:cs typeface="微软雅黑" panose="020B0503020204020204" pitchFamily="34" charset="-122"/>
                  <a:sym typeface="+mn-ea"/>
                </a:rPr>
                <a:t>XCDY-02</a:t>
              </a:r>
              <a:r>
                <a:rPr lang="zh-CN" altLang="en-US" sz="1300" b="1" dirty="0">
                  <a:solidFill>
                    <a:srgbClr val="2C9394"/>
                  </a:solidFill>
                  <a:latin typeface="微软雅黑" panose="020B0503020204020204" pitchFamily="34" charset="-122"/>
                  <a:ea typeface="微软雅黑" panose="020B0503020204020204" pitchFamily="34" charset="-122"/>
                  <a:cs typeface="微软雅黑" panose="020B0503020204020204" pitchFamily="34" charset="-122"/>
                  <a:sym typeface="+mn-ea"/>
                </a:rPr>
                <a:t>，现代农业示范单元</a:t>
              </a:r>
              <a:endParaRPr lang="zh-CN" altLang="en-US" sz="1300" b="1" dirty="0">
                <a:solidFill>
                  <a:srgbClr val="2C9394"/>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indent="0" algn="just" fontAlgn="auto">
                <a:lnSpc>
                  <a:spcPct val="150000"/>
                </a:lnSpc>
                <a:spcBef>
                  <a:spcPts val="0"/>
                </a:spcBef>
                <a:buClrTx/>
                <a:buSzTx/>
                <a:buFontTx/>
              </a:pPr>
              <a:r>
                <a:rPr lang="en-US" altLang="zh-CN" sz="1300" b="1" dirty="0">
                  <a:solidFill>
                    <a:srgbClr val="2C9394"/>
                  </a:solidFill>
                  <a:latin typeface="微软雅黑" panose="020B0503020204020204" pitchFamily="34" charset="-122"/>
                  <a:ea typeface="微软雅黑" panose="020B0503020204020204" pitchFamily="34" charset="-122"/>
                  <a:cs typeface="微软雅黑" panose="020B0503020204020204" pitchFamily="34" charset="-122"/>
                  <a:sym typeface="+mn-ea"/>
                </a:rPr>
                <a:t>XCDY-03</a:t>
              </a:r>
              <a:r>
                <a:rPr lang="zh-CN" altLang="en-US" sz="1300" b="1" dirty="0">
                  <a:solidFill>
                    <a:srgbClr val="2C9394"/>
                  </a:solidFill>
                  <a:latin typeface="微软雅黑" panose="020B0503020204020204" pitchFamily="34" charset="-122"/>
                  <a:ea typeface="微软雅黑" panose="020B0503020204020204" pitchFamily="34" charset="-122"/>
                  <a:cs typeface="微软雅黑" panose="020B0503020204020204" pitchFamily="34" charset="-122"/>
                  <a:sym typeface="+mn-ea"/>
                </a:rPr>
                <a:t>，都市农业发展单元</a:t>
              </a:r>
              <a:endParaRPr lang="zh-CN" altLang="en-US" sz="1300" b="1" dirty="0">
                <a:solidFill>
                  <a:srgbClr val="2C9394"/>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27" name="图片 26"/>
            <p:cNvPicPr>
              <a:picLocks noChangeAspect="1"/>
            </p:cNvPicPr>
            <p:nvPr/>
          </p:nvPicPr>
          <p:blipFill>
            <a:blip r:embed="rId8" cstate="print">
              <a:lum bright="70000" contrast="-70000"/>
              <a:extLst>
                <a:ext uri="{28A0092B-C50C-407E-A947-70E740481C1C}">
                  <a14:useLocalDpi xmlns:a14="http://schemas.microsoft.com/office/drawing/2010/main" val="0"/>
                </a:ext>
              </a:extLst>
            </a:blip>
            <a:stretch>
              <a:fillRect/>
            </a:stretch>
          </p:blipFill>
          <p:spPr>
            <a:xfrm>
              <a:off x="662" y="11291"/>
              <a:ext cx="540" cy="540"/>
            </a:xfrm>
            <a:prstGeom prst="rect">
              <a:avLst/>
            </a:prstGeom>
          </p:spPr>
        </p:pic>
        <p:sp>
          <p:nvSpPr>
            <p:cNvPr id="29" name="圆角矩形 28"/>
            <p:cNvSpPr/>
            <p:nvPr>
              <p:custDataLst>
                <p:tags r:id="rId9"/>
              </p:custDataLst>
            </p:nvPr>
          </p:nvSpPr>
          <p:spPr>
            <a:xfrm>
              <a:off x="586" y="13911"/>
              <a:ext cx="3457" cy="781"/>
            </a:xfrm>
            <a:prstGeom prst="roundRect">
              <a:avLst/>
            </a:prstGeom>
            <a:solidFill>
              <a:srgbClr val="2C93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微软雅黑" panose="020B0503020204020204" pitchFamily="34" charset="-122"/>
                  <a:ea typeface="微软雅黑" panose="020B0503020204020204" pitchFamily="34" charset="-122"/>
                </a:rPr>
                <a:t>1</a:t>
              </a:r>
              <a:r>
                <a:rPr lang="zh-CN" altLang="en-US" sz="1400" b="1" dirty="0">
                  <a:latin typeface="微软雅黑" panose="020B0503020204020204" pitchFamily="34" charset="-122"/>
                  <a:ea typeface="微软雅黑" panose="020B0503020204020204" pitchFamily="34" charset="-122"/>
                </a:rPr>
                <a:t>个生态单元</a:t>
              </a:r>
              <a:endParaRPr lang="zh-CN" altLang="en-US" sz="1400" b="1" dirty="0">
                <a:latin typeface="微软雅黑" panose="020B0503020204020204" pitchFamily="34" charset="-122"/>
                <a:ea typeface="微软雅黑" panose="020B0503020204020204" pitchFamily="34" charset="-122"/>
              </a:endParaRPr>
            </a:p>
          </p:txBody>
        </p:sp>
        <p:sp>
          <p:nvSpPr>
            <p:cNvPr id="30" name="文本框 29"/>
            <p:cNvSpPr txBox="1"/>
            <p:nvPr/>
          </p:nvSpPr>
          <p:spPr>
            <a:xfrm>
              <a:off x="586" y="14692"/>
              <a:ext cx="3457" cy="460"/>
            </a:xfrm>
            <a:prstGeom prst="rect">
              <a:avLst/>
            </a:prstGeom>
            <a:noFill/>
            <a:ln>
              <a:noFill/>
              <a:prstDash val="dash"/>
            </a:ln>
          </p:spPr>
          <p:txBody>
            <a:bodyPr wrap="square" rtlCol="0" anchor="t">
              <a:spAutoFit/>
            </a:bodyPr>
            <a:lstStyle/>
            <a:p>
              <a:pPr lvl="0" indent="0" algn="just" fontAlgn="auto">
                <a:lnSpc>
                  <a:spcPct val="100000"/>
                </a:lnSpc>
                <a:spcBef>
                  <a:spcPts val="0"/>
                </a:spcBef>
                <a:buClrTx/>
                <a:buSzTx/>
                <a:buFontTx/>
              </a:pPr>
              <a:r>
                <a:rPr lang="en-US" altLang="zh-CN" sz="1300" b="1" dirty="0">
                  <a:solidFill>
                    <a:srgbClr val="2C9394"/>
                  </a:solidFill>
                  <a:latin typeface="微软雅黑" panose="020B0503020204020204" pitchFamily="34" charset="-122"/>
                  <a:ea typeface="微软雅黑" panose="020B0503020204020204" pitchFamily="34" charset="-122"/>
                  <a:cs typeface="微软雅黑" panose="020B0503020204020204" pitchFamily="34" charset="-122"/>
                  <a:sym typeface="+mn-ea"/>
                </a:rPr>
                <a:t>STDY-01</a:t>
              </a:r>
              <a:r>
                <a:rPr lang="zh-CN" altLang="en-US" sz="1300" b="1" dirty="0">
                  <a:solidFill>
                    <a:srgbClr val="2C9394"/>
                  </a:solidFill>
                  <a:latin typeface="微软雅黑" panose="020B0503020204020204" pitchFamily="34" charset="-122"/>
                  <a:ea typeface="微软雅黑" panose="020B0503020204020204" pitchFamily="34" charset="-122"/>
                  <a:cs typeface="微软雅黑" panose="020B0503020204020204" pitchFamily="34" charset="-122"/>
                  <a:sym typeface="+mn-ea"/>
                </a:rPr>
                <a:t>，淮河及周边区域</a:t>
              </a:r>
              <a:endParaRPr lang="zh-CN" altLang="en-US" sz="1300" b="1" dirty="0">
                <a:solidFill>
                  <a:srgbClr val="2C9394"/>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sp>
        <p:nvSpPr>
          <p:cNvPr id="40" name="内容占位符 2"/>
          <p:cNvSpPr txBox="1"/>
          <p:nvPr>
            <p:custDataLst>
              <p:tags r:id="rId10"/>
            </p:custDataLst>
          </p:nvPr>
        </p:nvSpPr>
        <p:spPr>
          <a:xfrm>
            <a:off x="4034209" y="5169857"/>
            <a:ext cx="2460244" cy="528529"/>
          </a:xfrm>
          <a:prstGeom prst="rect">
            <a:avLst/>
          </a:prstGeom>
        </p:spPr>
        <p:txBody>
          <a:bodyPr vert="horz" lIns="91440" tIns="45720" rIns="91440" bIns="45720" rtlCol="0" anchor="ctr" anchorCtr="0">
            <a:normAutofit/>
          </a:bodyPr>
          <a:lstStyle>
            <a:lvl1pPr marL="406400" indent="-406400" algn="l" defTabSz="1625600" rtl="0" eaLnBrk="1" latinLnBrk="0" hangingPunct="1">
              <a:lnSpc>
                <a:spcPct val="100000"/>
              </a:lnSpc>
              <a:spcBef>
                <a:spcPts val="1780"/>
              </a:spcBef>
              <a:buFont typeface="Arial" panose="020B0604020202020204" pitchFamily="34" charset="0"/>
              <a:buChar char="•"/>
              <a:defRPr sz="24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1219200" indent="-406400" algn="l" defTabSz="1625600" rtl="0" eaLnBrk="1" latinLnBrk="0" hangingPunct="1">
              <a:lnSpc>
                <a:spcPct val="100000"/>
              </a:lnSpc>
              <a:spcBef>
                <a:spcPts val="890"/>
              </a:spcBef>
              <a:buFont typeface="Arial" panose="020B0604020202020204" pitchFamily="34" charset="0"/>
              <a:buChar char="•"/>
              <a:defRPr sz="20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100000"/>
              </a:lnSpc>
              <a:spcBef>
                <a:spcPts val="890"/>
              </a:spcBef>
              <a:buFont typeface="Arial" panose="020B0604020202020204" pitchFamily="34" charset="0"/>
              <a:buChar char="•"/>
              <a:defRPr sz="20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9pPr>
          </a:lstStyle>
          <a:p>
            <a:pPr marL="0" indent="0" algn="r">
              <a:buFont typeface="Arial" panose="020B0604020202020204" pitchFamily="34" charset="0"/>
              <a:buNone/>
            </a:pPr>
            <a:r>
              <a:rPr lang="zh-CN" altLang="en-US" sz="1400" dirty="0" smtClean="0">
                <a:solidFill>
                  <a:srgbClr val="2C9394"/>
                </a:solidFill>
                <a:sym typeface="+mn-ea"/>
              </a:rPr>
              <a:t>镇域详细</a:t>
            </a:r>
            <a:r>
              <a:rPr lang="zh-CN" altLang="en-US" sz="1400" dirty="0">
                <a:solidFill>
                  <a:srgbClr val="2C9394"/>
                </a:solidFill>
                <a:sym typeface="+mn-ea"/>
              </a:rPr>
              <a:t>单元划分</a:t>
            </a:r>
            <a:r>
              <a:rPr lang="zh-CN" altLang="en-US" sz="1400" dirty="0">
                <a:solidFill>
                  <a:srgbClr val="2C9394"/>
                </a:solidFill>
              </a:rPr>
              <a:t>图</a:t>
            </a:r>
            <a:endParaRPr lang="zh-CN" altLang="en-US" sz="1400" dirty="0">
              <a:solidFill>
                <a:srgbClr val="2C9394"/>
              </a:solidFill>
            </a:endParaRPr>
          </a:p>
        </p:txBody>
      </p:sp>
      <p:pic>
        <p:nvPicPr>
          <p:cNvPr id="41" name="图片 4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7300" y="8364718"/>
            <a:ext cx="334884" cy="288000"/>
          </a:xfrm>
          <a:prstGeom prst="rect">
            <a:avLst/>
          </a:prstGeom>
        </p:spPr>
      </p:pic>
      <p:grpSp>
        <p:nvGrpSpPr>
          <p:cNvPr id="44" name="组合 43"/>
          <p:cNvGrpSpPr/>
          <p:nvPr/>
        </p:nvGrpSpPr>
        <p:grpSpPr>
          <a:xfrm>
            <a:off x="5444960" y="7979256"/>
            <a:ext cx="820864" cy="1095411"/>
            <a:chOff x="5628375" y="8505789"/>
            <a:chExt cx="820864" cy="1095411"/>
          </a:xfrm>
        </p:grpSpPr>
        <p:pic>
          <p:nvPicPr>
            <p:cNvPr id="39" name="图片 38"/>
            <p:cNvPicPr>
              <a:picLocks noChangeAspect="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2977" t="84670" r="86314" b="11703"/>
            <a:stretch>
              <a:fillRect/>
            </a:stretch>
          </p:blipFill>
          <p:spPr>
            <a:xfrm>
              <a:off x="5628375" y="8505789"/>
              <a:ext cx="820864" cy="407392"/>
            </a:xfrm>
            <a:prstGeom prst="rect">
              <a:avLst/>
            </a:prstGeom>
          </p:spPr>
        </p:pic>
        <p:pic>
          <p:nvPicPr>
            <p:cNvPr id="43" name="图片 42"/>
            <p:cNvPicPr>
              <a:picLocks noChangeAspect="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36" t="86319" r="75921" b="12141"/>
            <a:stretch>
              <a:fillRect/>
            </a:stretch>
          </p:blipFill>
          <p:spPr>
            <a:xfrm>
              <a:off x="5629275" y="9428085"/>
              <a:ext cx="815913" cy="173115"/>
            </a:xfrm>
            <a:prstGeom prst="rect">
              <a:avLst/>
            </a:prstGeom>
          </p:spPr>
        </p:pic>
        <p:pic>
          <p:nvPicPr>
            <p:cNvPr id="45" name="图片 44"/>
            <p:cNvPicPr>
              <a:picLocks noChangeAspect="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2977" t="89627" r="86314" b="5156"/>
            <a:stretch>
              <a:fillRect/>
            </a:stretch>
          </p:blipFill>
          <p:spPr>
            <a:xfrm>
              <a:off x="5628375" y="8896330"/>
              <a:ext cx="820864" cy="585926"/>
            </a:xfrm>
            <a:prstGeom prst="rect">
              <a:avLst/>
            </a:prstGeom>
          </p:spPr>
        </p:pic>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0" y="1509014"/>
            <a:ext cx="6859269" cy="6754142"/>
          </a:xfrm>
          <a:prstGeom prst="rect">
            <a:avLst/>
          </a:prstGeom>
          <a:gradFill>
            <a:gsLst>
              <a:gs pos="47000">
                <a:schemeClr val="bg1"/>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dirty="0">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t="-1" b="10712"/>
          <a:stretch>
            <a:fillRect/>
          </a:stretch>
        </p:blipFill>
        <p:spPr>
          <a:xfrm>
            <a:off x="-10710" y="7112084"/>
            <a:ext cx="6868710" cy="2786925"/>
          </a:xfrm>
          <a:prstGeom prst="rect">
            <a:avLst/>
          </a:prstGeom>
        </p:spPr>
      </p:pic>
      <p:sp>
        <p:nvSpPr>
          <p:cNvPr id="15" name="矩形 14"/>
          <p:cNvSpPr/>
          <p:nvPr/>
        </p:nvSpPr>
        <p:spPr>
          <a:xfrm>
            <a:off x="0" y="6039703"/>
            <a:ext cx="6859269" cy="3337190"/>
          </a:xfrm>
          <a:prstGeom prst="rect">
            <a:avLst/>
          </a:prstGeom>
          <a:gradFill>
            <a:gsLst>
              <a:gs pos="47000">
                <a:schemeClr val="bg1"/>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dirty="0">
              <a:latin typeface="微软雅黑" panose="020B0503020204020204" pitchFamily="34" charset="-122"/>
              <a:ea typeface="微软雅黑" panose="020B0503020204020204" pitchFamily="34" charset="-122"/>
            </a:endParaRPr>
          </a:p>
        </p:txBody>
      </p:sp>
      <p:sp>
        <p:nvSpPr>
          <p:cNvPr id="11" name="燕尾形 10"/>
          <p:cNvSpPr/>
          <p:nvPr/>
        </p:nvSpPr>
        <p:spPr>
          <a:xfrm rot="10800000">
            <a:off x="5913120" y="241078"/>
            <a:ext cx="1176528" cy="576419"/>
          </a:xfrm>
          <a:prstGeom prst="chevron">
            <a:avLst>
              <a:gd name="adj" fmla="val 29518"/>
            </a:avLst>
          </a:prstGeom>
          <a:solidFill>
            <a:srgbClr val="7CD6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标题 6"/>
          <p:cNvSpPr>
            <a:spLocks noGrp="1"/>
          </p:cNvSpPr>
          <p:nvPr>
            <p:ph type="title"/>
          </p:nvPr>
        </p:nvSpPr>
        <p:spPr>
          <a:xfrm>
            <a:off x="471487" y="744208"/>
            <a:ext cx="5915025" cy="975720"/>
          </a:xfrm>
        </p:spPr>
        <p:txBody>
          <a:bodyPr/>
          <a:lstStyle/>
          <a:p>
            <a:r>
              <a:rPr lang="en-US" altLang="zh-CN" dirty="0">
                <a:solidFill>
                  <a:srgbClr val="2C9394"/>
                </a:solidFill>
              </a:rPr>
              <a:t>9.2 </a:t>
            </a:r>
            <a:r>
              <a:rPr lang="zh-CN" altLang="en-US" dirty="0">
                <a:solidFill>
                  <a:srgbClr val="2C9394"/>
                </a:solidFill>
                <a:sym typeface="+mn-ea"/>
              </a:rPr>
              <a:t>分期实施</a:t>
            </a:r>
            <a:endParaRPr lang="zh-CN" altLang="en-US" dirty="0">
              <a:solidFill>
                <a:srgbClr val="2C9394"/>
              </a:solidFill>
              <a:sym typeface="+mn-ea"/>
            </a:endParaRPr>
          </a:p>
        </p:txBody>
      </p:sp>
      <p:sp>
        <p:nvSpPr>
          <p:cNvPr id="5" name="灯片编号占位符 4"/>
          <p:cNvSpPr>
            <a:spLocks noGrp="1"/>
          </p:cNvSpPr>
          <p:nvPr>
            <p:ph type="sldNum" sz="quarter" idx="12"/>
          </p:nvPr>
        </p:nvSpPr>
        <p:spPr/>
        <p:txBody>
          <a:bodyPr/>
          <a:lstStyle/>
          <a:p>
            <a:fld id="{8886FA7B-F871-4E12-A366-D771B5170A55}" type="slidenum">
              <a:rPr lang="zh-CN" altLang="en-US" smtClean="0"/>
            </a:fld>
            <a:endParaRPr lang="zh-CN" altLang="en-US"/>
          </a:p>
        </p:txBody>
      </p:sp>
      <p:sp>
        <p:nvSpPr>
          <p:cNvPr id="50" name="文本框 49"/>
          <p:cNvSpPr txBox="1"/>
          <p:nvPr>
            <p:custDataLst>
              <p:tags r:id="rId2"/>
            </p:custDataLst>
          </p:nvPr>
        </p:nvSpPr>
        <p:spPr>
          <a:xfrm>
            <a:off x="-1270" y="415290"/>
            <a:ext cx="6859270" cy="320040"/>
          </a:xfrm>
          <a:prstGeom prst="rect">
            <a:avLst/>
          </a:prstGeom>
          <a:noFill/>
        </p:spPr>
        <p:txBody>
          <a:bodyPr wrap="square" rtlCol="0">
            <a:noAutofit/>
          </a:bodyPr>
          <a:lstStyle/>
          <a:p>
            <a:pPr algn="ctr"/>
            <a:r>
              <a:rPr lang="zh-CN" altLang="en-US" sz="1200" b="1" dirty="0">
                <a:ln w="0"/>
                <a:solidFill>
                  <a:srgbClr val="2C9394"/>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梅桥镇国土空间总体规划（</a:t>
            </a:r>
            <a:r>
              <a:rPr lang="en-US" altLang="zh-CN" sz="1200" b="1" dirty="0">
                <a:ln w="0"/>
                <a:solidFill>
                  <a:srgbClr val="2C9394"/>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2021-2035</a:t>
            </a:r>
            <a:r>
              <a:rPr lang="zh-CN" altLang="en-US" sz="1200" b="1" dirty="0">
                <a:ln w="0"/>
                <a:solidFill>
                  <a:srgbClr val="2C9394"/>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年）草案公示</a:t>
            </a:r>
            <a:endParaRPr lang="zh-CN" altLang="en-US" sz="1200" b="1" dirty="0">
              <a:ln w="0"/>
              <a:solidFill>
                <a:srgbClr val="2C9394"/>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687" y="1974536"/>
            <a:ext cx="6345732" cy="6120000"/>
          </a:xfrm>
          <a:prstGeom prst="rect">
            <a:avLst/>
          </a:prstGeom>
        </p:spPr>
      </p:pic>
      <p:sp>
        <p:nvSpPr>
          <p:cNvPr id="16" name="文本框 15"/>
          <p:cNvSpPr txBox="1"/>
          <p:nvPr>
            <p:custDataLst>
              <p:tags r:id="rId4"/>
            </p:custDataLst>
          </p:nvPr>
        </p:nvSpPr>
        <p:spPr>
          <a:xfrm>
            <a:off x="255499" y="1428463"/>
            <a:ext cx="6504304" cy="582930"/>
          </a:xfrm>
          <a:prstGeom prst="roundRect">
            <a:avLst/>
          </a:prstGeom>
          <a:noFill/>
          <a:ln>
            <a:noFill/>
            <a:prstDash val="dash"/>
          </a:ln>
        </p:spPr>
        <p:txBody>
          <a:bodyPr wrap="square" rtlCol="0">
            <a:noAutofit/>
          </a:bodyPr>
          <a:lstStyle/>
          <a:p>
            <a:pPr indent="0" fontAlgn="auto">
              <a:lnSpc>
                <a:spcPct val="150000"/>
              </a:lnSpc>
            </a:pPr>
            <a:r>
              <a:rPr lang="zh-CN" altLang="en-US" b="1" dirty="0">
                <a:solidFill>
                  <a:srgbClr val="2C9394"/>
                </a:solidFill>
                <a:latin typeface="微软雅黑" panose="020B0503020204020204" pitchFamily="34" charset="-122"/>
                <a:ea typeface="微软雅黑" panose="020B0503020204020204" pitchFamily="34" charset="-122"/>
                <a:sym typeface="+mn-ea"/>
              </a:rPr>
              <a:t>落实市、区各类型项目，明确本镇近期实施重点和发展时序。</a:t>
            </a:r>
            <a:endParaRPr lang="zh-CN" altLang="en-US" b="1" dirty="0">
              <a:solidFill>
                <a:srgbClr val="2C9394"/>
              </a:solidFill>
              <a:latin typeface="微软雅黑" panose="020B0503020204020204" pitchFamily="34" charset="-122"/>
              <a:ea typeface="微软雅黑" panose="020B0503020204020204" pitchFamily="34" charset="-122"/>
              <a:sym typeface="+mn-ea"/>
            </a:endParaRPr>
          </a:p>
        </p:txBody>
      </p:sp>
      <p:sp>
        <p:nvSpPr>
          <p:cNvPr id="17" name="矩形: 剪去单角 16"/>
          <p:cNvSpPr/>
          <p:nvPr/>
        </p:nvSpPr>
        <p:spPr>
          <a:xfrm flipH="1">
            <a:off x="341737" y="1948514"/>
            <a:ext cx="2938034" cy="317713"/>
          </a:xfrm>
          <a:prstGeom prst="snip1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推进存量用地提质增效</a:t>
            </a:r>
            <a:endParaRPr lang="zh-CN" altLang="en-US" sz="1200" b="1" dirty="0">
              <a:latin typeface="微软雅黑" panose="020B0503020204020204" pitchFamily="34" charset="-122"/>
              <a:ea typeface="微软雅黑" panose="020B0503020204020204" pitchFamily="34" charset="-122"/>
            </a:endParaRPr>
          </a:p>
        </p:txBody>
      </p:sp>
      <p:sp>
        <p:nvSpPr>
          <p:cNvPr id="18" name="矩形: 剪去单角 16"/>
          <p:cNvSpPr/>
          <p:nvPr/>
        </p:nvSpPr>
        <p:spPr>
          <a:xfrm flipH="1">
            <a:off x="3772671" y="2994337"/>
            <a:ext cx="2938034" cy="317713"/>
          </a:xfrm>
          <a:prstGeom prst="snip1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5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提升公服、旅游设施配置</a:t>
            </a:r>
            <a:endParaRPr lang="zh-CN" altLang="en-US" sz="1500" b="1" dirty="0">
              <a:latin typeface="微软雅黑" panose="020B0503020204020204" pitchFamily="34" charset="-122"/>
              <a:ea typeface="微软雅黑" panose="020B0503020204020204" pitchFamily="34" charset="-122"/>
            </a:endParaRPr>
          </a:p>
        </p:txBody>
      </p:sp>
      <p:sp>
        <p:nvSpPr>
          <p:cNvPr id="19" name="矩形: 剪去单角 16"/>
          <p:cNvSpPr/>
          <p:nvPr/>
        </p:nvSpPr>
        <p:spPr>
          <a:xfrm flipH="1">
            <a:off x="341737" y="4052839"/>
            <a:ext cx="2938034" cy="317713"/>
          </a:xfrm>
          <a:prstGeom prst="snip1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5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推进老镇更新与新镇建设</a:t>
            </a:r>
            <a:endParaRPr lang="zh-CN" altLang="en-US" sz="15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0" name="矩形: 剪去单角 16"/>
          <p:cNvSpPr/>
          <p:nvPr/>
        </p:nvSpPr>
        <p:spPr>
          <a:xfrm flipH="1">
            <a:off x="3772671" y="5102423"/>
            <a:ext cx="2938034" cy="317713"/>
          </a:xfrm>
          <a:prstGeom prst="snip1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5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加强水利设施建设与管理</a:t>
            </a:r>
            <a:endParaRPr lang="zh-CN" altLang="en-US" sz="15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1" name="矩形: 剪去单角 16"/>
          <p:cNvSpPr/>
          <p:nvPr/>
        </p:nvSpPr>
        <p:spPr>
          <a:xfrm flipH="1">
            <a:off x="157301" y="6144970"/>
            <a:ext cx="2938034" cy="317713"/>
          </a:xfrm>
          <a:prstGeom prst="snip1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巩固扩大交通优势</a:t>
            </a:r>
            <a:endParaRPr lang="zh-CN" altLang="en-US" sz="1200" b="1" dirty="0">
              <a:latin typeface="微软雅黑" panose="020B0503020204020204" pitchFamily="34" charset="-122"/>
              <a:ea typeface="微软雅黑" panose="020B0503020204020204" pitchFamily="34" charset="-122"/>
            </a:endParaRPr>
          </a:p>
        </p:txBody>
      </p:sp>
      <p:sp>
        <p:nvSpPr>
          <p:cNvPr id="22" name="矩形: 剪去单角 16"/>
          <p:cNvSpPr/>
          <p:nvPr/>
        </p:nvSpPr>
        <p:spPr>
          <a:xfrm flipH="1">
            <a:off x="3821769" y="7204494"/>
            <a:ext cx="2938034" cy="317713"/>
          </a:xfrm>
          <a:prstGeom prst="snip1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5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公共设施与防灾保障建设</a:t>
            </a:r>
            <a:endParaRPr lang="zh-CN" altLang="en-US" sz="15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3" name="文本框 22"/>
          <p:cNvSpPr txBox="1"/>
          <p:nvPr>
            <p:custDataLst>
              <p:tags r:id="rId5"/>
            </p:custDataLst>
          </p:nvPr>
        </p:nvSpPr>
        <p:spPr>
          <a:xfrm>
            <a:off x="285687" y="2232524"/>
            <a:ext cx="5916701" cy="394125"/>
          </a:xfrm>
          <a:prstGeom prst="rect">
            <a:avLst/>
          </a:prstGeom>
          <a:noFill/>
        </p:spPr>
        <p:txBody>
          <a:bodyPr wrap="square" rtlCol="0">
            <a:noAutofit/>
          </a:bodyPr>
          <a:lstStyle/>
          <a:p>
            <a:pPr marL="171450" indent="-171450" defTabSz="1625600" fontAlgn="auto">
              <a:lnSpc>
                <a:spcPct val="125000"/>
              </a:lnSpc>
              <a:buFont typeface="Arial" panose="020B0604020202020204" pitchFamily="34" charset="0"/>
              <a:buChar char="•"/>
            </a:pPr>
            <a:r>
              <a:rPr lang="zh-CN" altLang="en-US" sz="1200" kern="100" dirty="0">
                <a:solidFill>
                  <a:srgbClr val="2C9394"/>
                </a:solidFill>
                <a:latin typeface="微软雅黑" panose="020B0503020204020204" pitchFamily="34" charset="-122"/>
                <a:ea typeface="微软雅黑" panose="020B0503020204020204" pitchFamily="34" charset="-122"/>
                <a:cs typeface="Times New Roman" panose="02020603050405020304" pitchFamily="18" charset="0"/>
              </a:rPr>
              <a:t>推进批而未供、低效利用等存量土地的清理盘活；</a:t>
            </a:r>
            <a:endParaRPr lang="en-US" altLang="zh-CN" sz="1200" kern="100" dirty="0">
              <a:solidFill>
                <a:srgbClr val="2C9394"/>
              </a:solidFill>
              <a:latin typeface="微软雅黑" panose="020B0503020204020204" pitchFamily="34" charset="-122"/>
              <a:ea typeface="微软雅黑" panose="020B0503020204020204" pitchFamily="34" charset="-122"/>
              <a:cs typeface="Times New Roman" panose="02020603050405020304" pitchFamily="18" charset="0"/>
            </a:endParaRPr>
          </a:p>
          <a:p>
            <a:pPr marL="171450" indent="-171450" defTabSz="1625600" fontAlgn="auto">
              <a:lnSpc>
                <a:spcPct val="125000"/>
              </a:lnSpc>
              <a:buFont typeface="Arial" panose="020B0604020202020204" pitchFamily="34" charset="0"/>
              <a:buChar char="•"/>
            </a:pPr>
            <a:r>
              <a:rPr lang="zh-CN" altLang="zh-CN" sz="1200" kern="100" dirty="0">
                <a:solidFill>
                  <a:srgbClr val="2C9394"/>
                </a:solidFill>
                <a:latin typeface="微软雅黑" panose="020B0503020204020204" pitchFamily="34" charset="-122"/>
                <a:ea typeface="微软雅黑" panose="020B0503020204020204" pitchFamily="34" charset="-122"/>
                <a:cs typeface="Times New Roman" panose="02020603050405020304" pitchFamily="18" charset="0"/>
              </a:rPr>
              <a:t>推进旧工业、旧城镇、旧村庄等有机更新，引导产业转型升级，带动产业项目落地</a:t>
            </a:r>
            <a:r>
              <a:rPr lang="zh-CN" altLang="en-US" sz="1200" kern="100" dirty="0">
                <a:solidFill>
                  <a:srgbClr val="2C9394"/>
                </a:solidFill>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1200" kern="100" dirty="0">
              <a:solidFill>
                <a:srgbClr val="2C9394"/>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4" name="文本框 23"/>
          <p:cNvSpPr txBox="1"/>
          <p:nvPr>
            <p:custDataLst>
              <p:tags r:id="rId6"/>
            </p:custDataLst>
          </p:nvPr>
        </p:nvSpPr>
        <p:spPr>
          <a:xfrm>
            <a:off x="206401" y="3154439"/>
            <a:ext cx="6104271" cy="394125"/>
          </a:xfrm>
          <a:prstGeom prst="rect">
            <a:avLst/>
          </a:prstGeom>
          <a:noFill/>
        </p:spPr>
        <p:txBody>
          <a:bodyPr wrap="square" rtlCol="0">
            <a:noAutofit/>
          </a:bodyPr>
          <a:lstStyle/>
          <a:p>
            <a:pPr marL="171450" indent="-171450" defTabSz="1625600" fontAlgn="auto">
              <a:buFont typeface="Arial" panose="020B0604020202020204" pitchFamily="34" charset="0"/>
              <a:buChar char="•"/>
            </a:pPr>
            <a:r>
              <a:rPr lang="zh-CN" altLang="en-US" sz="1100" kern="100" dirty="0">
                <a:solidFill>
                  <a:srgbClr val="2C9394"/>
                </a:solidFill>
                <a:latin typeface="微软雅黑" panose="020B0503020204020204" pitchFamily="34" charset="-122"/>
                <a:ea typeface="微软雅黑" panose="020B0503020204020204" pitchFamily="34" charset="-122"/>
                <a:cs typeface="Times New Roman" panose="02020603050405020304" pitchFamily="18" charset="0"/>
              </a:rPr>
              <a:t>推进梅桥中学扩建、中心小学迁建、养老设施建设；</a:t>
            </a:r>
            <a:endParaRPr lang="en-US" altLang="zh-CN" sz="1100" kern="100" dirty="0">
              <a:solidFill>
                <a:srgbClr val="2C9394"/>
              </a:solidFill>
              <a:latin typeface="微软雅黑" panose="020B0503020204020204" pitchFamily="34" charset="-122"/>
              <a:ea typeface="微软雅黑" panose="020B0503020204020204" pitchFamily="34" charset="-122"/>
              <a:cs typeface="Times New Roman" panose="02020603050405020304" pitchFamily="18" charset="0"/>
            </a:endParaRPr>
          </a:p>
          <a:p>
            <a:pPr marL="171450" indent="-171450" algn="l" defTabSz="1625600" fontAlgn="auto">
              <a:buClrTx/>
              <a:buSzTx/>
              <a:buFont typeface="Arial" panose="020B0604020202020204" pitchFamily="34" charset="0"/>
              <a:buChar char="•"/>
            </a:pPr>
            <a:r>
              <a:rPr lang="zh-CN" altLang="en-US" sz="1100" kern="100" dirty="0">
                <a:solidFill>
                  <a:srgbClr val="2C9394"/>
                </a:solidFill>
                <a:latin typeface="微软雅黑" panose="020B0503020204020204" pitchFamily="34" charset="-122"/>
                <a:ea typeface="微软雅黑" panose="020B0503020204020204" pitchFamily="34" charset="-122"/>
                <a:cs typeface="Times New Roman" panose="02020603050405020304" pitchFamily="18" charset="0"/>
              </a:rPr>
              <a:t>配合推进区委党校及科技大楼建设；提升村医疗服务设施、养老、健身等服务设施建设；</a:t>
            </a:r>
            <a:endParaRPr lang="zh-CN" altLang="en-US" sz="1100" kern="100" dirty="0">
              <a:solidFill>
                <a:srgbClr val="2C9394"/>
              </a:solidFill>
              <a:latin typeface="微软雅黑" panose="020B0503020204020204" pitchFamily="34" charset="-122"/>
              <a:ea typeface="微软雅黑" panose="020B0503020204020204" pitchFamily="34" charset="-122"/>
              <a:cs typeface="Times New Roman" panose="02020603050405020304" pitchFamily="18" charset="0"/>
            </a:endParaRPr>
          </a:p>
          <a:p>
            <a:pPr marL="171450" indent="-171450" defTabSz="1625600" fontAlgn="auto">
              <a:buFont typeface="Arial" panose="020B0604020202020204" pitchFamily="34" charset="0"/>
              <a:buChar char="•"/>
            </a:pPr>
            <a:r>
              <a:rPr lang="zh-CN" altLang="en-US" sz="1100" kern="100" dirty="0">
                <a:solidFill>
                  <a:srgbClr val="2C9394"/>
                </a:solidFill>
                <a:latin typeface="微软雅黑" panose="020B0503020204020204" pitchFamily="34" charset="-122"/>
                <a:ea typeface="微软雅黑" panose="020B0503020204020204" pitchFamily="34" charset="-122"/>
                <a:cs typeface="Times New Roman" panose="02020603050405020304" pitchFamily="18" charset="0"/>
              </a:rPr>
              <a:t>推进安徽三汊河湿地公园设施配套、梅香欢乐小镇服务中心、梅桥廉政文化公园、梅桥生态体育公园等项目建设，提升梅桥镇旅游吸引及接待能力。</a:t>
            </a:r>
            <a:endParaRPr lang="zh-CN" altLang="en-US" sz="1100" kern="100" dirty="0">
              <a:solidFill>
                <a:srgbClr val="2C9394"/>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5" name="文本框 24"/>
          <p:cNvSpPr txBox="1"/>
          <p:nvPr>
            <p:custDataLst>
              <p:tags r:id="rId7"/>
            </p:custDataLst>
          </p:nvPr>
        </p:nvSpPr>
        <p:spPr>
          <a:xfrm>
            <a:off x="206401" y="4334281"/>
            <a:ext cx="5916701" cy="394125"/>
          </a:xfrm>
          <a:prstGeom prst="rect">
            <a:avLst/>
          </a:prstGeom>
          <a:noFill/>
        </p:spPr>
        <p:txBody>
          <a:bodyPr wrap="square" rtlCol="0">
            <a:noAutofit/>
          </a:bodyPr>
          <a:lstStyle/>
          <a:p>
            <a:pPr marL="171450" indent="-171450" defTabSz="1625600" fontAlgn="auto">
              <a:buFont typeface="Arial" panose="020B0604020202020204" pitchFamily="34" charset="0"/>
              <a:buChar char="•"/>
            </a:pPr>
            <a:r>
              <a:rPr lang="zh-CN" altLang="en-US" sz="1200" kern="100" dirty="0">
                <a:solidFill>
                  <a:srgbClr val="2C9394"/>
                </a:solidFill>
                <a:latin typeface="微软雅黑" panose="020B0503020204020204" pitchFamily="34" charset="-122"/>
                <a:ea typeface="微软雅黑" panose="020B0503020204020204" pitchFamily="34" charset="-122"/>
                <a:cs typeface="Times New Roman" panose="02020603050405020304" pitchFamily="18" charset="0"/>
              </a:rPr>
              <a:t>推进政府驻地北侧老镇微更新，提升改造梅桥民俗馆，打造梅桥旅游商业街。南侧加快梅桥新农贸市场、蔬菜瓜果交易市场、中小产业园、梅香长三角农产品生产加工供应基地等项目建设，促进城镇新区的建设。</a:t>
            </a:r>
            <a:endParaRPr lang="zh-CN" altLang="en-US" sz="1200" kern="100" dirty="0">
              <a:solidFill>
                <a:srgbClr val="2C9394"/>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6" name="文本框 25"/>
          <p:cNvSpPr txBox="1"/>
          <p:nvPr>
            <p:custDataLst>
              <p:tags r:id="rId8"/>
            </p:custDataLst>
          </p:nvPr>
        </p:nvSpPr>
        <p:spPr>
          <a:xfrm>
            <a:off x="285686" y="5362721"/>
            <a:ext cx="5916701" cy="394125"/>
          </a:xfrm>
          <a:prstGeom prst="rect">
            <a:avLst/>
          </a:prstGeom>
          <a:noFill/>
        </p:spPr>
        <p:txBody>
          <a:bodyPr wrap="square" rtlCol="0">
            <a:noAutofit/>
          </a:bodyPr>
          <a:lstStyle/>
          <a:p>
            <a:pPr marL="171450" indent="-171450" defTabSz="1625600" fontAlgn="auto">
              <a:lnSpc>
                <a:spcPct val="125000"/>
              </a:lnSpc>
              <a:buFont typeface="Arial" panose="020B0604020202020204" pitchFamily="34" charset="0"/>
              <a:buChar char="•"/>
            </a:pPr>
            <a:r>
              <a:rPr lang="zh-CN" altLang="en-US" sz="1200" kern="100" dirty="0">
                <a:solidFill>
                  <a:srgbClr val="2C9394"/>
                </a:solidFill>
                <a:latin typeface="微软雅黑" panose="020B0503020204020204" pitchFamily="34" charset="-122"/>
                <a:ea typeface="微软雅黑" panose="020B0503020204020204" pitchFamily="34" charset="-122"/>
                <a:cs typeface="Times New Roman" panose="02020603050405020304" pitchFamily="18" charset="0"/>
              </a:rPr>
              <a:t>北淝河水生态修复与治理工程，北淝河、清沟河、三汊河堤坝建设与升级改造；</a:t>
            </a:r>
            <a:endParaRPr lang="en-US" altLang="zh-CN" sz="1200" kern="100" dirty="0">
              <a:solidFill>
                <a:srgbClr val="2C9394"/>
              </a:solidFill>
              <a:latin typeface="微软雅黑" panose="020B0503020204020204" pitchFamily="34" charset="-122"/>
              <a:ea typeface="微软雅黑" panose="020B0503020204020204" pitchFamily="34" charset="-122"/>
              <a:cs typeface="Times New Roman" panose="02020603050405020304" pitchFamily="18" charset="0"/>
            </a:endParaRPr>
          </a:p>
          <a:p>
            <a:pPr marL="171450" indent="-171450" defTabSz="1625600" fontAlgn="auto">
              <a:lnSpc>
                <a:spcPct val="125000"/>
              </a:lnSpc>
              <a:buFont typeface="Arial" panose="020B0604020202020204" pitchFamily="34" charset="0"/>
              <a:buChar char="•"/>
            </a:pPr>
            <a:r>
              <a:rPr lang="zh-CN" altLang="en-US" sz="1200" kern="100" dirty="0">
                <a:solidFill>
                  <a:srgbClr val="2C9394"/>
                </a:solidFill>
                <a:latin typeface="微软雅黑" panose="020B0503020204020204" pitchFamily="34" charset="-122"/>
                <a:ea typeface="微软雅黑" panose="020B0503020204020204" pitchFamily="34" charset="-122"/>
                <a:cs typeface="Times New Roman" panose="02020603050405020304" pitchFamily="18" charset="0"/>
              </a:rPr>
              <a:t>加强泵站、渠道、引水大沟、桥涵闸等重点工程项目建设，完善农业灌溉网络。</a:t>
            </a:r>
            <a:endParaRPr lang="zh-CN" altLang="en-US" sz="1200" kern="100" dirty="0">
              <a:solidFill>
                <a:srgbClr val="2C9394"/>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7" name="文本框 26"/>
          <p:cNvSpPr txBox="1"/>
          <p:nvPr>
            <p:custDataLst>
              <p:tags r:id="rId9"/>
            </p:custDataLst>
          </p:nvPr>
        </p:nvSpPr>
        <p:spPr>
          <a:xfrm>
            <a:off x="285685" y="6435102"/>
            <a:ext cx="5916701" cy="394125"/>
          </a:xfrm>
          <a:prstGeom prst="rect">
            <a:avLst/>
          </a:prstGeom>
          <a:noFill/>
        </p:spPr>
        <p:txBody>
          <a:bodyPr wrap="square" rtlCol="0">
            <a:noAutofit/>
          </a:bodyPr>
          <a:lstStyle/>
          <a:p>
            <a:pPr marL="171450" indent="-171450" defTabSz="1625600" fontAlgn="auto">
              <a:buFont typeface="Arial" panose="020B0604020202020204" pitchFamily="34" charset="0"/>
              <a:buChar char="•"/>
            </a:pPr>
            <a:r>
              <a:rPr lang="zh-CN" altLang="en-US" sz="1200" kern="100" dirty="0">
                <a:solidFill>
                  <a:srgbClr val="2C9394"/>
                </a:solidFill>
                <a:latin typeface="微软雅黑" panose="020B0503020204020204" pitchFamily="34" charset="-122"/>
                <a:ea typeface="微软雅黑" panose="020B0503020204020204" pitchFamily="34" charset="-122"/>
                <a:cs typeface="Times New Roman" panose="02020603050405020304" pitchFamily="18" charset="0"/>
              </a:rPr>
              <a:t>推进亳蚌城际铁路、</a:t>
            </a:r>
            <a:r>
              <a:rPr lang="en-US" altLang="zh-CN" sz="1200" kern="100" dirty="0">
                <a:solidFill>
                  <a:srgbClr val="2C9394"/>
                </a:solidFill>
                <a:latin typeface="微软雅黑" panose="020B0503020204020204" pitchFamily="34" charset="-122"/>
                <a:ea typeface="微软雅黑" panose="020B0503020204020204" pitchFamily="34" charset="-122"/>
                <a:cs typeface="Times New Roman" panose="02020603050405020304" pitchFamily="18" charset="0"/>
              </a:rPr>
              <a:t>S419</a:t>
            </a:r>
            <a:r>
              <a:rPr lang="zh-CN" altLang="en-US" sz="1200" kern="100" dirty="0">
                <a:solidFill>
                  <a:srgbClr val="2C9394"/>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200" kern="100" dirty="0">
                <a:solidFill>
                  <a:srgbClr val="2C9394"/>
                </a:solidFill>
                <a:latin typeface="微软雅黑" panose="020B0503020204020204" pitchFamily="34" charset="-122"/>
                <a:ea typeface="微软雅黑" panose="020B0503020204020204" pitchFamily="34" charset="-122"/>
                <a:cs typeface="Times New Roman" panose="02020603050405020304" pitchFamily="18" charset="0"/>
              </a:rPr>
              <a:t>S224</a:t>
            </a:r>
            <a:r>
              <a:rPr lang="zh-CN" altLang="en-US" sz="1200" kern="100" dirty="0">
                <a:solidFill>
                  <a:srgbClr val="2C9394"/>
                </a:solidFill>
                <a:latin typeface="微软雅黑" panose="020B0503020204020204" pitchFamily="34" charset="-122"/>
                <a:ea typeface="微软雅黑" panose="020B0503020204020204" pitchFamily="34" charset="-122"/>
                <a:cs typeface="Times New Roman" panose="02020603050405020304" pitchFamily="18" charset="0"/>
              </a:rPr>
              <a:t>（大庆北路）等铁路、国省道项目建设；</a:t>
            </a:r>
            <a:endParaRPr lang="en-US" altLang="zh-CN" sz="1200" kern="100" dirty="0">
              <a:solidFill>
                <a:srgbClr val="2C9394"/>
              </a:solidFill>
              <a:latin typeface="微软雅黑" panose="020B0503020204020204" pitchFamily="34" charset="-122"/>
              <a:ea typeface="微软雅黑" panose="020B0503020204020204" pitchFamily="34" charset="-122"/>
              <a:cs typeface="Times New Roman" panose="02020603050405020304" pitchFamily="18" charset="0"/>
            </a:endParaRPr>
          </a:p>
          <a:p>
            <a:pPr marL="171450" indent="-171450" defTabSz="1625600" fontAlgn="auto">
              <a:buFont typeface="Arial" panose="020B0604020202020204" pitchFamily="34" charset="0"/>
              <a:buChar char="•"/>
            </a:pPr>
            <a:r>
              <a:rPr lang="zh-CN" altLang="en-US" sz="1200" kern="100" dirty="0">
                <a:solidFill>
                  <a:srgbClr val="2C9394"/>
                </a:solidFill>
                <a:latin typeface="微软雅黑" panose="020B0503020204020204" pitchFamily="34" charset="-122"/>
                <a:ea typeface="微软雅黑" panose="020B0503020204020204" pitchFamily="34" charset="-122"/>
                <a:cs typeface="Times New Roman" panose="02020603050405020304" pitchFamily="18" charset="0"/>
              </a:rPr>
              <a:t>加快推进</a:t>
            </a:r>
            <a:r>
              <a:rPr lang="en-US" altLang="zh-CN" sz="1200" kern="100" dirty="0">
                <a:solidFill>
                  <a:srgbClr val="2C9394"/>
                </a:solidFill>
                <a:latin typeface="微软雅黑" panose="020B0503020204020204" pitchFamily="34" charset="-122"/>
                <a:ea typeface="微软雅黑" panose="020B0503020204020204" pitchFamily="34" charset="-122"/>
                <a:cs typeface="Times New Roman" panose="02020603050405020304" pitchFamily="18" charset="0"/>
              </a:rPr>
              <a:t>X045</a:t>
            </a:r>
            <a:r>
              <a:rPr lang="zh-CN" altLang="en-US" sz="1200" kern="100" dirty="0">
                <a:solidFill>
                  <a:srgbClr val="2C9394"/>
                </a:solidFill>
                <a:latin typeface="微软雅黑" panose="020B0503020204020204" pitchFamily="34" charset="-122"/>
                <a:ea typeface="微软雅黑" panose="020B0503020204020204" pitchFamily="34" charset="-122"/>
                <a:cs typeface="Times New Roman" panose="02020603050405020304" pitchFamily="18" charset="0"/>
              </a:rPr>
              <a:t>等县乡道项目建设，提升与淮上城区及周边乡镇交通联系；</a:t>
            </a:r>
            <a:endParaRPr lang="en-US" altLang="zh-CN" sz="1200" kern="100" dirty="0">
              <a:solidFill>
                <a:srgbClr val="2C9394"/>
              </a:solidFill>
              <a:latin typeface="微软雅黑" panose="020B0503020204020204" pitchFamily="34" charset="-122"/>
              <a:ea typeface="微软雅黑" panose="020B0503020204020204" pitchFamily="34" charset="-122"/>
              <a:cs typeface="Times New Roman" panose="02020603050405020304" pitchFamily="18" charset="0"/>
            </a:endParaRPr>
          </a:p>
          <a:p>
            <a:pPr marL="171450" indent="-171450" defTabSz="1625600" fontAlgn="auto">
              <a:buFont typeface="Arial" panose="020B0604020202020204" pitchFamily="34" charset="0"/>
              <a:buChar char="•"/>
            </a:pPr>
            <a:r>
              <a:rPr lang="zh-CN" altLang="en-US" sz="1200" kern="100" dirty="0">
                <a:solidFill>
                  <a:srgbClr val="2C9394"/>
                </a:solidFill>
                <a:latin typeface="微软雅黑" panose="020B0503020204020204" pitchFamily="34" charset="-122"/>
                <a:ea typeface="微软雅黑" panose="020B0503020204020204" pitchFamily="34" charset="-122"/>
                <a:cs typeface="Times New Roman" panose="02020603050405020304" pitchFamily="18" charset="0"/>
              </a:rPr>
              <a:t>提升农村公路等级，加快淝北村公交首末站及停车场等场站设施建设。</a:t>
            </a:r>
            <a:endParaRPr lang="zh-CN" altLang="en-US" sz="1200" kern="100" dirty="0">
              <a:solidFill>
                <a:srgbClr val="2C9394"/>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8" name="文本框 27"/>
          <p:cNvSpPr txBox="1"/>
          <p:nvPr>
            <p:custDataLst>
              <p:tags r:id="rId10"/>
            </p:custDataLst>
          </p:nvPr>
        </p:nvSpPr>
        <p:spPr>
          <a:xfrm>
            <a:off x="321420" y="7467046"/>
            <a:ext cx="5916701" cy="394125"/>
          </a:xfrm>
          <a:prstGeom prst="rect">
            <a:avLst/>
          </a:prstGeom>
          <a:noFill/>
        </p:spPr>
        <p:txBody>
          <a:bodyPr wrap="square" rtlCol="0">
            <a:noAutofit/>
          </a:bodyPr>
          <a:lstStyle/>
          <a:p>
            <a:pPr marL="171450" indent="-171450" defTabSz="1625600" fontAlgn="auto">
              <a:lnSpc>
                <a:spcPct val="125000"/>
              </a:lnSpc>
              <a:buFont typeface="Arial" panose="020B0604020202020204" pitchFamily="34" charset="0"/>
              <a:buChar char="•"/>
            </a:pPr>
            <a:r>
              <a:rPr lang="zh-CN" altLang="en-US" sz="1200" kern="100" dirty="0">
                <a:solidFill>
                  <a:srgbClr val="2C9394"/>
                </a:solidFill>
                <a:latin typeface="微软雅黑" panose="020B0503020204020204" pitchFamily="34" charset="-122"/>
                <a:ea typeface="微软雅黑" panose="020B0503020204020204" pitchFamily="34" charset="-122"/>
                <a:cs typeface="Times New Roman" panose="02020603050405020304" pitchFamily="18" charset="0"/>
              </a:rPr>
              <a:t>加快</a:t>
            </a:r>
            <a:r>
              <a:rPr lang="en-US" altLang="zh-CN" sz="1200" kern="100" dirty="0">
                <a:solidFill>
                  <a:srgbClr val="2C9394"/>
                </a:solidFill>
                <a:latin typeface="微软雅黑" panose="020B0503020204020204" pitchFamily="34" charset="-122"/>
                <a:ea typeface="微软雅黑" panose="020B0503020204020204" pitchFamily="34" charset="-122"/>
                <a:cs typeface="Times New Roman" panose="02020603050405020304" pitchFamily="18" charset="0"/>
              </a:rPr>
              <a:t>110</a:t>
            </a:r>
            <a:r>
              <a:rPr lang="zh-CN" altLang="en-US" sz="1200" kern="100" dirty="0">
                <a:solidFill>
                  <a:srgbClr val="2C9394"/>
                </a:solidFill>
                <a:latin typeface="微软雅黑" panose="020B0503020204020204" pitchFamily="34" charset="-122"/>
                <a:ea typeface="微软雅黑" panose="020B0503020204020204" pitchFamily="34" charset="-122"/>
                <a:cs typeface="Times New Roman" panose="02020603050405020304" pitchFamily="18" charset="0"/>
              </a:rPr>
              <a:t>千伏输变电工程建设，有效提高户均配变容量。迁建垃圾转运站，建设镇政府驻地模块化消防站等，提高城镇人居环境及救灾抗灾能力。</a:t>
            </a:r>
            <a:endParaRPr lang="zh-CN" altLang="en-US" sz="1200" kern="100" dirty="0">
              <a:solidFill>
                <a:srgbClr val="2C9394"/>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pPr>
              <a:lnSpc>
                <a:spcPct val="150000"/>
              </a:lnSpc>
            </a:pPr>
            <a:r>
              <a:rPr lang="zh-CN" altLang="en-US" sz="2800" dirty="0">
                <a:solidFill>
                  <a:srgbClr val="2A6968"/>
                </a:solidFill>
              </a:rPr>
              <a:t>目    录</a:t>
            </a:r>
            <a:br>
              <a:rPr lang="en-US" altLang="zh-CN" sz="2800" dirty="0">
                <a:solidFill>
                  <a:srgbClr val="2A6968"/>
                </a:solidFill>
              </a:rPr>
            </a:br>
            <a:r>
              <a:rPr lang="en-US" altLang="zh-CN" sz="2000" dirty="0">
                <a:solidFill>
                  <a:srgbClr val="2A6968"/>
                </a:solidFill>
              </a:rPr>
              <a:t>CONTENTS</a:t>
            </a:r>
            <a:endParaRPr lang="en-US" altLang="zh-CN" sz="2000" dirty="0">
              <a:solidFill>
                <a:srgbClr val="2A6968"/>
              </a:solidFill>
            </a:endParaRPr>
          </a:p>
        </p:txBody>
      </p:sp>
      <p:sp>
        <p:nvSpPr>
          <p:cNvPr id="9" name="灯片编号占位符 8"/>
          <p:cNvSpPr>
            <a:spLocks noGrp="1"/>
          </p:cNvSpPr>
          <p:nvPr>
            <p:ph type="sldNum" sz="quarter" idx="12"/>
          </p:nvPr>
        </p:nvSpPr>
        <p:spPr/>
        <p:txBody>
          <a:bodyPr/>
          <a:lstStyle/>
          <a:p>
            <a:fld id="{8886FA7B-F871-4E12-A366-D771B5170A55}" type="slidenum">
              <a:rPr lang="zh-CN" altLang="en-US" smtClean="0"/>
            </a:fld>
            <a:endParaRPr lang="zh-CN" altLang="en-US"/>
          </a:p>
        </p:txBody>
      </p:sp>
      <p:sp>
        <p:nvSpPr>
          <p:cNvPr id="2" name="矩形 1"/>
          <p:cNvSpPr/>
          <p:nvPr>
            <p:custDataLst>
              <p:tags r:id="rId1"/>
            </p:custDataLst>
          </p:nvPr>
        </p:nvSpPr>
        <p:spPr>
          <a:xfrm>
            <a:off x="588010" y="1352550"/>
            <a:ext cx="1395095" cy="76200"/>
          </a:xfrm>
          <a:prstGeom prst="rect">
            <a:avLst/>
          </a:prstGeom>
          <a:solidFill>
            <a:srgbClr val="2A6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占位符 5"/>
          <p:cNvSpPr txBox="1"/>
          <p:nvPr/>
        </p:nvSpPr>
        <p:spPr>
          <a:xfrm>
            <a:off x="504617" y="2320650"/>
            <a:ext cx="6308436" cy="6489700"/>
          </a:xfrm>
          <a:prstGeom prst="rect">
            <a:avLst/>
          </a:prstGeom>
        </p:spPr>
        <p:txBody>
          <a:bodyPr vert="horz" lIns="91440" tIns="45720" rIns="91440" bIns="45720" rtlCol="0">
            <a:normAutofit/>
          </a:bodyPr>
          <a:lstStyle>
            <a:lvl1pPr marL="406400" indent="-406400" algn="l" defTabSz="1625600" rtl="0" eaLnBrk="1" latinLnBrk="0" hangingPunct="1">
              <a:lnSpc>
                <a:spcPct val="90000"/>
              </a:lnSpc>
              <a:spcBef>
                <a:spcPts val="1780"/>
              </a:spcBef>
              <a:buFont typeface="Arial" panose="020B0604020202020204" pitchFamily="34" charset="0"/>
              <a:buChar char="•"/>
              <a:defRPr sz="28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1219200" indent="-406400" algn="l" defTabSz="1625600" rtl="0" eaLnBrk="1" latinLnBrk="0" hangingPunct="1">
              <a:lnSpc>
                <a:spcPct val="90000"/>
              </a:lnSpc>
              <a:spcBef>
                <a:spcPts val="890"/>
              </a:spcBef>
              <a:buFont typeface="Arial" panose="020B0604020202020204" pitchFamily="34" charset="0"/>
              <a:buChar char="•"/>
              <a:defRPr sz="24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90000"/>
              </a:lnSpc>
              <a:spcBef>
                <a:spcPts val="890"/>
              </a:spcBef>
              <a:buFont typeface="Arial" panose="020B0604020202020204" pitchFamily="34" charset="0"/>
              <a:buChar char="•"/>
              <a:defRPr sz="24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90000"/>
              </a:lnSpc>
              <a:spcBef>
                <a:spcPts val="89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90000"/>
              </a:lnSpc>
              <a:spcBef>
                <a:spcPts val="89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9pPr>
          </a:lstStyle>
          <a:p>
            <a:pPr algn="l">
              <a:lnSpc>
                <a:spcPct val="150000"/>
              </a:lnSpc>
            </a:pPr>
            <a:r>
              <a:rPr lang="en-US" altLang="zh-CN" sz="2000" dirty="0">
                <a:solidFill>
                  <a:srgbClr val="1D605E"/>
                </a:solidFill>
                <a:cs typeface="微软雅黑" panose="020B0503020204020204" pitchFamily="34" charset="-122"/>
              </a:rPr>
              <a:t>01 ---------------------------</a:t>
            </a:r>
            <a:r>
              <a:rPr lang="zh-CN" altLang="en-US" sz="2000" dirty="0">
                <a:solidFill>
                  <a:srgbClr val="1D605E"/>
                </a:solidFill>
                <a:cs typeface="微软雅黑" panose="020B0503020204020204" pitchFamily="34" charset="-122"/>
              </a:rPr>
              <a:t>规划总则</a:t>
            </a:r>
            <a:endParaRPr lang="en-US" altLang="zh-CN" sz="2000" dirty="0">
              <a:solidFill>
                <a:srgbClr val="1D605E"/>
              </a:solidFill>
              <a:cs typeface="微软雅黑" panose="020B0503020204020204" pitchFamily="34" charset="-122"/>
            </a:endParaRPr>
          </a:p>
          <a:p>
            <a:pPr algn="l">
              <a:lnSpc>
                <a:spcPct val="150000"/>
              </a:lnSpc>
              <a:buClrTx/>
              <a:buSzTx/>
            </a:pPr>
            <a:r>
              <a:rPr lang="en-US" altLang="zh-CN" sz="2000" dirty="0">
                <a:solidFill>
                  <a:srgbClr val="1D605E"/>
                </a:solidFill>
                <a:cs typeface="微软雅黑" panose="020B0503020204020204" pitchFamily="34" charset="-122"/>
              </a:rPr>
              <a:t>02 -------------------------目标与策略</a:t>
            </a:r>
            <a:endParaRPr lang="en-US" altLang="zh-CN" sz="2000" dirty="0">
              <a:solidFill>
                <a:srgbClr val="1D605E"/>
              </a:solidFill>
              <a:cs typeface="微软雅黑" panose="020B0503020204020204" pitchFamily="34" charset="-122"/>
            </a:endParaRPr>
          </a:p>
          <a:p>
            <a:pPr algn="l">
              <a:lnSpc>
                <a:spcPct val="150000"/>
              </a:lnSpc>
              <a:buClrTx/>
              <a:buSzTx/>
            </a:pPr>
            <a:r>
              <a:rPr lang="en-US" altLang="zh-CN" sz="2000" dirty="0">
                <a:solidFill>
                  <a:srgbClr val="1D605E"/>
                </a:solidFill>
                <a:cs typeface="微软雅黑" panose="020B0503020204020204" pitchFamily="34" charset="-122"/>
                <a:sym typeface="+mn-ea"/>
              </a:rPr>
              <a:t>03 ---------国土空间开发保护总体格局</a:t>
            </a:r>
            <a:endParaRPr lang="en-US" altLang="zh-CN" sz="2000" dirty="0">
              <a:solidFill>
                <a:srgbClr val="1D605E"/>
              </a:solidFill>
              <a:cs typeface="微软雅黑" panose="020B0503020204020204" pitchFamily="34" charset="-122"/>
              <a:sym typeface="+mn-ea"/>
            </a:endParaRPr>
          </a:p>
          <a:p>
            <a:pPr algn="l">
              <a:lnSpc>
                <a:spcPct val="150000"/>
              </a:lnSpc>
              <a:buClrTx/>
              <a:buSzTx/>
            </a:pPr>
            <a:r>
              <a:rPr lang="en-US" altLang="zh-CN" sz="2000" dirty="0">
                <a:solidFill>
                  <a:srgbClr val="1D605E"/>
                </a:solidFill>
                <a:cs typeface="微软雅黑" panose="020B0503020204020204" pitchFamily="34" charset="-122"/>
                <a:sym typeface="+mn-ea"/>
              </a:rPr>
              <a:t>04 ---------------------------村庄布局</a:t>
            </a:r>
            <a:endParaRPr lang="en-US" altLang="zh-CN" sz="2000" dirty="0">
              <a:solidFill>
                <a:srgbClr val="1D605E"/>
              </a:solidFill>
              <a:cs typeface="微软雅黑" panose="020B0503020204020204" pitchFamily="34" charset="-122"/>
              <a:sym typeface="+mn-ea"/>
            </a:endParaRPr>
          </a:p>
          <a:p>
            <a:pPr algn="l">
              <a:lnSpc>
                <a:spcPct val="150000"/>
              </a:lnSpc>
              <a:buClrTx/>
              <a:buSzTx/>
            </a:pPr>
            <a:r>
              <a:rPr lang="en-US" altLang="zh-CN" sz="2000" dirty="0">
                <a:solidFill>
                  <a:srgbClr val="1D605E"/>
                </a:solidFill>
                <a:cs typeface="微软雅黑" panose="020B0503020204020204" pitchFamily="34" charset="-122"/>
                <a:sym typeface="+mn-ea"/>
              </a:rPr>
              <a:t>05 -----------生态修复与国土综合整治</a:t>
            </a:r>
            <a:endParaRPr lang="en-US" altLang="zh-CN" sz="2000" dirty="0">
              <a:solidFill>
                <a:srgbClr val="1D605E"/>
              </a:solidFill>
              <a:cs typeface="微软雅黑" panose="020B0503020204020204" pitchFamily="34" charset="-122"/>
              <a:sym typeface="+mn-ea"/>
            </a:endParaRPr>
          </a:p>
          <a:p>
            <a:pPr algn="l">
              <a:lnSpc>
                <a:spcPct val="150000"/>
              </a:lnSpc>
              <a:buClrTx/>
              <a:buSzTx/>
            </a:pPr>
            <a:r>
              <a:rPr lang="en-US" altLang="zh-CN" sz="2000" dirty="0">
                <a:solidFill>
                  <a:srgbClr val="1D605E"/>
                </a:solidFill>
                <a:cs typeface="微软雅黑" panose="020B0503020204020204" pitchFamily="34" charset="-122"/>
                <a:sym typeface="+mn-ea"/>
              </a:rPr>
              <a:t>06 ----------------- 国土空间支撑体系</a:t>
            </a:r>
            <a:endParaRPr lang="en-US" altLang="zh-CN" sz="2000" dirty="0">
              <a:solidFill>
                <a:srgbClr val="1D605E"/>
              </a:solidFill>
              <a:cs typeface="微软雅黑" panose="020B0503020204020204" pitchFamily="34" charset="-122"/>
              <a:sym typeface="+mn-ea"/>
            </a:endParaRPr>
          </a:p>
          <a:p>
            <a:pPr algn="l">
              <a:lnSpc>
                <a:spcPct val="150000"/>
              </a:lnSpc>
              <a:buClrTx/>
              <a:buSzTx/>
            </a:pPr>
            <a:r>
              <a:rPr lang="en-US" altLang="zh-CN" sz="2000" dirty="0">
                <a:solidFill>
                  <a:srgbClr val="1D605E"/>
                </a:solidFill>
                <a:cs typeface="微软雅黑" panose="020B0503020204020204" pitchFamily="34" charset="-122"/>
                <a:sym typeface="+mn-ea"/>
              </a:rPr>
              <a:t>07 ------历史文化保护与特色风貌塑造</a:t>
            </a:r>
            <a:endParaRPr lang="en-US" altLang="zh-CN" sz="2000" dirty="0">
              <a:solidFill>
                <a:srgbClr val="1D605E"/>
              </a:solidFill>
              <a:cs typeface="微软雅黑" panose="020B0503020204020204" pitchFamily="34" charset="-122"/>
              <a:sym typeface="+mn-ea"/>
            </a:endParaRPr>
          </a:p>
          <a:p>
            <a:pPr algn="l">
              <a:lnSpc>
                <a:spcPct val="150000"/>
              </a:lnSpc>
              <a:buClrTx/>
              <a:buSzTx/>
            </a:pPr>
            <a:r>
              <a:rPr lang="en-US" altLang="zh-CN" sz="2000" dirty="0">
                <a:solidFill>
                  <a:srgbClr val="1D605E"/>
                </a:solidFill>
                <a:cs typeface="微软雅黑" panose="020B0503020204020204" pitchFamily="34" charset="-122"/>
              </a:rPr>
              <a:t>08 --------------------镇政府驻地规划</a:t>
            </a:r>
            <a:endParaRPr lang="en-US" altLang="zh-CN" sz="2000" dirty="0">
              <a:solidFill>
                <a:srgbClr val="1D605E"/>
              </a:solidFill>
              <a:cs typeface="微软雅黑" panose="020B0503020204020204" pitchFamily="34" charset="-122"/>
            </a:endParaRPr>
          </a:p>
          <a:p>
            <a:pPr algn="l">
              <a:lnSpc>
                <a:spcPct val="150000"/>
              </a:lnSpc>
              <a:buClrTx/>
              <a:buSzTx/>
            </a:pPr>
            <a:r>
              <a:rPr lang="en-US" altLang="zh-CN" sz="2000" dirty="0">
                <a:solidFill>
                  <a:srgbClr val="1D605E"/>
                </a:solidFill>
                <a:cs typeface="微软雅黑" panose="020B0503020204020204" pitchFamily="34" charset="-122"/>
              </a:rPr>
              <a:t>09 --------------------规划传导与保障</a:t>
            </a:r>
            <a:endParaRPr lang="en-US" altLang="zh-CN" sz="2000" dirty="0">
              <a:solidFill>
                <a:srgbClr val="1D605E"/>
              </a:solidFill>
              <a:cs typeface="微软雅黑" panose="020B0503020204020204" pitchFamily="34" charset="-122"/>
            </a:endParaRPr>
          </a:p>
          <a:p>
            <a:pPr algn="l">
              <a:lnSpc>
                <a:spcPct val="150000"/>
              </a:lnSpc>
            </a:pPr>
            <a:endParaRPr lang="zh-CN" altLang="en-US" sz="2000" dirty="0">
              <a:solidFill>
                <a:srgbClr val="1D605E"/>
              </a:solidFill>
              <a:cs typeface="微软雅黑" panose="020B0503020204020204" pitchFamily="34"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6858000" cy="9906000"/>
          </a:xfrm>
          <a:prstGeom prst="rect">
            <a:avLst/>
          </a:prstGeom>
          <a:solidFill>
            <a:srgbClr val="329274">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12192" y="1657096"/>
            <a:ext cx="2231136" cy="122919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标题 12"/>
          <p:cNvSpPr>
            <a:spLocks noGrp="1"/>
          </p:cNvSpPr>
          <p:nvPr>
            <p:ph type="title"/>
          </p:nvPr>
        </p:nvSpPr>
        <p:spPr>
          <a:xfrm>
            <a:off x="472440" y="1657350"/>
            <a:ext cx="2784475" cy="1228725"/>
          </a:xfrm>
        </p:spPr>
        <p:txBody>
          <a:bodyPr/>
          <a:lstStyle/>
          <a:p>
            <a:pPr marL="0" indent="0" fontAlgn="auto">
              <a:lnSpc>
                <a:spcPct val="100000"/>
              </a:lnSpc>
            </a:pPr>
            <a:r>
              <a:rPr lang="en-US" altLang="zh-CN" dirty="0">
                <a:solidFill>
                  <a:schemeClr val="bg1"/>
                </a:solidFill>
              </a:rPr>
              <a:t>01</a:t>
            </a:r>
            <a:endParaRPr lang="zh-CN" altLang="en-US" dirty="0">
              <a:solidFill>
                <a:schemeClr val="bg1"/>
              </a:solidFill>
            </a:endParaRPr>
          </a:p>
        </p:txBody>
      </p:sp>
      <p:sp>
        <p:nvSpPr>
          <p:cNvPr id="19" name="内容占位符 18"/>
          <p:cNvSpPr>
            <a:spLocks noGrp="1"/>
          </p:cNvSpPr>
          <p:nvPr>
            <p:ph idx="1"/>
          </p:nvPr>
        </p:nvSpPr>
        <p:spPr>
          <a:xfrm>
            <a:off x="3453586" y="1657649"/>
            <a:ext cx="2497437" cy="1229196"/>
          </a:xfrm>
        </p:spPr>
        <p:txBody>
          <a:bodyPr>
            <a:noAutofit/>
          </a:bodyPr>
          <a:lstStyle/>
          <a:p>
            <a:pPr>
              <a:lnSpc>
                <a:spcPts val="1600"/>
              </a:lnSpc>
            </a:pPr>
            <a:r>
              <a:rPr lang="en-US" altLang="zh-CN" sz="1600" dirty="0">
                <a:solidFill>
                  <a:schemeClr val="bg1"/>
                </a:solidFill>
              </a:rPr>
              <a:t>1.1 </a:t>
            </a:r>
            <a:r>
              <a:rPr lang="zh-CN" altLang="en-US" sz="1600" dirty="0">
                <a:solidFill>
                  <a:schemeClr val="bg1"/>
                </a:solidFill>
              </a:rPr>
              <a:t>指导思想</a:t>
            </a:r>
            <a:endParaRPr lang="en-US" altLang="zh-CN" sz="1600" dirty="0">
              <a:solidFill>
                <a:schemeClr val="bg1"/>
              </a:solidFill>
            </a:endParaRPr>
          </a:p>
          <a:p>
            <a:pPr>
              <a:lnSpc>
                <a:spcPts val="1600"/>
              </a:lnSpc>
            </a:pPr>
            <a:r>
              <a:rPr lang="en-US" altLang="zh-CN" sz="1600" dirty="0">
                <a:solidFill>
                  <a:schemeClr val="bg1"/>
                </a:solidFill>
              </a:rPr>
              <a:t>1.2 </a:t>
            </a:r>
            <a:r>
              <a:rPr lang="zh-CN" altLang="en-US" sz="1600" dirty="0">
                <a:solidFill>
                  <a:schemeClr val="bg1"/>
                </a:solidFill>
              </a:rPr>
              <a:t>规划原则</a:t>
            </a:r>
            <a:endParaRPr lang="en-US" altLang="zh-CN" sz="1600" dirty="0">
              <a:solidFill>
                <a:schemeClr val="bg1"/>
              </a:solidFill>
            </a:endParaRPr>
          </a:p>
          <a:p>
            <a:pPr>
              <a:lnSpc>
                <a:spcPts val="1600"/>
              </a:lnSpc>
            </a:pPr>
            <a:r>
              <a:rPr lang="en-US" altLang="zh-CN" sz="1600" dirty="0">
                <a:solidFill>
                  <a:schemeClr val="bg1"/>
                </a:solidFill>
              </a:rPr>
              <a:t>1.3 </a:t>
            </a:r>
            <a:r>
              <a:rPr lang="zh-CN" altLang="en-US" sz="1600" dirty="0">
                <a:solidFill>
                  <a:schemeClr val="bg1"/>
                </a:solidFill>
              </a:rPr>
              <a:t>规划范围与期限</a:t>
            </a:r>
            <a:endParaRPr lang="en-US" altLang="zh-CN" sz="1600" dirty="0">
              <a:solidFill>
                <a:schemeClr val="bg1"/>
              </a:solidFill>
            </a:endParaRPr>
          </a:p>
        </p:txBody>
      </p:sp>
      <p:sp>
        <p:nvSpPr>
          <p:cNvPr id="17" name="文本占位符 16"/>
          <p:cNvSpPr>
            <a:spLocks noGrp="1"/>
          </p:cNvSpPr>
          <p:nvPr>
            <p:ph type="body" sz="half" idx="2"/>
          </p:nvPr>
        </p:nvSpPr>
        <p:spPr>
          <a:xfrm>
            <a:off x="594906" y="3032568"/>
            <a:ext cx="1746593" cy="560540"/>
          </a:xfrm>
        </p:spPr>
        <p:txBody>
          <a:bodyPr/>
          <a:lstStyle/>
          <a:p>
            <a:r>
              <a:rPr lang="zh-CN" altLang="en-US" dirty="0">
                <a:solidFill>
                  <a:srgbClr val="1A4E3E"/>
                </a:solidFill>
              </a:rPr>
              <a:t>规划总则</a:t>
            </a:r>
            <a:endParaRPr lang="zh-CN" altLang="en-US" dirty="0">
              <a:solidFill>
                <a:srgbClr val="1A4E3E"/>
              </a:solidFill>
            </a:endParaRPr>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4829182"/>
            <a:ext cx="6858000" cy="507681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71487" y="735318"/>
            <a:ext cx="5915025" cy="975720"/>
          </a:xfrm>
        </p:spPr>
        <p:txBody>
          <a:bodyPr/>
          <a:lstStyle/>
          <a:p>
            <a:r>
              <a:rPr lang="en-US" altLang="zh-CN" dirty="0">
                <a:solidFill>
                  <a:srgbClr val="2A6968"/>
                </a:solidFill>
              </a:rPr>
              <a:t>1.1 </a:t>
            </a:r>
            <a:r>
              <a:rPr lang="zh-CN" altLang="en-US" dirty="0">
                <a:solidFill>
                  <a:srgbClr val="2A6968"/>
                </a:solidFill>
              </a:rPr>
              <a:t>指导思想</a:t>
            </a:r>
            <a:endParaRPr lang="zh-CN" altLang="en-US" dirty="0">
              <a:solidFill>
                <a:srgbClr val="2A6968"/>
              </a:solidFill>
            </a:endParaRPr>
          </a:p>
        </p:txBody>
      </p:sp>
      <p:sp>
        <p:nvSpPr>
          <p:cNvPr id="3" name="内容占位符 2"/>
          <p:cNvSpPr>
            <a:spLocks noGrp="1"/>
          </p:cNvSpPr>
          <p:nvPr>
            <p:ph idx="1"/>
          </p:nvPr>
        </p:nvSpPr>
        <p:spPr>
          <a:xfrm>
            <a:off x="471805" y="1853566"/>
            <a:ext cx="5915025" cy="3084194"/>
          </a:xfrm>
          <a:prstGeom prst="roundRect">
            <a:avLst>
              <a:gd name="adj" fmla="val 8952"/>
            </a:avLst>
          </a:prstGeom>
          <a:solidFill>
            <a:srgbClr val="BAE8DA"/>
          </a:solidFill>
          <a:ln>
            <a:noFill/>
            <a:prstDash val="dash"/>
          </a:ln>
        </p:spPr>
        <p:txBody>
          <a:bodyPr>
            <a:noAutofit/>
          </a:bodyPr>
          <a:lstStyle/>
          <a:p>
            <a:pPr marL="0" indent="0">
              <a:lnSpc>
                <a:spcPct val="150000"/>
              </a:lnSpc>
              <a:buNone/>
            </a:pPr>
            <a:r>
              <a:rPr lang="zh-CN" altLang="en-US" sz="1600" b="0" dirty="0">
                <a:solidFill>
                  <a:srgbClr val="2A6968"/>
                </a:solidFill>
              </a:rPr>
              <a:t>       坚持以习近平新时代中国特色社会主义思想为指导，深入贯彻落实党的二十大精神，全面落实习近平总书记对安徽作出的系列重要讲话指示批示，梅桥镇统筹划定落实耕地和永久基本农田、生态保护红线、城镇开发边界</a:t>
            </a:r>
            <a:r>
              <a:rPr lang="zh-CN" altLang="en-US" sz="1800" dirty="0">
                <a:solidFill>
                  <a:srgbClr val="2A6968"/>
                </a:solidFill>
              </a:rPr>
              <a:t>三条控制线</a:t>
            </a:r>
            <a:r>
              <a:rPr lang="zh-CN" altLang="en-US" sz="1600" b="0" dirty="0">
                <a:solidFill>
                  <a:srgbClr val="2A6968"/>
                </a:solidFill>
              </a:rPr>
              <a:t>，优化国土空间</a:t>
            </a:r>
            <a:r>
              <a:rPr lang="zh-CN" altLang="en-US" sz="1800" dirty="0">
                <a:solidFill>
                  <a:srgbClr val="2A6968"/>
                </a:solidFill>
              </a:rPr>
              <a:t>总体格局</a:t>
            </a:r>
            <a:r>
              <a:rPr lang="zh-CN" altLang="en-US" sz="1600" b="0" dirty="0">
                <a:solidFill>
                  <a:srgbClr val="2A6968"/>
                </a:solidFill>
              </a:rPr>
              <a:t>，实施资源</a:t>
            </a:r>
            <a:r>
              <a:rPr lang="zh-CN" altLang="en-US" sz="1800" dirty="0">
                <a:solidFill>
                  <a:srgbClr val="2A6968"/>
                </a:solidFill>
              </a:rPr>
              <a:t>整体保护和高效集约利用</a:t>
            </a:r>
            <a:r>
              <a:rPr lang="zh-CN" altLang="en-US" sz="1600" b="0" dirty="0">
                <a:solidFill>
                  <a:srgbClr val="2A6968"/>
                </a:solidFill>
              </a:rPr>
              <a:t>，推进</a:t>
            </a:r>
            <a:r>
              <a:rPr lang="zh-CN" altLang="en-US" sz="1800" dirty="0">
                <a:solidFill>
                  <a:srgbClr val="2A6968"/>
                </a:solidFill>
              </a:rPr>
              <a:t>全域综合整治和生态修复</a:t>
            </a:r>
            <a:r>
              <a:rPr lang="zh-CN" altLang="en-US" sz="1600" b="0" dirty="0">
                <a:solidFill>
                  <a:srgbClr val="2A6968"/>
                </a:solidFill>
              </a:rPr>
              <a:t>，加强全域城乡公共服务设施和公用设施的</a:t>
            </a:r>
            <a:r>
              <a:rPr lang="zh-CN" altLang="en-US" sz="1800" dirty="0">
                <a:solidFill>
                  <a:srgbClr val="2A6968"/>
                </a:solidFill>
              </a:rPr>
              <a:t>优质均衡布局</a:t>
            </a:r>
            <a:r>
              <a:rPr lang="zh-CN" altLang="en-US" sz="1600" b="0" dirty="0">
                <a:solidFill>
                  <a:srgbClr val="2A6968"/>
                </a:solidFill>
              </a:rPr>
              <a:t>，全力创造梅桥镇的</a:t>
            </a:r>
            <a:r>
              <a:rPr lang="zh-CN" altLang="en-US" sz="1800" dirty="0">
                <a:solidFill>
                  <a:srgbClr val="2A6968"/>
                </a:solidFill>
              </a:rPr>
              <a:t>高品质生活</a:t>
            </a:r>
            <a:r>
              <a:rPr lang="zh-CN" altLang="en-US" sz="1600" b="0" dirty="0">
                <a:solidFill>
                  <a:srgbClr val="2A6968"/>
                </a:solidFill>
              </a:rPr>
              <a:t>。</a:t>
            </a:r>
            <a:endParaRPr lang="zh-CN" altLang="en-US" sz="1600" b="0" dirty="0">
              <a:solidFill>
                <a:srgbClr val="2A6968"/>
              </a:solidFill>
            </a:endParaRPr>
          </a:p>
        </p:txBody>
      </p:sp>
      <p:sp>
        <p:nvSpPr>
          <p:cNvPr id="7" name="燕尾形 6"/>
          <p:cNvSpPr/>
          <p:nvPr/>
        </p:nvSpPr>
        <p:spPr>
          <a:xfrm rot="10800000">
            <a:off x="5913120" y="241078"/>
            <a:ext cx="1176528" cy="576419"/>
          </a:xfrm>
          <a:prstGeom prst="chevron">
            <a:avLst>
              <a:gd name="adj" fmla="val 29518"/>
            </a:avLst>
          </a:prstGeom>
          <a:solidFill>
            <a:srgbClr val="3292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灯片编号占位符 14"/>
          <p:cNvSpPr>
            <a:spLocks noGrp="1"/>
          </p:cNvSpPr>
          <p:nvPr>
            <p:ph type="sldNum" sz="quarter" idx="12"/>
          </p:nvPr>
        </p:nvSpPr>
        <p:spPr>
          <a:xfrm>
            <a:off x="5037567" y="273781"/>
            <a:ext cx="1543050" cy="527403"/>
          </a:xfrm>
        </p:spPr>
        <p:txBody>
          <a:bodyPr/>
          <a:lstStyle/>
          <a:p>
            <a:fld id="{8886FA7B-F871-4E12-A366-D771B5170A55}" type="slidenum">
              <a:rPr lang="zh-CN" altLang="en-US" smtClean="0"/>
            </a:fld>
            <a:endParaRPr lang="zh-CN" altLang="en-US" dirty="0"/>
          </a:p>
        </p:txBody>
      </p:sp>
      <p:sp>
        <p:nvSpPr>
          <p:cNvPr id="12" name="标题 1"/>
          <p:cNvSpPr txBox="1"/>
          <p:nvPr/>
        </p:nvSpPr>
        <p:spPr>
          <a:xfrm>
            <a:off x="471485" y="5223818"/>
            <a:ext cx="5915025" cy="975720"/>
          </a:xfrm>
          <a:prstGeom prst="rect">
            <a:avLst/>
          </a:prstGeom>
        </p:spPr>
        <p:txBody>
          <a:bodyPr vert="horz" lIns="91440" tIns="45720" rIns="91440" bIns="45720" rtlCol="0" anchor="ctr">
            <a:noAutofit/>
          </a:bodyPr>
          <a:lstStyle>
            <a:lvl1pPr algn="l" defTabSz="1625600" rtl="0" eaLnBrk="1" latinLnBrk="0" hangingPunct="1">
              <a:lnSpc>
                <a:spcPct val="90000"/>
              </a:lnSpc>
              <a:spcBef>
                <a:spcPct val="0"/>
              </a:spcBef>
              <a:buNone/>
              <a:defRPr sz="2800" b="1" kern="1200">
                <a:solidFill>
                  <a:schemeClr val="accent1">
                    <a:lumMod val="50000"/>
                  </a:schemeClr>
                </a:solidFill>
                <a:latin typeface="微软雅黑" panose="020B0503020204020204" pitchFamily="34" charset="-122"/>
                <a:ea typeface="微软雅黑" panose="020B0503020204020204" pitchFamily="34" charset="-122"/>
                <a:cs typeface="+mj-cs"/>
              </a:defRPr>
            </a:lvl1pPr>
          </a:lstStyle>
          <a:p>
            <a:r>
              <a:rPr lang="en-US" altLang="zh-CN" dirty="0">
                <a:solidFill>
                  <a:srgbClr val="2A6968"/>
                </a:solidFill>
              </a:rPr>
              <a:t>1.2 </a:t>
            </a:r>
            <a:r>
              <a:rPr lang="zh-CN" altLang="en-US" dirty="0">
                <a:solidFill>
                  <a:srgbClr val="2A6968"/>
                </a:solidFill>
              </a:rPr>
              <a:t>规划原则</a:t>
            </a:r>
            <a:endParaRPr lang="zh-CN" altLang="en-US" dirty="0">
              <a:solidFill>
                <a:srgbClr val="2A6968"/>
              </a:solidFill>
            </a:endParaRPr>
          </a:p>
        </p:txBody>
      </p:sp>
      <p:sp>
        <p:nvSpPr>
          <p:cNvPr id="17" name="矩形 16"/>
          <p:cNvSpPr/>
          <p:nvPr/>
        </p:nvSpPr>
        <p:spPr>
          <a:xfrm>
            <a:off x="471486" y="6413608"/>
            <a:ext cx="5915025" cy="547580"/>
          </a:xfrm>
          <a:prstGeom prst="rect">
            <a:avLst/>
          </a:prstGeom>
          <a:solidFill>
            <a:srgbClr val="35A18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charset="0"/>
              <a:buChar char="l"/>
            </a:pPr>
            <a:r>
              <a:rPr lang="zh-CN" altLang="en-US" b="1" dirty="0">
                <a:solidFill>
                  <a:schemeClr val="bg1"/>
                </a:solidFill>
                <a:latin typeface="微软雅黑" panose="020B0503020204020204" pitchFamily="34" charset="-122"/>
                <a:ea typeface="微软雅黑" panose="020B0503020204020204" pitchFamily="34" charset="-122"/>
                <a:cs typeface="等线 Light" panose="02010600030101010101" pitchFamily="2" charset="-122"/>
              </a:rPr>
              <a:t>坚守底线思维，优化国土空间格局</a:t>
            </a:r>
            <a:endParaRPr lang="zh-CN" altLang="zh-CN" b="1" dirty="0">
              <a:solidFill>
                <a:schemeClr val="bg1"/>
              </a:solidFill>
              <a:latin typeface="微软雅黑" panose="020B0503020204020204" pitchFamily="34" charset="-122"/>
              <a:ea typeface="微软雅黑" panose="020B0503020204020204" pitchFamily="34" charset="-122"/>
              <a:cs typeface="等线 Light" panose="02010600030101010101" pitchFamily="2" charset="-122"/>
            </a:endParaRPr>
          </a:p>
        </p:txBody>
      </p:sp>
      <p:sp>
        <p:nvSpPr>
          <p:cNvPr id="18" name="矩形 17"/>
          <p:cNvSpPr/>
          <p:nvPr/>
        </p:nvSpPr>
        <p:spPr>
          <a:xfrm>
            <a:off x="471485" y="7116495"/>
            <a:ext cx="5915025" cy="547580"/>
          </a:xfrm>
          <a:prstGeom prst="rect">
            <a:avLst/>
          </a:prstGeom>
          <a:solidFill>
            <a:srgbClr val="35A18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charset="0"/>
              <a:buChar char="l"/>
            </a:pPr>
            <a:r>
              <a:rPr lang="zh-CN" altLang="en-US" b="1">
                <a:solidFill>
                  <a:schemeClr val="bg1"/>
                </a:solidFill>
                <a:latin typeface="微软雅黑" panose="020B0503020204020204" pitchFamily="34" charset="-122"/>
                <a:ea typeface="微软雅黑" panose="020B0503020204020204" pitchFamily="34" charset="-122"/>
                <a:cs typeface="等线 Light" panose="02010600030101010101" pitchFamily="2" charset="-122"/>
              </a:rPr>
              <a:t>落实国家战略和区域责任，提高规划编制工作站位</a:t>
            </a:r>
            <a:endParaRPr lang="zh-CN" altLang="en-US" b="1" dirty="0">
              <a:solidFill>
                <a:schemeClr val="bg1"/>
              </a:solidFill>
              <a:latin typeface="微软雅黑" panose="020B0503020204020204" pitchFamily="34" charset="-122"/>
              <a:ea typeface="微软雅黑" panose="020B0503020204020204" pitchFamily="34" charset="-122"/>
              <a:cs typeface="等线 Light" panose="02010600030101010101" pitchFamily="2" charset="-122"/>
            </a:endParaRPr>
          </a:p>
        </p:txBody>
      </p:sp>
      <p:sp>
        <p:nvSpPr>
          <p:cNvPr id="19" name="矩形 18"/>
          <p:cNvSpPr/>
          <p:nvPr/>
        </p:nvSpPr>
        <p:spPr>
          <a:xfrm>
            <a:off x="471485" y="7870221"/>
            <a:ext cx="5915025" cy="547580"/>
          </a:xfrm>
          <a:prstGeom prst="rect">
            <a:avLst/>
          </a:prstGeom>
          <a:solidFill>
            <a:srgbClr val="35A18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l">
              <a:buFont typeface="Wingdings" panose="05000000000000000000" charset="0"/>
              <a:buChar char="l"/>
            </a:pPr>
            <a:r>
              <a:rPr lang="zh-CN" altLang="en-US" b="1" dirty="0">
                <a:solidFill>
                  <a:schemeClr val="bg1"/>
                </a:solidFill>
                <a:latin typeface="微软雅黑" panose="020B0503020204020204" pitchFamily="34" charset="-122"/>
                <a:ea typeface="微软雅黑" panose="020B0503020204020204" pitchFamily="34" charset="-122"/>
                <a:cs typeface="等线 Light" panose="02010600030101010101" pitchFamily="2" charset="-122"/>
              </a:rPr>
              <a:t>采取问题导向、目标导向和结果导向相结合</a:t>
            </a:r>
            <a:endParaRPr lang="zh-CN" altLang="en-US" b="1" dirty="0">
              <a:solidFill>
                <a:schemeClr val="bg1"/>
              </a:solidFill>
              <a:latin typeface="微软雅黑" panose="020B0503020204020204" pitchFamily="34" charset="-122"/>
              <a:ea typeface="微软雅黑" panose="020B0503020204020204" pitchFamily="34" charset="-122"/>
              <a:cs typeface="等线 Light" panose="02010600030101010101" pitchFamily="2" charset="-122"/>
            </a:endParaRPr>
          </a:p>
        </p:txBody>
      </p:sp>
      <p:sp>
        <p:nvSpPr>
          <p:cNvPr id="20" name="矩形 19"/>
          <p:cNvSpPr/>
          <p:nvPr/>
        </p:nvSpPr>
        <p:spPr>
          <a:xfrm>
            <a:off x="471485" y="8611681"/>
            <a:ext cx="5915025" cy="547580"/>
          </a:xfrm>
          <a:prstGeom prst="rect">
            <a:avLst/>
          </a:prstGeom>
          <a:solidFill>
            <a:srgbClr val="35A18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l">
              <a:buFont typeface="Wingdings" panose="05000000000000000000" charset="0"/>
              <a:buChar char="l"/>
            </a:pPr>
            <a:r>
              <a:rPr lang="zh-CN" altLang="en-US" b="1" dirty="0">
                <a:solidFill>
                  <a:schemeClr val="bg1"/>
                </a:solidFill>
                <a:latin typeface="微软雅黑" panose="020B0503020204020204" pitchFamily="34" charset="-122"/>
                <a:ea typeface="微软雅黑" panose="020B0503020204020204" pitchFamily="34" charset="-122"/>
                <a:cs typeface="等线 Light" panose="02010600030101010101" pitchFamily="2" charset="-122"/>
              </a:rPr>
              <a:t>近远结合，统筹整体和局部，兼顾战略性和实施性</a:t>
            </a:r>
            <a:endParaRPr lang="zh-CN" altLang="en-US" b="1" dirty="0">
              <a:solidFill>
                <a:schemeClr val="bg1"/>
              </a:solidFill>
              <a:latin typeface="微软雅黑" panose="020B0503020204020204" pitchFamily="34" charset="-122"/>
              <a:ea typeface="微软雅黑" panose="020B0503020204020204" pitchFamily="34" charset="-122"/>
              <a:cs typeface="等线 Light" panose="02010600030101010101" pitchFamily="2" charset="-122"/>
            </a:endParaRPr>
          </a:p>
        </p:txBody>
      </p:sp>
      <p:sp>
        <p:nvSpPr>
          <p:cNvPr id="15" name="文本框 14"/>
          <p:cNvSpPr txBox="1"/>
          <p:nvPr>
            <p:custDataLst>
              <p:tags r:id="rId1"/>
            </p:custDataLst>
          </p:nvPr>
        </p:nvSpPr>
        <p:spPr>
          <a:xfrm>
            <a:off x="-1270" y="415290"/>
            <a:ext cx="6859270" cy="320040"/>
          </a:xfrm>
          <a:prstGeom prst="rect">
            <a:avLst/>
          </a:prstGeom>
          <a:noFill/>
        </p:spPr>
        <p:txBody>
          <a:bodyPr wrap="square" rtlCol="0">
            <a:noAutofit/>
          </a:bodyPr>
          <a:lstStyle/>
          <a:p>
            <a:pPr algn="ctr"/>
            <a:r>
              <a:rPr lang="zh-CN" altLang="en-US" sz="1200" b="1" dirty="0">
                <a:ln w="0"/>
                <a:solidFill>
                  <a:srgbClr val="2A6968"/>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梅桥镇国土空间总体规划（</a:t>
            </a:r>
            <a:r>
              <a:rPr lang="en-US" altLang="zh-CN" sz="1200" b="1" dirty="0">
                <a:solidFill>
                  <a:srgbClr val="2A6968"/>
                </a:solidFill>
                <a:latin typeface="微软雅黑" panose="020B0503020204020204" pitchFamily="34" charset="-122"/>
                <a:ea typeface="微软雅黑" panose="020B0503020204020204" pitchFamily="34" charset="-122"/>
                <a:cs typeface="微软雅黑" panose="020B0503020204020204" pitchFamily="34" charset="-122"/>
                <a:sym typeface="+mn-ea"/>
              </a:rPr>
              <a:t>2021-2035</a:t>
            </a:r>
            <a:r>
              <a:rPr lang="zh-CN" altLang="en-US" sz="1200" b="1" dirty="0">
                <a:solidFill>
                  <a:srgbClr val="2A6968"/>
                </a:solidFill>
                <a:latin typeface="微软雅黑" panose="020B0503020204020204" pitchFamily="34" charset="-122"/>
                <a:ea typeface="微软雅黑" panose="020B0503020204020204" pitchFamily="34" charset="-122"/>
                <a:cs typeface="微软雅黑" panose="020B0503020204020204" pitchFamily="34" charset="-122"/>
                <a:sym typeface="+mn-ea"/>
              </a:rPr>
              <a:t>年）草案公示</a:t>
            </a:r>
            <a:endParaRPr lang="zh-CN" altLang="en-US" sz="1200" b="1" dirty="0">
              <a:solidFill>
                <a:srgbClr val="2A6968"/>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任意多边形 12"/>
          <p:cNvSpPr/>
          <p:nvPr/>
        </p:nvSpPr>
        <p:spPr>
          <a:xfrm>
            <a:off x="1476341" y="4532243"/>
            <a:ext cx="3940609" cy="5126854"/>
          </a:xfrm>
          <a:custGeom>
            <a:avLst/>
            <a:gdLst>
              <a:gd name="connsiteX0" fmla="*/ 807720 w 3695700"/>
              <a:gd name="connsiteY0" fmla="*/ 167640 h 4808220"/>
              <a:gd name="connsiteX1" fmla="*/ 891540 w 3695700"/>
              <a:gd name="connsiteY1" fmla="*/ 182880 h 4808220"/>
              <a:gd name="connsiteX2" fmla="*/ 838200 w 3695700"/>
              <a:gd name="connsiteY2" fmla="*/ 441960 h 4808220"/>
              <a:gd name="connsiteX3" fmla="*/ 792480 w 3695700"/>
              <a:gd name="connsiteY3" fmla="*/ 426720 h 4808220"/>
              <a:gd name="connsiteX4" fmla="*/ 769620 w 3695700"/>
              <a:gd name="connsiteY4" fmla="*/ 541020 h 4808220"/>
              <a:gd name="connsiteX5" fmla="*/ 716280 w 3695700"/>
              <a:gd name="connsiteY5" fmla="*/ 586740 h 4808220"/>
              <a:gd name="connsiteX6" fmla="*/ 670560 w 3695700"/>
              <a:gd name="connsiteY6" fmla="*/ 670560 h 4808220"/>
              <a:gd name="connsiteX7" fmla="*/ 670560 w 3695700"/>
              <a:gd name="connsiteY7" fmla="*/ 701040 h 4808220"/>
              <a:gd name="connsiteX8" fmla="*/ 594360 w 3695700"/>
              <a:gd name="connsiteY8" fmla="*/ 845820 h 4808220"/>
              <a:gd name="connsiteX9" fmla="*/ 563880 w 3695700"/>
              <a:gd name="connsiteY9" fmla="*/ 830580 h 4808220"/>
              <a:gd name="connsiteX10" fmla="*/ 556260 w 3695700"/>
              <a:gd name="connsiteY10" fmla="*/ 876300 h 4808220"/>
              <a:gd name="connsiteX11" fmla="*/ 434340 w 3695700"/>
              <a:gd name="connsiteY11" fmla="*/ 922020 h 4808220"/>
              <a:gd name="connsiteX12" fmla="*/ 396240 w 3695700"/>
              <a:gd name="connsiteY12" fmla="*/ 952500 h 4808220"/>
              <a:gd name="connsiteX13" fmla="*/ 411480 w 3695700"/>
              <a:gd name="connsiteY13" fmla="*/ 1005840 h 4808220"/>
              <a:gd name="connsiteX14" fmla="*/ 419100 w 3695700"/>
              <a:gd name="connsiteY14" fmla="*/ 1074420 h 4808220"/>
              <a:gd name="connsiteX15" fmla="*/ 281940 w 3695700"/>
              <a:gd name="connsiteY15" fmla="*/ 1158240 h 4808220"/>
              <a:gd name="connsiteX16" fmla="*/ 213360 w 3695700"/>
              <a:gd name="connsiteY16" fmla="*/ 1325880 h 4808220"/>
              <a:gd name="connsiteX17" fmla="*/ 160020 w 3695700"/>
              <a:gd name="connsiteY17" fmla="*/ 1333500 h 4808220"/>
              <a:gd name="connsiteX18" fmla="*/ 152400 w 3695700"/>
              <a:gd name="connsiteY18" fmla="*/ 1546860 h 4808220"/>
              <a:gd name="connsiteX19" fmla="*/ 15240 w 3695700"/>
              <a:gd name="connsiteY19" fmla="*/ 1524000 h 4808220"/>
              <a:gd name="connsiteX20" fmla="*/ 0 w 3695700"/>
              <a:gd name="connsiteY20" fmla="*/ 1714500 h 4808220"/>
              <a:gd name="connsiteX21" fmla="*/ 137160 w 3695700"/>
              <a:gd name="connsiteY21" fmla="*/ 1729740 h 4808220"/>
              <a:gd name="connsiteX22" fmla="*/ 129540 w 3695700"/>
              <a:gd name="connsiteY22" fmla="*/ 1866900 h 4808220"/>
              <a:gd name="connsiteX23" fmla="*/ 160020 w 3695700"/>
              <a:gd name="connsiteY23" fmla="*/ 1874520 h 4808220"/>
              <a:gd name="connsiteX24" fmla="*/ 160020 w 3695700"/>
              <a:gd name="connsiteY24" fmla="*/ 2004060 h 4808220"/>
              <a:gd name="connsiteX25" fmla="*/ 281940 w 3695700"/>
              <a:gd name="connsiteY25" fmla="*/ 1996440 h 4808220"/>
              <a:gd name="connsiteX26" fmla="*/ 274320 w 3695700"/>
              <a:gd name="connsiteY26" fmla="*/ 2065020 h 4808220"/>
              <a:gd name="connsiteX27" fmla="*/ 723900 w 3695700"/>
              <a:gd name="connsiteY27" fmla="*/ 2103120 h 4808220"/>
              <a:gd name="connsiteX28" fmla="*/ 746760 w 3695700"/>
              <a:gd name="connsiteY28" fmla="*/ 2110740 h 4808220"/>
              <a:gd name="connsiteX29" fmla="*/ 746760 w 3695700"/>
              <a:gd name="connsiteY29" fmla="*/ 2164080 h 4808220"/>
              <a:gd name="connsiteX30" fmla="*/ 769620 w 3695700"/>
              <a:gd name="connsiteY30" fmla="*/ 2186940 h 4808220"/>
              <a:gd name="connsiteX31" fmla="*/ 762000 w 3695700"/>
              <a:gd name="connsiteY31" fmla="*/ 2263140 h 4808220"/>
              <a:gd name="connsiteX32" fmla="*/ 777240 w 3695700"/>
              <a:gd name="connsiteY32" fmla="*/ 2286000 h 4808220"/>
              <a:gd name="connsiteX33" fmla="*/ 792480 w 3695700"/>
              <a:gd name="connsiteY33" fmla="*/ 2339340 h 4808220"/>
              <a:gd name="connsiteX34" fmla="*/ 800100 w 3695700"/>
              <a:gd name="connsiteY34" fmla="*/ 2362200 h 4808220"/>
              <a:gd name="connsiteX35" fmla="*/ 800100 w 3695700"/>
              <a:gd name="connsiteY35" fmla="*/ 2362200 h 4808220"/>
              <a:gd name="connsiteX36" fmla="*/ 754380 w 3695700"/>
              <a:gd name="connsiteY36" fmla="*/ 2446020 h 4808220"/>
              <a:gd name="connsiteX37" fmla="*/ 762000 w 3695700"/>
              <a:gd name="connsiteY37" fmla="*/ 2430780 h 4808220"/>
              <a:gd name="connsiteX38" fmla="*/ 777240 w 3695700"/>
              <a:gd name="connsiteY38" fmla="*/ 2453640 h 4808220"/>
              <a:gd name="connsiteX39" fmla="*/ 716280 w 3695700"/>
              <a:gd name="connsiteY39" fmla="*/ 3048000 h 4808220"/>
              <a:gd name="connsiteX40" fmla="*/ 754380 w 3695700"/>
              <a:gd name="connsiteY40" fmla="*/ 3070860 h 4808220"/>
              <a:gd name="connsiteX41" fmla="*/ 1043940 w 3695700"/>
              <a:gd name="connsiteY41" fmla="*/ 3040380 h 4808220"/>
              <a:gd name="connsiteX42" fmla="*/ 1143000 w 3695700"/>
              <a:gd name="connsiteY42" fmla="*/ 3040380 h 4808220"/>
              <a:gd name="connsiteX43" fmla="*/ 1120140 w 3695700"/>
              <a:gd name="connsiteY43" fmla="*/ 3124200 h 4808220"/>
              <a:gd name="connsiteX44" fmla="*/ 1310640 w 3695700"/>
              <a:gd name="connsiteY44" fmla="*/ 3139440 h 4808220"/>
              <a:gd name="connsiteX45" fmla="*/ 1356360 w 3695700"/>
              <a:gd name="connsiteY45" fmla="*/ 3154680 h 4808220"/>
              <a:gd name="connsiteX46" fmla="*/ 1356360 w 3695700"/>
              <a:gd name="connsiteY46" fmla="*/ 3185160 h 4808220"/>
              <a:gd name="connsiteX47" fmla="*/ 1402080 w 3695700"/>
              <a:gd name="connsiteY47" fmla="*/ 3185160 h 4808220"/>
              <a:gd name="connsiteX48" fmla="*/ 1386840 w 3695700"/>
              <a:gd name="connsiteY48" fmla="*/ 3261360 h 4808220"/>
              <a:gd name="connsiteX49" fmla="*/ 1318260 w 3695700"/>
              <a:gd name="connsiteY49" fmla="*/ 3253740 h 4808220"/>
              <a:gd name="connsiteX50" fmla="*/ 1318260 w 3695700"/>
              <a:gd name="connsiteY50" fmla="*/ 3360420 h 4808220"/>
              <a:gd name="connsiteX51" fmla="*/ 1363980 w 3695700"/>
              <a:gd name="connsiteY51" fmla="*/ 3360420 h 4808220"/>
              <a:gd name="connsiteX52" fmla="*/ 1188720 w 3695700"/>
              <a:gd name="connsiteY52" fmla="*/ 3916680 h 4808220"/>
              <a:gd name="connsiteX53" fmla="*/ 1150620 w 3695700"/>
              <a:gd name="connsiteY53" fmla="*/ 3909060 h 4808220"/>
              <a:gd name="connsiteX54" fmla="*/ 1150620 w 3695700"/>
              <a:gd name="connsiteY54" fmla="*/ 3855720 h 4808220"/>
              <a:gd name="connsiteX55" fmla="*/ 1112520 w 3695700"/>
              <a:gd name="connsiteY55" fmla="*/ 3878580 h 4808220"/>
              <a:gd name="connsiteX56" fmla="*/ 1089660 w 3695700"/>
              <a:gd name="connsiteY56" fmla="*/ 3947160 h 4808220"/>
              <a:gd name="connsiteX57" fmla="*/ 990600 w 3695700"/>
              <a:gd name="connsiteY57" fmla="*/ 3916680 h 4808220"/>
              <a:gd name="connsiteX58" fmla="*/ 944880 w 3695700"/>
              <a:gd name="connsiteY58" fmla="*/ 4008120 h 4808220"/>
              <a:gd name="connsiteX59" fmla="*/ 1051560 w 3695700"/>
              <a:gd name="connsiteY59" fmla="*/ 4053840 h 4808220"/>
              <a:gd name="connsiteX60" fmla="*/ 1028700 w 3695700"/>
              <a:gd name="connsiteY60" fmla="*/ 4130040 h 4808220"/>
              <a:gd name="connsiteX61" fmla="*/ 944880 w 3695700"/>
              <a:gd name="connsiteY61" fmla="*/ 4160520 h 4808220"/>
              <a:gd name="connsiteX62" fmla="*/ 922020 w 3695700"/>
              <a:gd name="connsiteY62" fmla="*/ 4305300 h 4808220"/>
              <a:gd name="connsiteX63" fmla="*/ 876300 w 3695700"/>
              <a:gd name="connsiteY63" fmla="*/ 4335780 h 4808220"/>
              <a:gd name="connsiteX64" fmla="*/ 899160 w 3695700"/>
              <a:gd name="connsiteY64" fmla="*/ 4716780 h 4808220"/>
              <a:gd name="connsiteX65" fmla="*/ 1600200 w 3695700"/>
              <a:gd name="connsiteY65" fmla="*/ 4808220 h 4808220"/>
              <a:gd name="connsiteX66" fmla="*/ 1645920 w 3695700"/>
              <a:gd name="connsiteY66" fmla="*/ 4450080 h 4808220"/>
              <a:gd name="connsiteX67" fmla="*/ 1737360 w 3695700"/>
              <a:gd name="connsiteY67" fmla="*/ 4465320 h 4808220"/>
              <a:gd name="connsiteX68" fmla="*/ 1744980 w 3695700"/>
              <a:gd name="connsiteY68" fmla="*/ 4396740 h 4808220"/>
              <a:gd name="connsiteX69" fmla="*/ 1722120 w 3695700"/>
              <a:gd name="connsiteY69" fmla="*/ 4381500 h 4808220"/>
              <a:gd name="connsiteX70" fmla="*/ 1706880 w 3695700"/>
              <a:gd name="connsiteY70" fmla="*/ 4335780 h 4808220"/>
              <a:gd name="connsiteX71" fmla="*/ 1706880 w 3695700"/>
              <a:gd name="connsiteY71" fmla="*/ 4335780 h 4808220"/>
              <a:gd name="connsiteX72" fmla="*/ 1927860 w 3695700"/>
              <a:gd name="connsiteY72" fmla="*/ 4465320 h 4808220"/>
              <a:gd name="connsiteX73" fmla="*/ 1973580 w 3695700"/>
              <a:gd name="connsiteY73" fmla="*/ 4107180 h 4808220"/>
              <a:gd name="connsiteX74" fmla="*/ 2034540 w 3695700"/>
              <a:gd name="connsiteY74" fmla="*/ 4084320 h 4808220"/>
              <a:gd name="connsiteX75" fmla="*/ 2034540 w 3695700"/>
              <a:gd name="connsiteY75" fmla="*/ 3931920 h 4808220"/>
              <a:gd name="connsiteX76" fmla="*/ 2087880 w 3695700"/>
              <a:gd name="connsiteY76" fmla="*/ 3916680 h 4808220"/>
              <a:gd name="connsiteX77" fmla="*/ 2087880 w 3695700"/>
              <a:gd name="connsiteY77" fmla="*/ 3916680 h 4808220"/>
              <a:gd name="connsiteX78" fmla="*/ 2217420 w 3695700"/>
              <a:gd name="connsiteY78" fmla="*/ 3848100 h 4808220"/>
              <a:gd name="connsiteX79" fmla="*/ 2217420 w 3695700"/>
              <a:gd name="connsiteY79" fmla="*/ 3794760 h 4808220"/>
              <a:gd name="connsiteX80" fmla="*/ 2308860 w 3695700"/>
              <a:gd name="connsiteY80" fmla="*/ 3794760 h 4808220"/>
              <a:gd name="connsiteX81" fmla="*/ 2316480 w 3695700"/>
              <a:gd name="connsiteY81" fmla="*/ 3749040 h 4808220"/>
              <a:gd name="connsiteX82" fmla="*/ 2506980 w 3695700"/>
              <a:gd name="connsiteY82" fmla="*/ 3718560 h 4808220"/>
              <a:gd name="connsiteX83" fmla="*/ 2468880 w 3695700"/>
              <a:gd name="connsiteY83" fmla="*/ 3657600 h 4808220"/>
              <a:gd name="connsiteX84" fmla="*/ 2468880 w 3695700"/>
              <a:gd name="connsiteY84" fmla="*/ 3604260 h 4808220"/>
              <a:gd name="connsiteX85" fmla="*/ 2407920 w 3695700"/>
              <a:gd name="connsiteY85" fmla="*/ 3566160 h 4808220"/>
              <a:gd name="connsiteX86" fmla="*/ 2430780 w 3695700"/>
              <a:gd name="connsiteY86" fmla="*/ 3124200 h 4808220"/>
              <a:gd name="connsiteX87" fmla="*/ 2506980 w 3695700"/>
              <a:gd name="connsiteY87" fmla="*/ 3124200 h 4808220"/>
              <a:gd name="connsiteX88" fmla="*/ 2552700 w 3695700"/>
              <a:gd name="connsiteY88" fmla="*/ 2766060 h 4808220"/>
              <a:gd name="connsiteX89" fmla="*/ 3009900 w 3695700"/>
              <a:gd name="connsiteY89" fmla="*/ 2796540 h 4808220"/>
              <a:gd name="connsiteX90" fmla="*/ 3429000 w 3695700"/>
              <a:gd name="connsiteY90" fmla="*/ 2644140 h 4808220"/>
              <a:gd name="connsiteX91" fmla="*/ 3688080 w 3695700"/>
              <a:gd name="connsiteY91" fmla="*/ 2621280 h 4808220"/>
              <a:gd name="connsiteX92" fmla="*/ 3695700 w 3695700"/>
              <a:gd name="connsiteY92" fmla="*/ 2606040 h 4808220"/>
              <a:gd name="connsiteX93" fmla="*/ 3611880 w 3695700"/>
              <a:gd name="connsiteY93" fmla="*/ 2453640 h 4808220"/>
              <a:gd name="connsiteX94" fmla="*/ 3589020 w 3695700"/>
              <a:gd name="connsiteY94" fmla="*/ 2324100 h 4808220"/>
              <a:gd name="connsiteX95" fmla="*/ 3604260 w 3695700"/>
              <a:gd name="connsiteY95" fmla="*/ 2225040 h 4808220"/>
              <a:gd name="connsiteX96" fmla="*/ 3634740 w 3695700"/>
              <a:gd name="connsiteY96" fmla="*/ 2133600 h 4808220"/>
              <a:gd name="connsiteX97" fmla="*/ 3375660 w 3695700"/>
              <a:gd name="connsiteY97" fmla="*/ 1592580 h 4808220"/>
              <a:gd name="connsiteX98" fmla="*/ 3375660 w 3695700"/>
              <a:gd name="connsiteY98" fmla="*/ 1554480 h 4808220"/>
              <a:gd name="connsiteX99" fmla="*/ 3482340 w 3695700"/>
              <a:gd name="connsiteY99" fmla="*/ 1295400 h 4808220"/>
              <a:gd name="connsiteX100" fmla="*/ 3512820 w 3695700"/>
              <a:gd name="connsiteY100" fmla="*/ 1074420 h 4808220"/>
              <a:gd name="connsiteX101" fmla="*/ 3558540 w 3695700"/>
              <a:gd name="connsiteY101" fmla="*/ 777240 h 4808220"/>
              <a:gd name="connsiteX102" fmla="*/ 3573780 w 3695700"/>
              <a:gd name="connsiteY102" fmla="*/ 731520 h 4808220"/>
              <a:gd name="connsiteX103" fmla="*/ 3474720 w 3695700"/>
              <a:gd name="connsiteY103" fmla="*/ 678180 h 4808220"/>
              <a:gd name="connsiteX104" fmla="*/ 3177540 w 3695700"/>
              <a:gd name="connsiteY104" fmla="*/ 632460 h 4808220"/>
              <a:gd name="connsiteX105" fmla="*/ 3177540 w 3695700"/>
              <a:gd name="connsiteY105" fmla="*/ 373380 h 4808220"/>
              <a:gd name="connsiteX106" fmla="*/ 3040380 w 3695700"/>
              <a:gd name="connsiteY106" fmla="*/ 350520 h 4808220"/>
              <a:gd name="connsiteX107" fmla="*/ 2499360 w 3695700"/>
              <a:gd name="connsiteY107" fmla="*/ 251460 h 4808220"/>
              <a:gd name="connsiteX108" fmla="*/ 2529840 w 3695700"/>
              <a:gd name="connsiteY108" fmla="*/ 190500 h 4808220"/>
              <a:gd name="connsiteX109" fmla="*/ 2331720 w 3695700"/>
              <a:gd name="connsiteY109" fmla="*/ 228600 h 4808220"/>
              <a:gd name="connsiteX110" fmla="*/ 2308860 w 3695700"/>
              <a:gd name="connsiteY110" fmla="*/ 297180 h 4808220"/>
              <a:gd name="connsiteX111" fmla="*/ 2225040 w 3695700"/>
              <a:gd name="connsiteY111" fmla="*/ 297180 h 4808220"/>
              <a:gd name="connsiteX112" fmla="*/ 2225040 w 3695700"/>
              <a:gd name="connsiteY112" fmla="*/ 396240 h 4808220"/>
              <a:gd name="connsiteX113" fmla="*/ 2019300 w 3695700"/>
              <a:gd name="connsiteY113" fmla="*/ 381000 h 4808220"/>
              <a:gd name="connsiteX114" fmla="*/ 1996440 w 3695700"/>
              <a:gd name="connsiteY114" fmla="*/ 289560 h 4808220"/>
              <a:gd name="connsiteX115" fmla="*/ 1737360 w 3695700"/>
              <a:gd name="connsiteY115" fmla="*/ 243840 h 4808220"/>
              <a:gd name="connsiteX116" fmla="*/ 1630680 w 3695700"/>
              <a:gd name="connsiteY116" fmla="*/ 190500 h 4808220"/>
              <a:gd name="connsiteX117" fmla="*/ 1386840 w 3695700"/>
              <a:gd name="connsiteY117" fmla="*/ 7620 h 4808220"/>
              <a:gd name="connsiteX118" fmla="*/ 1295400 w 3695700"/>
              <a:gd name="connsiteY118" fmla="*/ 7620 h 4808220"/>
              <a:gd name="connsiteX119" fmla="*/ 1120140 w 3695700"/>
              <a:gd name="connsiteY119" fmla="*/ 15240 h 4808220"/>
              <a:gd name="connsiteX120" fmla="*/ 990600 w 3695700"/>
              <a:gd name="connsiteY120" fmla="*/ 0 h 4808220"/>
              <a:gd name="connsiteX121" fmla="*/ 876300 w 3695700"/>
              <a:gd name="connsiteY121" fmla="*/ 53340 h 4808220"/>
              <a:gd name="connsiteX122" fmla="*/ 815340 w 3695700"/>
              <a:gd name="connsiteY122" fmla="*/ 76200 h 4808220"/>
              <a:gd name="connsiteX123" fmla="*/ 807720 w 3695700"/>
              <a:gd name="connsiteY123" fmla="*/ 167640 h 4808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3695700" h="4808220">
                <a:moveTo>
                  <a:pt x="807720" y="167640"/>
                </a:moveTo>
                <a:lnTo>
                  <a:pt x="891540" y="182880"/>
                </a:lnTo>
                <a:lnTo>
                  <a:pt x="838200" y="441960"/>
                </a:lnTo>
                <a:lnTo>
                  <a:pt x="792480" y="426720"/>
                </a:lnTo>
                <a:lnTo>
                  <a:pt x="769620" y="541020"/>
                </a:lnTo>
                <a:lnTo>
                  <a:pt x="716280" y="586740"/>
                </a:lnTo>
                <a:lnTo>
                  <a:pt x="670560" y="670560"/>
                </a:lnTo>
                <a:lnTo>
                  <a:pt x="670560" y="701040"/>
                </a:lnTo>
                <a:lnTo>
                  <a:pt x="594360" y="845820"/>
                </a:lnTo>
                <a:lnTo>
                  <a:pt x="563880" y="830580"/>
                </a:lnTo>
                <a:lnTo>
                  <a:pt x="556260" y="876300"/>
                </a:lnTo>
                <a:lnTo>
                  <a:pt x="434340" y="922020"/>
                </a:lnTo>
                <a:lnTo>
                  <a:pt x="396240" y="952500"/>
                </a:lnTo>
                <a:lnTo>
                  <a:pt x="411480" y="1005840"/>
                </a:lnTo>
                <a:lnTo>
                  <a:pt x="419100" y="1074420"/>
                </a:lnTo>
                <a:lnTo>
                  <a:pt x="281940" y="1158240"/>
                </a:lnTo>
                <a:lnTo>
                  <a:pt x="213360" y="1325880"/>
                </a:lnTo>
                <a:lnTo>
                  <a:pt x="160020" y="1333500"/>
                </a:lnTo>
                <a:lnTo>
                  <a:pt x="152400" y="1546860"/>
                </a:lnTo>
                <a:lnTo>
                  <a:pt x="15240" y="1524000"/>
                </a:lnTo>
                <a:lnTo>
                  <a:pt x="0" y="1714500"/>
                </a:lnTo>
                <a:lnTo>
                  <a:pt x="137160" y="1729740"/>
                </a:lnTo>
                <a:lnTo>
                  <a:pt x="129540" y="1866900"/>
                </a:lnTo>
                <a:lnTo>
                  <a:pt x="160020" y="1874520"/>
                </a:lnTo>
                <a:lnTo>
                  <a:pt x="160020" y="2004060"/>
                </a:lnTo>
                <a:lnTo>
                  <a:pt x="281940" y="1996440"/>
                </a:lnTo>
                <a:lnTo>
                  <a:pt x="274320" y="2065020"/>
                </a:lnTo>
                <a:lnTo>
                  <a:pt x="723900" y="2103120"/>
                </a:lnTo>
                <a:lnTo>
                  <a:pt x="746760" y="2110740"/>
                </a:lnTo>
                <a:lnTo>
                  <a:pt x="746760" y="2164080"/>
                </a:lnTo>
                <a:lnTo>
                  <a:pt x="769620" y="2186940"/>
                </a:lnTo>
                <a:lnTo>
                  <a:pt x="762000" y="2263140"/>
                </a:lnTo>
                <a:lnTo>
                  <a:pt x="777240" y="2286000"/>
                </a:lnTo>
                <a:lnTo>
                  <a:pt x="792480" y="2339340"/>
                </a:lnTo>
                <a:lnTo>
                  <a:pt x="800100" y="2362200"/>
                </a:lnTo>
                <a:lnTo>
                  <a:pt x="800100" y="2362200"/>
                </a:lnTo>
                <a:lnTo>
                  <a:pt x="754380" y="2446020"/>
                </a:lnTo>
                <a:lnTo>
                  <a:pt x="762000" y="2430780"/>
                </a:lnTo>
                <a:lnTo>
                  <a:pt x="777240" y="2453640"/>
                </a:lnTo>
                <a:lnTo>
                  <a:pt x="716280" y="3048000"/>
                </a:lnTo>
                <a:lnTo>
                  <a:pt x="754380" y="3070860"/>
                </a:lnTo>
                <a:lnTo>
                  <a:pt x="1043940" y="3040380"/>
                </a:lnTo>
                <a:lnTo>
                  <a:pt x="1143000" y="3040380"/>
                </a:lnTo>
                <a:lnTo>
                  <a:pt x="1120140" y="3124200"/>
                </a:lnTo>
                <a:lnTo>
                  <a:pt x="1310640" y="3139440"/>
                </a:lnTo>
                <a:lnTo>
                  <a:pt x="1356360" y="3154680"/>
                </a:lnTo>
                <a:lnTo>
                  <a:pt x="1356360" y="3185160"/>
                </a:lnTo>
                <a:lnTo>
                  <a:pt x="1402080" y="3185160"/>
                </a:lnTo>
                <a:lnTo>
                  <a:pt x="1386840" y="3261360"/>
                </a:lnTo>
                <a:lnTo>
                  <a:pt x="1318260" y="3253740"/>
                </a:lnTo>
                <a:lnTo>
                  <a:pt x="1318260" y="3360420"/>
                </a:lnTo>
                <a:lnTo>
                  <a:pt x="1363980" y="3360420"/>
                </a:lnTo>
                <a:lnTo>
                  <a:pt x="1188720" y="3916680"/>
                </a:lnTo>
                <a:lnTo>
                  <a:pt x="1150620" y="3909060"/>
                </a:lnTo>
                <a:lnTo>
                  <a:pt x="1150620" y="3855720"/>
                </a:lnTo>
                <a:lnTo>
                  <a:pt x="1112520" y="3878580"/>
                </a:lnTo>
                <a:lnTo>
                  <a:pt x="1089660" y="3947160"/>
                </a:lnTo>
                <a:lnTo>
                  <a:pt x="990600" y="3916680"/>
                </a:lnTo>
                <a:lnTo>
                  <a:pt x="944880" y="4008120"/>
                </a:lnTo>
                <a:lnTo>
                  <a:pt x="1051560" y="4053840"/>
                </a:lnTo>
                <a:lnTo>
                  <a:pt x="1028700" y="4130040"/>
                </a:lnTo>
                <a:lnTo>
                  <a:pt x="944880" y="4160520"/>
                </a:lnTo>
                <a:lnTo>
                  <a:pt x="922020" y="4305300"/>
                </a:lnTo>
                <a:lnTo>
                  <a:pt x="876300" y="4335780"/>
                </a:lnTo>
                <a:lnTo>
                  <a:pt x="899160" y="4716780"/>
                </a:lnTo>
                <a:lnTo>
                  <a:pt x="1600200" y="4808220"/>
                </a:lnTo>
                <a:lnTo>
                  <a:pt x="1645920" y="4450080"/>
                </a:lnTo>
                <a:lnTo>
                  <a:pt x="1737360" y="4465320"/>
                </a:lnTo>
                <a:lnTo>
                  <a:pt x="1744980" y="4396740"/>
                </a:lnTo>
                <a:lnTo>
                  <a:pt x="1722120" y="4381500"/>
                </a:lnTo>
                <a:lnTo>
                  <a:pt x="1706880" y="4335780"/>
                </a:lnTo>
                <a:lnTo>
                  <a:pt x="1706880" y="4335780"/>
                </a:lnTo>
                <a:lnTo>
                  <a:pt x="1927860" y="4465320"/>
                </a:lnTo>
                <a:lnTo>
                  <a:pt x="1973580" y="4107180"/>
                </a:lnTo>
                <a:lnTo>
                  <a:pt x="2034540" y="4084320"/>
                </a:lnTo>
                <a:lnTo>
                  <a:pt x="2034540" y="3931920"/>
                </a:lnTo>
                <a:lnTo>
                  <a:pt x="2087880" y="3916680"/>
                </a:lnTo>
                <a:lnTo>
                  <a:pt x="2087880" y="3916680"/>
                </a:lnTo>
                <a:lnTo>
                  <a:pt x="2217420" y="3848100"/>
                </a:lnTo>
                <a:lnTo>
                  <a:pt x="2217420" y="3794760"/>
                </a:lnTo>
                <a:lnTo>
                  <a:pt x="2308860" y="3794760"/>
                </a:lnTo>
                <a:lnTo>
                  <a:pt x="2316480" y="3749040"/>
                </a:lnTo>
                <a:lnTo>
                  <a:pt x="2506980" y="3718560"/>
                </a:lnTo>
                <a:lnTo>
                  <a:pt x="2468880" y="3657600"/>
                </a:lnTo>
                <a:lnTo>
                  <a:pt x="2468880" y="3604260"/>
                </a:lnTo>
                <a:lnTo>
                  <a:pt x="2407920" y="3566160"/>
                </a:lnTo>
                <a:lnTo>
                  <a:pt x="2430780" y="3124200"/>
                </a:lnTo>
                <a:lnTo>
                  <a:pt x="2506980" y="3124200"/>
                </a:lnTo>
                <a:lnTo>
                  <a:pt x="2552700" y="2766060"/>
                </a:lnTo>
                <a:lnTo>
                  <a:pt x="3009900" y="2796540"/>
                </a:lnTo>
                <a:lnTo>
                  <a:pt x="3429000" y="2644140"/>
                </a:lnTo>
                <a:lnTo>
                  <a:pt x="3688080" y="2621280"/>
                </a:lnTo>
                <a:lnTo>
                  <a:pt x="3695700" y="2606040"/>
                </a:lnTo>
                <a:lnTo>
                  <a:pt x="3611880" y="2453640"/>
                </a:lnTo>
                <a:lnTo>
                  <a:pt x="3589020" y="2324100"/>
                </a:lnTo>
                <a:lnTo>
                  <a:pt x="3604260" y="2225040"/>
                </a:lnTo>
                <a:lnTo>
                  <a:pt x="3634740" y="2133600"/>
                </a:lnTo>
                <a:lnTo>
                  <a:pt x="3375660" y="1592580"/>
                </a:lnTo>
                <a:lnTo>
                  <a:pt x="3375660" y="1554480"/>
                </a:lnTo>
                <a:lnTo>
                  <a:pt x="3482340" y="1295400"/>
                </a:lnTo>
                <a:lnTo>
                  <a:pt x="3512820" y="1074420"/>
                </a:lnTo>
                <a:lnTo>
                  <a:pt x="3558540" y="777240"/>
                </a:lnTo>
                <a:lnTo>
                  <a:pt x="3573780" y="731520"/>
                </a:lnTo>
                <a:lnTo>
                  <a:pt x="3474720" y="678180"/>
                </a:lnTo>
                <a:lnTo>
                  <a:pt x="3177540" y="632460"/>
                </a:lnTo>
                <a:lnTo>
                  <a:pt x="3177540" y="373380"/>
                </a:lnTo>
                <a:lnTo>
                  <a:pt x="3040380" y="350520"/>
                </a:lnTo>
                <a:lnTo>
                  <a:pt x="2499360" y="251460"/>
                </a:lnTo>
                <a:lnTo>
                  <a:pt x="2529840" y="190500"/>
                </a:lnTo>
                <a:lnTo>
                  <a:pt x="2331720" y="228600"/>
                </a:lnTo>
                <a:lnTo>
                  <a:pt x="2308860" y="297180"/>
                </a:lnTo>
                <a:lnTo>
                  <a:pt x="2225040" y="297180"/>
                </a:lnTo>
                <a:lnTo>
                  <a:pt x="2225040" y="396240"/>
                </a:lnTo>
                <a:lnTo>
                  <a:pt x="2019300" y="381000"/>
                </a:lnTo>
                <a:lnTo>
                  <a:pt x="1996440" y="289560"/>
                </a:lnTo>
                <a:lnTo>
                  <a:pt x="1737360" y="243840"/>
                </a:lnTo>
                <a:lnTo>
                  <a:pt x="1630680" y="190500"/>
                </a:lnTo>
                <a:lnTo>
                  <a:pt x="1386840" y="7620"/>
                </a:lnTo>
                <a:lnTo>
                  <a:pt x="1295400" y="7620"/>
                </a:lnTo>
                <a:lnTo>
                  <a:pt x="1120140" y="15240"/>
                </a:lnTo>
                <a:lnTo>
                  <a:pt x="990600" y="0"/>
                </a:lnTo>
                <a:lnTo>
                  <a:pt x="876300" y="53340"/>
                </a:lnTo>
                <a:lnTo>
                  <a:pt x="815340" y="76200"/>
                </a:lnTo>
                <a:lnTo>
                  <a:pt x="807720" y="167640"/>
                </a:lnTo>
                <a:close/>
              </a:path>
            </a:pathLst>
          </a:custGeom>
          <a:solidFill>
            <a:schemeClr val="accent6">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264329" y="4402694"/>
            <a:ext cx="4327802" cy="5681002"/>
          </a:xfrm>
          <a:prstGeom prst="rect">
            <a:avLst/>
          </a:prstGeom>
        </p:spPr>
      </p:pic>
      <p:sp>
        <p:nvSpPr>
          <p:cNvPr id="2" name="标题 1"/>
          <p:cNvSpPr>
            <a:spLocks noGrp="1"/>
          </p:cNvSpPr>
          <p:nvPr>
            <p:ph type="title"/>
          </p:nvPr>
        </p:nvSpPr>
        <p:spPr>
          <a:xfrm>
            <a:off x="471487" y="753098"/>
            <a:ext cx="5915025" cy="975720"/>
          </a:xfrm>
        </p:spPr>
        <p:txBody>
          <a:bodyPr/>
          <a:lstStyle/>
          <a:p>
            <a:r>
              <a:rPr lang="en-US" altLang="zh-CN" dirty="0">
                <a:solidFill>
                  <a:srgbClr val="2A6968"/>
                </a:solidFill>
              </a:rPr>
              <a:t>1.3 </a:t>
            </a:r>
            <a:r>
              <a:rPr lang="zh-CN" altLang="en-US" dirty="0">
                <a:solidFill>
                  <a:srgbClr val="2A6968"/>
                </a:solidFill>
              </a:rPr>
              <a:t>规划范围与期限</a:t>
            </a:r>
            <a:endParaRPr lang="zh-CN" altLang="en-US" dirty="0">
              <a:solidFill>
                <a:srgbClr val="2A6968"/>
              </a:solidFill>
            </a:endParaRPr>
          </a:p>
        </p:txBody>
      </p:sp>
      <p:sp>
        <p:nvSpPr>
          <p:cNvPr id="3" name="内容占位符 2"/>
          <p:cNvSpPr>
            <a:spLocks noGrp="1"/>
          </p:cNvSpPr>
          <p:nvPr>
            <p:ph idx="1"/>
          </p:nvPr>
        </p:nvSpPr>
        <p:spPr>
          <a:xfrm>
            <a:off x="471170" y="1517015"/>
            <a:ext cx="5915025" cy="3486785"/>
          </a:xfrm>
        </p:spPr>
        <p:txBody>
          <a:bodyPr/>
          <a:lstStyle/>
          <a:p>
            <a:pPr marL="0" indent="0" fontAlgn="auto">
              <a:lnSpc>
                <a:spcPct val="150000"/>
              </a:lnSpc>
              <a:spcBef>
                <a:spcPts val="300"/>
              </a:spcBef>
              <a:buNone/>
            </a:pPr>
            <a:r>
              <a:rPr lang="zh-CN" altLang="en-US" sz="1600" dirty="0">
                <a:solidFill>
                  <a:srgbClr val="2A6968"/>
                </a:solidFill>
                <a:sym typeface="+mn-ea"/>
              </a:rPr>
              <a:t>规划范围：</a:t>
            </a:r>
            <a:r>
              <a:rPr sz="1200" b="0" dirty="0" err="1">
                <a:solidFill>
                  <a:srgbClr val="2A6968"/>
                </a:solidFill>
              </a:rPr>
              <a:t>包括</a:t>
            </a:r>
            <a:r>
              <a:rPr lang="zh-CN" altLang="en-US" sz="1400" dirty="0">
                <a:solidFill>
                  <a:srgbClr val="2A6968"/>
                </a:solidFill>
              </a:rPr>
              <a:t>镇域</a:t>
            </a:r>
            <a:r>
              <a:rPr sz="1000" b="0" dirty="0">
                <a:solidFill>
                  <a:srgbClr val="2A6968"/>
                </a:solidFill>
              </a:rPr>
              <a:t>和</a:t>
            </a:r>
            <a:r>
              <a:rPr lang="zh-CN" altLang="en-US" sz="1400" dirty="0">
                <a:solidFill>
                  <a:srgbClr val="2A6968"/>
                </a:solidFill>
              </a:rPr>
              <a:t>镇政府驻地</a:t>
            </a:r>
            <a:r>
              <a:rPr sz="1200" b="0" dirty="0" err="1">
                <a:solidFill>
                  <a:srgbClr val="2A6968"/>
                </a:solidFill>
              </a:rPr>
              <a:t>两个层次</a:t>
            </a:r>
            <a:r>
              <a:rPr lang="zh-CN" sz="1200" b="0" dirty="0" err="1">
                <a:solidFill>
                  <a:srgbClr val="2A6968"/>
                </a:solidFill>
              </a:rPr>
              <a:t>。</a:t>
            </a:r>
            <a:endParaRPr sz="1200" b="0" dirty="0">
              <a:solidFill>
                <a:srgbClr val="2A6968"/>
              </a:solidFill>
            </a:endParaRPr>
          </a:p>
          <a:p>
            <a:pPr marL="0" indent="0" fontAlgn="auto">
              <a:lnSpc>
                <a:spcPct val="150000"/>
              </a:lnSpc>
              <a:spcBef>
                <a:spcPts val="300"/>
              </a:spcBef>
              <a:buNone/>
            </a:pPr>
            <a:r>
              <a:rPr lang="zh-CN" altLang="en-US" sz="1600" dirty="0">
                <a:solidFill>
                  <a:srgbClr val="2A6968"/>
                </a:solidFill>
              </a:rPr>
              <a:t>镇域</a:t>
            </a:r>
            <a:r>
              <a:rPr lang="zh-CN" sz="1600" b="0" dirty="0">
                <a:solidFill>
                  <a:srgbClr val="2A6968"/>
                </a:solidFill>
              </a:rPr>
              <a:t>：</a:t>
            </a:r>
            <a:r>
              <a:rPr lang="zh-CN" altLang="en-US" sz="1200" b="0" dirty="0">
                <a:solidFill>
                  <a:srgbClr val="2A6968"/>
                </a:solidFill>
              </a:rPr>
              <a:t>梅桥镇行政区划管辖范围，下辖</a:t>
            </a:r>
            <a:r>
              <a:rPr lang="en-US" altLang="zh-CN" sz="1200" b="0" dirty="0">
                <a:solidFill>
                  <a:srgbClr val="2A6968"/>
                </a:solidFill>
              </a:rPr>
              <a:t>13</a:t>
            </a:r>
            <a:r>
              <a:rPr lang="zh-CN" altLang="en-US" sz="1200" b="0" dirty="0">
                <a:solidFill>
                  <a:srgbClr val="2A6968"/>
                </a:solidFill>
              </a:rPr>
              <a:t>个行政村，国土面积</a:t>
            </a:r>
            <a:r>
              <a:rPr lang="en-US" altLang="zh-CN" sz="1200" b="0" dirty="0">
                <a:solidFill>
                  <a:srgbClr val="2A6968"/>
                </a:solidFill>
              </a:rPr>
              <a:t>61.29</a:t>
            </a:r>
            <a:r>
              <a:rPr lang="zh-CN" altLang="en-US" sz="1200" b="0" dirty="0">
                <a:solidFill>
                  <a:srgbClr val="2A6968"/>
                </a:solidFill>
              </a:rPr>
              <a:t>平方千米。</a:t>
            </a:r>
            <a:endParaRPr lang="en-US" altLang="zh-CN" sz="1200" b="0" dirty="0">
              <a:solidFill>
                <a:srgbClr val="2A6968"/>
              </a:solidFill>
            </a:endParaRPr>
          </a:p>
          <a:p>
            <a:pPr marL="0" indent="0" fontAlgn="auto">
              <a:lnSpc>
                <a:spcPct val="150000"/>
              </a:lnSpc>
              <a:spcBef>
                <a:spcPts val="300"/>
              </a:spcBef>
              <a:buNone/>
            </a:pPr>
            <a:r>
              <a:rPr lang="zh-CN" altLang="en-US" sz="1600" dirty="0">
                <a:solidFill>
                  <a:srgbClr val="2A6968"/>
                </a:solidFill>
              </a:rPr>
              <a:t>镇政府驻地</a:t>
            </a:r>
            <a:r>
              <a:rPr lang="zh-CN" sz="1600" b="0" dirty="0">
                <a:solidFill>
                  <a:srgbClr val="2A6968"/>
                </a:solidFill>
              </a:rPr>
              <a:t>：</a:t>
            </a:r>
            <a:r>
              <a:rPr lang="zh-CN" altLang="en-US" sz="1200" b="0" dirty="0">
                <a:solidFill>
                  <a:srgbClr val="2A6968"/>
                </a:solidFill>
              </a:rPr>
              <a:t>北起北刘桥路，西至周裔路、滨水路、和谐路，东至文明路、惠民路、利民路、周裔路，南至梅康路的辖区边界，国土面积</a:t>
            </a:r>
            <a:r>
              <a:rPr lang="en-US" altLang="zh-CN" sz="1200" b="0" dirty="0">
                <a:solidFill>
                  <a:srgbClr val="2A6968"/>
                </a:solidFill>
              </a:rPr>
              <a:t>83.43</a:t>
            </a:r>
            <a:r>
              <a:rPr lang="zh-CN" altLang="en-US" sz="1200" b="0" dirty="0">
                <a:solidFill>
                  <a:srgbClr val="2A6968"/>
                </a:solidFill>
              </a:rPr>
              <a:t>公顷。远期考虑部分需要为全镇服务的重要公共服设施扩建搬迁至城镇开发边界外的村庄建设用地，镇政府驻地实际涉及范围向东扩至文明路、惠民路。</a:t>
            </a:r>
            <a:endParaRPr lang="en-US" altLang="zh-CN" sz="1200" b="0" dirty="0">
              <a:solidFill>
                <a:srgbClr val="2A6968"/>
              </a:solidFill>
            </a:endParaRPr>
          </a:p>
          <a:p>
            <a:pPr marL="0" indent="0" fontAlgn="auto">
              <a:lnSpc>
                <a:spcPct val="150000"/>
              </a:lnSpc>
              <a:spcBef>
                <a:spcPts val="300"/>
              </a:spcBef>
              <a:buNone/>
            </a:pPr>
            <a:r>
              <a:rPr sz="1600" dirty="0" err="1">
                <a:solidFill>
                  <a:srgbClr val="2A6968"/>
                </a:solidFill>
              </a:rPr>
              <a:t>规划期限</a:t>
            </a:r>
            <a:r>
              <a:rPr lang="zh-CN" sz="1600" dirty="0">
                <a:solidFill>
                  <a:srgbClr val="2A6968"/>
                </a:solidFill>
              </a:rPr>
              <a:t>：</a:t>
            </a:r>
            <a:r>
              <a:rPr sz="1200" b="0" dirty="0">
                <a:solidFill>
                  <a:srgbClr val="2A6968"/>
                </a:solidFill>
              </a:rPr>
              <a:t>基期年为20</a:t>
            </a:r>
            <a:r>
              <a:rPr lang="en-US" sz="1200" b="0" dirty="0">
                <a:solidFill>
                  <a:srgbClr val="2A6968"/>
                </a:solidFill>
              </a:rPr>
              <a:t>21</a:t>
            </a:r>
            <a:r>
              <a:rPr sz="1200" b="0" dirty="0">
                <a:solidFill>
                  <a:srgbClr val="2A6968"/>
                </a:solidFill>
              </a:rPr>
              <a:t>年，近期目标年为2025年，远期目标年为2035年，远景展望到2050年</a:t>
            </a:r>
            <a:r>
              <a:rPr lang="zh-CN" sz="1200" b="0" dirty="0">
                <a:solidFill>
                  <a:srgbClr val="2A6968"/>
                </a:solidFill>
              </a:rPr>
              <a:t>。</a:t>
            </a:r>
            <a:endParaRPr lang="zh-CN" sz="1200" b="0" dirty="0">
              <a:solidFill>
                <a:srgbClr val="2A6968"/>
              </a:solidFill>
            </a:endParaRPr>
          </a:p>
        </p:txBody>
      </p:sp>
      <p:sp>
        <p:nvSpPr>
          <p:cNvPr id="7" name="燕尾形 6"/>
          <p:cNvSpPr/>
          <p:nvPr/>
        </p:nvSpPr>
        <p:spPr>
          <a:xfrm rot="10800000">
            <a:off x="5913120" y="241078"/>
            <a:ext cx="1176528" cy="576419"/>
          </a:xfrm>
          <a:prstGeom prst="chevron">
            <a:avLst>
              <a:gd name="adj" fmla="val 29518"/>
            </a:avLst>
          </a:prstGeom>
          <a:solidFill>
            <a:srgbClr val="3292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灯片编号占位符 14"/>
          <p:cNvSpPr>
            <a:spLocks noGrp="1"/>
          </p:cNvSpPr>
          <p:nvPr>
            <p:ph type="sldNum" sz="quarter" idx="12"/>
          </p:nvPr>
        </p:nvSpPr>
        <p:spPr>
          <a:xfrm>
            <a:off x="5037567" y="273781"/>
            <a:ext cx="1543050" cy="527403"/>
          </a:xfrm>
        </p:spPr>
        <p:txBody>
          <a:bodyPr/>
          <a:lstStyle/>
          <a:p>
            <a:fld id="{8886FA7B-F871-4E12-A366-D771B5170A55}" type="slidenum">
              <a:rPr lang="zh-CN" altLang="en-US" smtClean="0"/>
            </a:fld>
            <a:endParaRPr lang="zh-CN" altLang="en-US" dirty="0"/>
          </a:p>
        </p:txBody>
      </p:sp>
      <p:sp>
        <p:nvSpPr>
          <p:cNvPr id="15" name="文本框 14"/>
          <p:cNvSpPr txBox="1"/>
          <p:nvPr>
            <p:custDataLst>
              <p:tags r:id="rId2"/>
            </p:custDataLst>
          </p:nvPr>
        </p:nvSpPr>
        <p:spPr>
          <a:xfrm>
            <a:off x="-1270" y="415290"/>
            <a:ext cx="6859270" cy="320040"/>
          </a:xfrm>
          <a:prstGeom prst="rect">
            <a:avLst/>
          </a:prstGeom>
          <a:noFill/>
        </p:spPr>
        <p:txBody>
          <a:bodyPr wrap="square" rtlCol="0">
            <a:noAutofit/>
          </a:bodyPr>
          <a:lstStyle/>
          <a:p>
            <a:pPr algn="ctr"/>
            <a:r>
              <a:rPr lang="zh-CN" altLang="en-US" sz="1200" b="1" dirty="0">
                <a:ln w="0"/>
                <a:solidFill>
                  <a:srgbClr val="2A6968"/>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梅桥镇国土空间总体规划（</a:t>
            </a:r>
            <a:r>
              <a:rPr lang="en-US" altLang="zh-CN" sz="1200" b="1" dirty="0">
                <a:solidFill>
                  <a:srgbClr val="2A6968"/>
                </a:solidFill>
                <a:latin typeface="微软雅黑" panose="020B0503020204020204" pitchFamily="34" charset="-122"/>
                <a:ea typeface="微软雅黑" panose="020B0503020204020204" pitchFamily="34" charset="-122"/>
                <a:cs typeface="微软雅黑" panose="020B0503020204020204" pitchFamily="34" charset="-122"/>
                <a:sym typeface="+mn-ea"/>
              </a:rPr>
              <a:t>2021-2035</a:t>
            </a:r>
            <a:r>
              <a:rPr lang="zh-CN" altLang="en-US" sz="1200" b="1" dirty="0">
                <a:solidFill>
                  <a:srgbClr val="2A6968"/>
                </a:solidFill>
                <a:latin typeface="微软雅黑" panose="020B0503020204020204" pitchFamily="34" charset="-122"/>
                <a:ea typeface="微软雅黑" panose="020B0503020204020204" pitchFamily="34" charset="-122"/>
                <a:cs typeface="微软雅黑" panose="020B0503020204020204" pitchFamily="34" charset="-122"/>
                <a:sym typeface="+mn-ea"/>
              </a:rPr>
              <a:t>年）草案公示</a:t>
            </a:r>
            <a:endParaRPr lang="zh-CN" altLang="en-US" sz="1200" b="1" dirty="0">
              <a:solidFill>
                <a:srgbClr val="2A6968"/>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 name="内容占位符 2"/>
          <p:cNvSpPr txBox="1"/>
          <p:nvPr>
            <p:custDataLst>
              <p:tags r:id="rId3"/>
            </p:custDataLst>
          </p:nvPr>
        </p:nvSpPr>
        <p:spPr>
          <a:xfrm>
            <a:off x="3875876" y="8824849"/>
            <a:ext cx="2510705" cy="430531"/>
          </a:xfrm>
          <a:prstGeom prst="rect">
            <a:avLst/>
          </a:prstGeom>
        </p:spPr>
        <p:txBody>
          <a:bodyPr vert="horz" lIns="91440" tIns="45720" rIns="91440" bIns="45720" rtlCol="0" anchor="ctr" anchorCtr="0">
            <a:normAutofit/>
          </a:bodyPr>
          <a:lstStyle>
            <a:lvl1pPr marL="406400" indent="-406400" algn="l" defTabSz="1625600" rtl="0" eaLnBrk="1" latinLnBrk="0" hangingPunct="1">
              <a:lnSpc>
                <a:spcPct val="100000"/>
              </a:lnSpc>
              <a:spcBef>
                <a:spcPts val="1780"/>
              </a:spcBef>
              <a:buFont typeface="Arial" panose="020B0604020202020204" pitchFamily="34" charset="0"/>
              <a:buChar char="•"/>
              <a:defRPr sz="24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1219200" indent="-406400" algn="l" defTabSz="1625600" rtl="0" eaLnBrk="1" latinLnBrk="0" hangingPunct="1">
              <a:lnSpc>
                <a:spcPct val="100000"/>
              </a:lnSpc>
              <a:spcBef>
                <a:spcPts val="890"/>
              </a:spcBef>
              <a:buFont typeface="Arial" panose="020B0604020202020204" pitchFamily="34" charset="0"/>
              <a:buChar char="•"/>
              <a:defRPr sz="20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100000"/>
              </a:lnSpc>
              <a:spcBef>
                <a:spcPts val="890"/>
              </a:spcBef>
              <a:buFont typeface="Arial" panose="020B0604020202020204" pitchFamily="34" charset="0"/>
              <a:buChar char="•"/>
              <a:defRPr sz="20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9pPr>
          </a:lstStyle>
          <a:p>
            <a:pPr marL="0" indent="0" algn="r">
              <a:buFont typeface="Arial" panose="020B0604020202020204" pitchFamily="34" charset="0"/>
              <a:buNone/>
            </a:pPr>
            <a:r>
              <a:rPr lang="zh-CN" altLang="en-US" sz="1400" dirty="0">
                <a:solidFill>
                  <a:srgbClr val="2A6968"/>
                </a:solidFill>
                <a:sym typeface="+mn-ea"/>
              </a:rPr>
              <a:t>规划范围图</a:t>
            </a:r>
            <a:endParaRPr lang="zh-CN" altLang="en-US" sz="1400" dirty="0">
              <a:solidFill>
                <a:srgbClr val="2A6968"/>
              </a:solidFill>
              <a:sym typeface="+mn-e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5076172"/>
            <a:ext cx="6858000" cy="4829182"/>
          </a:xfrm>
          <a:prstGeom prst="rect">
            <a:avLst/>
          </a:prstGeom>
          <a:solidFill>
            <a:srgbClr val="056D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标题 12"/>
          <p:cNvSpPr>
            <a:spLocks noGrp="1"/>
          </p:cNvSpPr>
          <p:nvPr>
            <p:ph type="title"/>
          </p:nvPr>
        </p:nvSpPr>
        <p:spPr>
          <a:xfrm>
            <a:off x="472440" y="6135370"/>
            <a:ext cx="2784475" cy="1212215"/>
          </a:xfrm>
        </p:spPr>
        <p:txBody>
          <a:bodyPr/>
          <a:lstStyle/>
          <a:p>
            <a:pPr marL="0" indent="0" fontAlgn="auto">
              <a:lnSpc>
                <a:spcPct val="100000"/>
              </a:lnSpc>
            </a:pPr>
            <a:r>
              <a:rPr lang="en-US" altLang="zh-CN" dirty="0">
                <a:solidFill>
                  <a:schemeClr val="bg1"/>
                </a:solidFill>
              </a:rPr>
              <a:t>02</a:t>
            </a:r>
            <a:endParaRPr lang="zh-CN" altLang="en-US" dirty="0">
              <a:solidFill>
                <a:schemeClr val="bg1"/>
              </a:solidFill>
            </a:endParaRPr>
          </a:p>
        </p:txBody>
      </p:sp>
      <p:sp>
        <p:nvSpPr>
          <p:cNvPr id="18" name="文本占位符 17"/>
          <p:cNvSpPr>
            <a:spLocks noGrp="1"/>
          </p:cNvSpPr>
          <p:nvPr>
            <p:ph type="body" sz="half" idx="13"/>
          </p:nvPr>
        </p:nvSpPr>
        <p:spPr>
          <a:xfrm>
            <a:off x="472440" y="7517765"/>
            <a:ext cx="5915025" cy="479425"/>
          </a:xfrm>
        </p:spPr>
        <p:txBody>
          <a:bodyPr>
            <a:normAutofit/>
          </a:bodyPr>
          <a:lstStyle/>
          <a:p>
            <a:r>
              <a:rPr lang="zh-CN" altLang="en-US" sz="2400" dirty="0">
                <a:solidFill>
                  <a:srgbClr val="033A59"/>
                </a:solidFill>
                <a:sym typeface="+mn-ea"/>
              </a:rPr>
              <a:t>目标与策略</a:t>
            </a:r>
            <a:endParaRPr lang="zh-CN" altLang="en-US" sz="2400" dirty="0">
              <a:solidFill>
                <a:srgbClr val="033A59"/>
              </a:solidFill>
            </a:endParaRPr>
          </a:p>
        </p:txBody>
      </p:sp>
      <p:pic>
        <p:nvPicPr>
          <p:cNvPr id="4" name="图片 3"/>
          <p:cNvPicPr>
            <a:picLocks noChangeAspect="1"/>
          </p:cNvPicPr>
          <p:nvPr/>
        </p:nvPicPr>
        <p:blipFill>
          <a:blip r:embed="rId1">
            <a:extLst>
              <a:ext uri="{BEBA8EAE-BF5A-486C-A8C5-ECC9F3942E4B}">
                <a14:imgProps xmlns:a14="http://schemas.microsoft.com/office/drawing/2010/main">
                  <a14:imgLayer r:embed="rId2">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35" y="0"/>
            <a:ext cx="6867525" cy="5076825"/>
          </a:xfrm>
          <a:prstGeom prst="rect">
            <a:avLst/>
          </a:prstGeom>
        </p:spPr>
      </p:pic>
      <p:sp>
        <p:nvSpPr>
          <p:cNvPr id="19" name="内容占位符 18"/>
          <p:cNvSpPr>
            <a:spLocks noGrp="1"/>
          </p:cNvSpPr>
          <p:nvPr>
            <p:ph idx="1"/>
          </p:nvPr>
        </p:nvSpPr>
        <p:spPr>
          <a:xfrm>
            <a:off x="3429456" y="6263774"/>
            <a:ext cx="2745382" cy="2453977"/>
          </a:xfrm>
        </p:spPr>
        <p:txBody>
          <a:bodyPr>
            <a:noAutofit/>
          </a:bodyPr>
          <a:lstStyle/>
          <a:p>
            <a:pPr>
              <a:lnSpc>
                <a:spcPts val="1600"/>
              </a:lnSpc>
            </a:pPr>
            <a:r>
              <a:rPr lang="en-US" altLang="zh-CN" sz="1600" dirty="0">
                <a:solidFill>
                  <a:schemeClr val="bg1"/>
                </a:solidFill>
              </a:rPr>
              <a:t>2.1 </a:t>
            </a:r>
            <a:r>
              <a:rPr lang="zh-CN" altLang="en-US" sz="1600" dirty="0">
                <a:solidFill>
                  <a:schemeClr val="bg1"/>
                </a:solidFill>
              </a:rPr>
              <a:t>规划定位</a:t>
            </a:r>
            <a:endParaRPr lang="en-US" altLang="zh-CN" sz="1600" dirty="0">
              <a:solidFill>
                <a:schemeClr val="bg1"/>
              </a:solidFill>
            </a:endParaRPr>
          </a:p>
          <a:p>
            <a:pPr>
              <a:lnSpc>
                <a:spcPts val="1600"/>
              </a:lnSpc>
            </a:pPr>
            <a:r>
              <a:rPr lang="en-US" altLang="zh-CN" sz="1600" dirty="0">
                <a:solidFill>
                  <a:schemeClr val="bg1"/>
                </a:solidFill>
              </a:rPr>
              <a:t>2.2 </a:t>
            </a:r>
            <a:r>
              <a:rPr lang="zh-CN" altLang="en-US" sz="1600" dirty="0">
                <a:solidFill>
                  <a:schemeClr val="bg1"/>
                </a:solidFill>
              </a:rPr>
              <a:t>国土空间开发保护策略</a:t>
            </a:r>
            <a:endParaRPr lang="en-US" altLang="zh-CN" sz="1600" dirty="0">
              <a:solidFill>
                <a:schemeClr val="bg1"/>
              </a:solidFill>
            </a:endParaRPr>
          </a:p>
          <a:p>
            <a:pPr>
              <a:lnSpc>
                <a:spcPts val="1600"/>
              </a:lnSpc>
            </a:pPr>
            <a:endParaRPr lang="zh-CN" altLang="en-US" sz="1600" dirty="0">
              <a:solidFill>
                <a:schemeClr val="bg1"/>
              </a:solidFill>
            </a:endParaRPr>
          </a:p>
        </p:txBody>
      </p:sp>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l="18057" r="3394"/>
          <a:stretch>
            <a:fillRect/>
          </a:stretch>
        </p:blipFill>
        <p:spPr>
          <a:xfrm>
            <a:off x="-10159" y="0"/>
            <a:ext cx="6858000" cy="5076172"/>
          </a:xfrm>
          <a:prstGeom prst="rect">
            <a:avLst/>
          </a:prstGeom>
        </p:spPr>
      </p:pic>
      <p:sp>
        <p:nvSpPr>
          <p:cNvPr id="12" name="矩形 11"/>
          <p:cNvSpPr/>
          <p:nvPr/>
        </p:nvSpPr>
        <p:spPr>
          <a:xfrm>
            <a:off x="-32515" y="6135965"/>
            <a:ext cx="2231136" cy="122919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燕尾形 16"/>
          <p:cNvSpPr/>
          <p:nvPr/>
        </p:nvSpPr>
        <p:spPr>
          <a:xfrm rot="10800000">
            <a:off x="5913120" y="241078"/>
            <a:ext cx="1176528" cy="576419"/>
          </a:xfrm>
          <a:prstGeom prst="chevron">
            <a:avLst>
              <a:gd name="adj" fmla="val 29518"/>
            </a:avLst>
          </a:prstGeom>
          <a:solidFill>
            <a:srgbClr val="056D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 name="标题 1"/>
          <p:cNvSpPr>
            <a:spLocks noGrp="1"/>
          </p:cNvSpPr>
          <p:nvPr>
            <p:ph type="title"/>
          </p:nvPr>
        </p:nvSpPr>
        <p:spPr>
          <a:xfrm>
            <a:off x="471487" y="735318"/>
            <a:ext cx="5915025" cy="975720"/>
          </a:xfrm>
        </p:spPr>
        <p:txBody>
          <a:bodyPr/>
          <a:lstStyle/>
          <a:p>
            <a:r>
              <a:rPr lang="en-US" altLang="zh-CN" dirty="0">
                <a:solidFill>
                  <a:srgbClr val="056DA7"/>
                </a:solidFill>
              </a:rPr>
              <a:t>2.1 </a:t>
            </a:r>
            <a:r>
              <a:rPr lang="zh-CN" altLang="en-US" dirty="0">
                <a:solidFill>
                  <a:srgbClr val="056DA7"/>
                </a:solidFill>
              </a:rPr>
              <a:t>规划定位</a:t>
            </a:r>
            <a:endParaRPr lang="zh-CN" altLang="en-US" dirty="0">
              <a:solidFill>
                <a:srgbClr val="056DA7"/>
              </a:solidFill>
            </a:endParaRPr>
          </a:p>
        </p:txBody>
      </p:sp>
      <p:sp>
        <p:nvSpPr>
          <p:cNvPr id="3" name="内容占位符 2"/>
          <p:cNvSpPr>
            <a:spLocks noGrp="1"/>
          </p:cNvSpPr>
          <p:nvPr>
            <p:ph idx="1"/>
          </p:nvPr>
        </p:nvSpPr>
        <p:spPr>
          <a:xfrm>
            <a:off x="1869440" y="1612265"/>
            <a:ext cx="5301615" cy="1250950"/>
          </a:xfrm>
        </p:spPr>
        <p:txBody>
          <a:bodyPr>
            <a:normAutofit/>
          </a:bodyPr>
          <a:lstStyle/>
          <a:p>
            <a:pPr marL="0" indent="0" algn="l" fontAlgn="auto">
              <a:lnSpc>
                <a:spcPct val="150000"/>
              </a:lnSpc>
              <a:spcBef>
                <a:spcPts val="0"/>
              </a:spcBef>
              <a:buNone/>
            </a:pPr>
            <a:r>
              <a:rPr lang="zh-CN" altLang="en-US" sz="2000" dirty="0">
                <a:gradFill>
                  <a:gsLst>
                    <a:gs pos="0">
                      <a:schemeClr val="accent2">
                        <a:lumMod val="75000"/>
                      </a:schemeClr>
                    </a:gs>
                    <a:gs pos="69000">
                      <a:schemeClr val="accent6"/>
                    </a:gs>
                    <a:gs pos="100000">
                      <a:schemeClr val="accent1">
                        <a:lumMod val="50000"/>
                      </a:schemeClr>
                    </a:gs>
                    <a:gs pos="40000">
                      <a:schemeClr val="accent4"/>
                    </a:gs>
                  </a:gsLst>
                  <a:lin ang="21594000" scaled="0"/>
                </a:gradFill>
                <a:effectLst>
                  <a:reflection blurRad="38100" stA="31000" endPos="43000" dist="29997" dir="5400000" sy="-100000" algn="bl" rotWithShape="0"/>
                </a:effectLst>
              </a:rPr>
              <a:t>长三角著名蔬菜产业基地</a:t>
            </a:r>
            <a:endParaRPr lang="zh-CN" altLang="en-US" sz="2000" dirty="0">
              <a:gradFill>
                <a:gsLst>
                  <a:gs pos="0">
                    <a:schemeClr val="accent2">
                      <a:lumMod val="75000"/>
                    </a:schemeClr>
                  </a:gs>
                  <a:gs pos="69000">
                    <a:schemeClr val="accent6"/>
                  </a:gs>
                  <a:gs pos="100000">
                    <a:schemeClr val="accent1">
                      <a:lumMod val="50000"/>
                    </a:schemeClr>
                  </a:gs>
                  <a:gs pos="40000">
                    <a:schemeClr val="accent4"/>
                  </a:gs>
                </a:gsLst>
                <a:lin ang="21594000" scaled="0"/>
              </a:gradFill>
              <a:effectLst>
                <a:reflection blurRad="38100" stA="31000" endPos="43000" dist="29997" dir="5400000" sy="-100000" algn="bl" rotWithShape="0"/>
              </a:effectLst>
            </a:endParaRPr>
          </a:p>
          <a:p>
            <a:pPr marL="0" indent="0" algn="l" fontAlgn="auto">
              <a:lnSpc>
                <a:spcPct val="150000"/>
              </a:lnSpc>
              <a:spcBef>
                <a:spcPts val="0"/>
              </a:spcBef>
              <a:buNone/>
            </a:pPr>
            <a:r>
              <a:rPr lang="zh-CN" altLang="en-US" sz="2000" dirty="0">
                <a:gradFill>
                  <a:gsLst>
                    <a:gs pos="0">
                      <a:schemeClr val="accent2">
                        <a:lumMod val="75000"/>
                      </a:schemeClr>
                    </a:gs>
                    <a:gs pos="69000">
                      <a:schemeClr val="accent6"/>
                    </a:gs>
                    <a:gs pos="100000">
                      <a:schemeClr val="accent1">
                        <a:lumMod val="50000"/>
                      </a:schemeClr>
                    </a:gs>
                    <a:gs pos="40000">
                      <a:schemeClr val="accent4"/>
                    </a:gs>
                  </a:gsLst>
                  <a:lin ang="21594000" scaled="0"/>
                </a:gradFill>
                <a:effectLst>
                  <a:reflection blurRad="38100" stA="31000" endPos="43000" dist="29997" dir="5400000" sy="-100000" algn="bl" rotWithShape="0"/>
                </a:effectLst>
              </a:rPr>
              <a:t>皖北知名生态旅游基地</a:t>
            </a:r>
            <a:endParaRPr lang="zh-CN" altLang="zh-CN" sz="2000" dirty="0">
              <a:effectLst>
                <a:reflection blurRad="38100" stA="31000" endPos="43000" dist="29997" dir="5400000" sy="-100000" algn="bl" rotWithShape="0"/>
              </a:effectLst>
            </a:endParaRPr>
          </a:p>
          <a:p>
            <a:pPr marL="0" indent="0" algn="l" fontAlgn="auto">
              <a:lnSpc>
                <a:spcPct val="150000"/>
              </a:lnSpc>
              <a:spcBef>
                <a:spcPts val="0"/>
              </a:spcBef>
              <a:buNone/>
            </a:pPr>
            <a:endParaRPr lang="zh-CN" altLang="en-US" sz="2000" dirty="0">
              <a:effectLst>
                <a:reflection blurRad="38100" stA="31000" endPos="43000" dist="29997" dir="5400000" sy="-100000" algn="bl" rotWithShape="0"/>
              </a:effectLst>
            </a:endParaRPr>
          </a:p>
        </p:txBody>
      </p:sp>
      <p:sp>
        <p:nvSpPr>
          <p:cNvPr id="4" name="内容占位符 2"/>
          <p:cNvSpPr txBox="1"/>
          <p:nvPr/>
        </p:nvSpPr>
        <p:spPr>
          <a:xfrm>
            <a:off x="343535" y="3521075"/>
            <a:ext cx="1261110" cy="520700"/>
          </a:xfrm>
          <a:prstGeom prst="roundRect">
            <a:avLst/>
          </a:prstGeom>
          <a:solidFill>
            <a:srgbClr val="F2F2F2"/>
          </a:solidFill>
          <a:ln>
            <a:noFill/>
          </a:ln>
        </p:spPr>
        <p:txBody>
          <a:bodyPr vert="horz" lIns="91440" tIns="45720" rIns="91440" bIns="45720" rtlCol="0">
            <a:normAutofit/>
          </a:bodyPr>
          <a:lstStyle>
            <a:lvl1pPr marL="406400" indent="-406400" algn="l" defTabSz="1625600" rtl="0" eaLnBrk="1" latinLnBrk="0" hangingPunct="1">
              <a:lnSpc>
                <a:spcPct val="100000"/>
              </a:lnSpc>
              <a:spcBef>
                <a:spcPts val="1780"/>
              </a:spcBef>
              <a:buFont typeface="Arial" panose="020B0604020202020204" pitchFamily="34" charset="0"/>
              <a:buChar char="•"/>
              <a:defRPr sz="24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1219200" indent="-406400" algn="l" defTabSz="1625600" rtl="0" eaLnBrk="1" latinLnBrk="0" hangingPunct="1">
              <a:lnSpc>
                <a:spcPct val="100000"/>
              </a:lnSpc>
              <a:spcBef>
                <a:spcPts val="890"/>
              </a:spcBef>
              <a:buFont typeface="Arial" panose="020B0604020202020204" pitchFamily="34" charset="0"/>
              <a:buChar char="•"/>
              <a:defRPr sz="20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100000"/>
              </a:lnSpc>
              <a:spcBef>
                <a:spcPts val="890"/>
              </a:spcBef>
              <a:buFont typeface="Arial" panose="020B0604020202020204" pitchFamily="34" charset="0"/>
              <a:buChar char="•"/>
              <a:defRPr sz="20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9pPr>
          </a:lstStyle>
          <a:p>
            <a:pPr marL="0" indent="0" algn="ctr">
              <a:buFont typeface="Arial" panose="020B0604020202020204" pitchFamily="34" charset="0"/>
              <a:buNone/>
            </a:pPr>
            <a:r>
              <a:rPr lang="en-US" altLang="zh-CN" sz="2000" dirty="0">
                <a:solidFill>
                  <a:srgbClr val="056295"/>
                </a:solidFill>
              </a:rPr>
              <a:t>2025</a:t>
            </a:r>
            <a:r>
              <a:rPr lang="zh-CN" altLang="en-US" sz="2000" dirty="0">
                <a:solidFill>
                  <a:srgbClr val="056295"/>
                </a:solidFill>
              </a:rPr>
              <a:t>年</a:t>
            </a:r>
            <a:endParaRPr lang="zh-CN" altLang="zh-CN" sz="2000" dirty="0">
              <a:solidFill>
                <a:srgbClr val="056295"/>
              </a:solidFill>
            </a:endParaRPr>
          </a:p>
          <a:p>
            <a:pPr marL="0" indent="0" algn="ctr">
              <a:buFont typeface="Arial" panose="020B0604020202020204" pitchFamily="34" charset="0"/>
              <a:buNone/>
            </a:pPr>
            <a:endParaRPr lang="zh-CN" altLang="en-US" sz="2000" dirty="0">
              <a:solidFill>
                <a:srgbClr val="056295"/>
              </a:solidFill>
            </a:endParaRPr>
          </a:p>
        </p:txBody>
      </p:sp>
      <p:grpSp>
        <p:nvGrpSpPr>
          <p:cNvPr id="19" name="组合 18"/>
          <p:cNvGrpSpPr/>
          <p:nvPr/>
        </p:nvGrpSpPr>
        <p:grpSpPr>
          <a:xfrm>
            <a:off x="1805305" y="2788165"/>
            <a:ext cx="4650653" cy="1986200"/>
            <a:chOff x="3195" y="4517"/>
            <a:chExt cx="6735" cy="3059"/>
          </a:xfrm>
        </p:grpSpPr>
        <p:sp>
          <p:nvSpPr>
            <p:cNvPr id="15" name="矩形 14"/>
            <p:cNvSpPr/>
            <p:nvPr/>
          </p:nvSpPr>
          <p:spPr>
            <a:xfrm>
              <a:off x="3195" y="4517"/>
              <a:ext cx="6735" cy="3059"/>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6295"/>
                </a:solidFill>
              </a:endParaRPr>
            </a:p>
          </p:txBody>
        </p:sp>
        <p:sp>
          <p:nvSpPr>
            <p:cNvPr id="6" name="内容占位符 2"/>
            <p:cNvSpPr txBox="1"/>
            <p:nvPr/>
          </p:nvSpPr>
          <p:spPr>
            <a:xfrm>
              <a:off x="3195" y="4525"/>
              <a:ext cx="6735" cy="3005"/>
            </a:xfrm>
            <a:prstGeom prst="rect">
              <a:avLst/>
            </a:prstGeom>
            <a:effectLst>
              <a:glow rad="12700">
                <a:schemeClr val="accent1">
                  <a:alpha val="40000"/>
                </a:schemeClr>
              </a:glow>
              <a:reflection stA="45000" endPos="3000" dist="50800" dir="5400000" sy="-100000" algn="bl" rotWithShape="0"/>
            </a:effectLst>
          </p:spPr>
          <p:txBody>
            <a:bodyPr vert="horz" lIns="91440" tIns="45720" rIns="91440" bIns="45720" rtlCol="0" anchor="ctr" anchorCtr="0">
              <a:noAutofit/>
            </a:bodyPr>
            <a:lstStyle>
              <a:lvl1pPr marL="406400" indent="-406400" algn="l" defTabSz="1625600" rtl="0" eaLnBrk="1" latinLnBrk="0" hangingPunct="1">
                <a:lnSpc>
                  <a:spcPct val="100000"/>
                </a:lnSpc>
                <a:spcBef>
                  <a:spcPts val="1780"/>
                </a:spcBef>
                <a:buFont typeface="Arial" panose="020B0604020202020204" pitchFamily="34" charset="0"/>
                <a:buChar char="•"/>
                <a:defRPr sz="24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1219200" indent="-406400" algn="l" defTabSz="1625600" rtl="0" eaLnBrk="1" latinLnBrk="0" hangingPunct="1">
                <a:lnSpc>
                  <a:spcPct val="100000"/>
                </a:lnSpc>
                <a:spcBef>
                  <a:spcPts val="890"/>
                </a:spcBef>
                <a:buFont typeface="Arial" panose="020B0604020202020204" pitchFamily="34" charset="0"/>
                <a:buChar char="•"/>
                <a:defRPr sz="20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100000"/>
                </a:lnSpc>
                <a:spcBef>
                  <a:spcPts val="890"/>
                </a:spcBef>
                <a:buFont typeface="Arial" panose="020B0604020202020204" pitchFamily="34" charset="0"/>
                <a:buChar char="•"/>
                <a:defRPr sz="20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9pPr>
            </a:lstStyle>
            <a:p>
              <a:pPr marL="0" indent="0" fontAlgn="auto">
                <a:lnSpc>
                  <a:spcPct val="150000"/>
                </a:lnSpc>
                <a:spcBef>
                  <a:spcPts val="0"/>
                </a:spcBef>
                <a:buNone/>
              </a:pPr>
              <a:r>
                <a:rPr lang="zh-CN" altLang="en-US" sz="1400" b="0" dirty="0">
                  <a:solidFill>
                    <a:srgbClr val="056295"/>
                  </a:solidFill>
                </a:rPr>
                <a:t>综合经济实力跃上新台阶，</a:t>
              </a:r>
              <a:r>
                <a:rPr lang="zh-CN" altLang="en-US" sz="2000" dirty="0">
                  <a:solidFill>
                    <a:srgbClr val="056295"/>
                  </a:solidFill>
                </a:rPr>
                <a:t>国土空间开发保护格局不断优化。</a:t>
              </a:r>
              <a:r>
                <a:rPr lang="zh-CN" altLang="en-US" sz="1400" b="0" dirty="0">
                  <a:solidFill>
                    <a:srgbClr val="056295"/>
                  </a:solidFill>
                </a:rPr>
                <a:t>绿色转型成效显著，城乡人居环境显著提升；区域交通网络基本成熟，主动融入长三角、积极联动淮河生态经济带、深度对接淮上城区、全面共建蚌埠都市区取得积极进展，国土空间治理体系基本</a:t>
              </a:r>
              <a:r>
                <a:rPr lang="zh-CN" altLang="en-US" sz="1400" b="0" dirty="0" smtClean="0">
                  <a:solidFill>
                    <a:srgbClr val="056295"/>
                  </a:solidFill>
                </a:rPr>
                <a:t>建立</a:t>
              </a:r>
              <a:endParaRPr lang="zh-CN" altLang="en-US" sz="1400" b="0" dirty="0">
                <a:solidFill>
                  <a:srgbClr val="056295"/>
                </a:solidFill>
              </a:endParaRPr>
            </a:p>
          </p:txBody>
        </p:sp>
      </p:grpSp>
      <p:sp>
        <p:nvSpPr>
          <p:cNvPr id="7" name="内容占位符 2"/>
          <p:cNvSpPr txBox="1"/>
          <p:nvPr/>
        </p:nvSpPr>
        <p:spPr>
          <a:xfrm>
            <a:off x="343535" y="7853680"/>
            <a:ext cx="1261745" cy="481330"/>
          </a:xfrm>
          <a:prstGeom prst="roundRect">
            <a:avLst/>
          </a:prstGeom>
          <a:solidFill>
            <a:srgbClr val="589BD3"/>
          </a:solidFill>
        </p:spPr>
        <p:txBody>
          <a:bodyPr vert="horz" lIns="91440" tIns="45720" rIns="91440" bIns="45720" rtlCol="0" anchor="ctr" anchorCtr="0">
            <a:noAutofit/>
          </a:bodyPr>
          <a:lstStyle>
            <a:defPPr>
              <a:defRPr lang="zh-CN"/>
            </a:defPPr>
            <a:lvl1pPr indent="0" defTabSz="1625600" fontAlgn="auto">
              <a:lnSpc>
                <a:spcPts val="2800"/>
              </a:lnSpc>
              <a:spcBef>
                <a:spcPts val="0"/>
              </a:spcBef>
              <a:buFont typeface="Arial" panose="020B0604020202020204" pitchFamily="34" charset="0"/>
              <a:buNone/>
              <a:defRPr sz="2000" b="1">
                <a:solidFill>
                  <a:srgbClr val="056DA7"/>
                </a:solidFill>
                <a:latin typeface="微软雅黑" panose="020B0503020204020204" pitchFamily="34" charset="-122"/>
                <a:ea typeface="微软雅黑" panose="020B0503020204020204" pitchFamily="34" charset="-122"/>
              </a:defRPr>
            </a:lvl1pPr>
            <a:lvl2pPr marL="1219200" indent="-406400" defTabSz="1625600">
              <a:lnSpc>
                <a:spcPct val="100000"/>
              </a:lnSpc>
              <a:spcBef>
                <a:spcPts val="890"/>
              </a:spcBef>
              <a:buFont typeface="Arial" panose="020B0604020202020204" pitchFamily="34" charset="0"/>
              <a:buChar char="•"/>
              <a:defRPr sz="2000" b="1">
                <a:solidFill>
                  <a:schemeClr val="accent1">
                    <a:lumMod val="50000"/>
                  </a:schemeClr>
                </a:solidFill>
                <a:latin typeface="微软雅黑" panose="020B0503020204020204" pitchFamily="34" charset="-122"/>
                <a:ea typeface="微软雅黑" panose="020B0503020204020204" pitchFamily="34" charset="-122"/>
              </a:defRPr>
            </a:lvl2pPr>
            <a:lvl3pPr marL="2032000" indent="-406400" defTabSz="1625600">
              <a:lnSpc>
                <a:spcPct val="100000"/>
              </a:lnSpc>
              <a:spcBef>
                <a:spcPts val="890"/>
              </a:spcBef>
              <a:buFont typeface="Arial" panose="020B0604020202020204" pitchFamily="34" charset="0"/>
              <a:buChar char="•"/>
              <a:defRPr sz="2000">
                <a:solidFill>
                  <a:schemeClr val="accent1">
                    <a:lumMod val="50000"/>
                  </a:schemeClr>
                </a:solidFill>
                <a:latin typeface="微软雅黑" panose="020B0503020204020204" pitchFamily="34" charset="-122"/>
                <a:ea typeface="微软雅黑" panose="020B0503020204020204" pitchFamily="34" charset="-122"/>
              </a:defRPr>
            </a:lvl3pPr>
            <a:lvl4pPr marL="2844800" indent="-406400" defTabSz="1625600">
              <a:lnSpc>
                <a:spcPct val="100000"/>
              </a:lnSpc>
              <a:spcBef>
                <a:spcPts val="890"/>
              </a:spcBef>
              <a:buFont typeface="Arial" panose="020B0604020202020204" pitchFamily="34" charset="0"/>
              <a:buChar char="•"/>
              <a:defRPr sz="2000">
                <a:latin typeface="微软雅黑" panose="020B0503020204020204" pitchFamily="34" charset="-122"/>
                <a:ea typeface="微软雅黑" panose="020B0503020204020204" pitchFamily="34" charset="-122"/>
              </a:defRPr>
            </a:lvl4pPr>
            <a:lvl5pPr marL="3657600" indent="-406400" defTabSz="1625600">
              <a:lnSpc>
                <a:spcPct val="100000"/>
              </a:lnSpc>
              <a:spcBef>
                <a:spcPts val="890"/>
              </a:spcBef>
              <a:buFont typeface="Arial" panose="020B0604020202020204" pitchFamily="34" charset="0"/>
              <a:buChar char="•"/>
              <a:defRPr sz="2000">
                <a:latin typeface="微软雅黑" panose="020B0503020204020204" pitchFamily="34" charset="-122"/>
                <a:ea typeface="微软雅黑" panose="020B0503020204020204" pitchFamily="34" charset="-122"/>
              </a:defRPr>
            </a:lvl5pPr>
            <a:lvl6pPr marL="4470400" indent="-406400" defTabSz="1625600">
              <a:lnSpc>
                <a:spcPct val="90000"/>
              </a:lnSpc>
              <a:spcBef>
                <a:spcPts val="890"/>
              </a:spcBef>
              <a:buFont typeface="Arial" panose="020B0604020202020204" pitchFamily="34" charset="0"/>
              <a:buChar char="•"/>
              <a:defRPr sz="3200"/>
            </a:lvl6pPr>
            <a:lvl7pPr marL="5283200" indent="-406400" defTabSz="1625600">
              <a:lnSpc>
                <a:spcPct val="90000"/>
              </a:lnSpc>
              <a:spcBef>
                <a:spcPts val="890"/>
              </a:spcBef>
              <a:buFont typeface="Arial" panose="020B0604020202020204" pitchFamily="34" charset="0"/>
              <a:buChar char="•"/>
              <a:defRPr sz="3200"/>
            </a:lvl7pPr>
            <a:lvl8pPr marL="6096000" indent="-406400" defTabSz="1625600">
              <a:lnSpc>
                <a:spcPct val="90000"/>
              </a:lnSpc>
              <a:spcBef>
                <a:spcPts val="890"/>
              </a:spcBef>
              <a:buFont typeface="Arial" panose="020B0604020202020204" pitchFamily="34" charset="0"/>
              <a:buChar char="•"/>
              <a:defRPr sz="3200"/>
            </a:lvl8pPr>
            <a:lvl9pPr marL="6908800" indent="-406400" defTabSz="1625600">
              <a:lnSpc>
                <a:spcPct val="90000"/>
              </a:lnSpc>
              <a:spcBef>
                <a:spcPts val="890"/>
              </a:spcBef>
              <a:buFont typeface="Arial" panose="020B0604020202020204" pitchFamily="34" charset="0"/>
              <a:buChar char="•"/>
              <a:defRPr sz="3200"/>
            </a:lvl9pPr>
          </a:lstStyle>
          <a:p>
            <a:r>
              <a:rPr lang="en-US" altLang="zh-CN" dirty="0">
                <a:solidFill>
                  <a:srgbClr val="056295"/>
                </a:solidFill>
              </a:rPr>
              <a:t> 2050</a:t>
            </a:r>
            <a:r>
              <a:rPr lang="zh-CN" altLang="en-US" dirty="0">
                <a:solidFill>
                  <a:srgbClr val="056295"/>
                </a:solidFill>
              </a:rPr>
              <a:t>年</a:t>
            </a:r>
            <a:endParaRPr lang="zh-CN" altLang="zh-CN" dirty="0">
              <a:solidFill>
                <a:srgbClr val="056295"/>
              </a:solidFill>
            </a:endParaRPr>
          </a:p>
        </p:txBody>
      </p:sp>
      <p:grpSp>
        <p:nvGrpSpPr>
          <p:cNvPr id="20" name="组合 19"/>
          <p:cNvGrpSpPr/>
          <p:nvPr/>
        </p:nvGrpSpPr>
        <p:grpSpPr>
          <a:xfrm>
            <a:off x="1806084" y="7430135"/>
            <a:ext cx="4649913" cy="1536065"/>
            <a:chOff x="3118" y="11905"/>
            <a:chExt cx="6812" cy="2419"/>
          </a:xfrm>
        </p:grpSpPr>
        <p:sp>
          <p:nvSpPr>
            <p:cNvPr id="12" name="矩形 11"/>
            <p:cNvSpPr/>
            <p:nvPr/>
          </p:nvSpPr>
          <p:spPr>
            <a:xfrm>
              <a:off x="3118" y="11905"/>
              <a:ext cx="6812" cy="2413"/>
            </a:xfrm>
            <a:prstGeom prst="rect">
              <a:avLst/>
            </a:prstGeom>
            <a:solidFill>
              <a:srgbClr val="9EA5C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6295"/>
                </a:solidFill>
              </a:endParaRPr>
            </a:p>
          </p:txBody>
        </p:sp>
        <p:sp>
          <p:nvSpPr>
            <p:cNvPr id="8" name="内容占位符 2"/>
            <p:cNvSpPr txBox="1"/>
            <p:nvPr/>
          </p:nvSpPr>
          <p:spPr>
            <a:xfrm>
              <a:off x="3118" y="11907"/>
              <a:ext cx="6800" cy="2417"/>
            </a:xfrm>
            <a:prstGeom prst="rect">
              <a:avLst/>
            </a:prstGeom>
            <a:solidFill>
              <a:srgbClr val="0E90D8">
                <a:alpha val="49020"/>
              </a:srgbClr>
            </a:solidFill>
          </p:spPr>
          <p:txBody>
            <a:bodyPr vert="horz" lIns="91440" tIns="45720" rIns="91440" bIns="45720" rtlCol="0" anchor="ctr" anchorCtr="0">
              <a:noAutofit/>
            </a:bodyPr>
            <a:lstStyle>
              <a:lvl1pPr marL="406400" indent="-406400" algn="l" defTabSz="1625600" rtl="0" eaLnBrk="1" latinLnBrk="0" hangingPunct="1">
                <a:lnSpc>
                  <a:spcPct val="100000"/>
                </a:lnSpc>
                <a:spcBef>
                  <a:spcPts val="1780"/>
                </a:spcBef>
                <a:buFont typeface="Arial" panose="020B0604020202020204" pitchFamily="34" charset="0"/>
                <a:buChar char="•"/>
                <a:defRPr sz="24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1219200" indent="-406400" algn="l" defTabSz="1625600" rtl="0" eaLnBrk="1" latinLnBrk="0" hangingPunct="1">
                <a:lnSpc>
                  <a:spcPct val="100000"/>
                </a:lnSpc>
                <a:spcBef>
                  <a:spcPts val="890"/>
                </a:spcBef>
                <a:buFont typeface="Arial" panose="020B0604020202020204" pitchFamily="34" charset="0"/>
                <a:buChar char="•"/>
                <a:defRPr sz="20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100000"/>
                </a:lnSpc>
                <a:spcBef>
                  <a:spcPts val="890"/>
                </a:spcBef>
                <a:buFont typeface="Arial" panose="020B0604020202020204" pitchFamily="34" charset="0"/>
                <a:buChar char="•"/>
                <a:defRPr sz="20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9pPr>
            </a:lstStyle>
            <a:p>
              <a:pPr marL="0" indent="0" fontAlgn="auto">
                <a:lnSpc>
                  <a:spcPts val="2800"/>
                </a:lnSpc>
                <a:spcBef>
                  <a:spcPts val="0"/>
                </a:spcBef>
                <a:buNone/>
              </a:pPr>
              <a:r>
                <a:rPr lang="zh-CN" altLang="zh-CN" sz="2000" dirty="0">
                  <a:solidFill>
                    <a:srgbClr val="056295"/>
                  </a:solidFill>
                </a:rPr>
                <a:t>农业空间</a:t>
              </a:r>
              <a:r>
                <a:rPr lang="zh-CN" altLang="zh-CN" sz="1400" b="0" dirty="0">
                  <a:solidFill>
                    <a:srgbClr val="056295"/>
                  </a:solidFill>
                </a:rPr>
                <a:t>绿色高产、</a:t>
              </a:r>
              <a:r>
                <a:rPr lang="zh-CN" altLang="zh-CN" sz="2000" dirty="0">
                  <a:solidFill>
                    <a:srgbClr val="056295"/>
                  </a:solidFill>
                </a:rPr>
                <a:t>生态空间</a:t>
              </a:r>
              <a:r>
                <a:rPr lang="zh-CN" altLang="en-US" sz="1400" b="0" dirty="0">
                  <a:solidFill>
                    <a:srgbClr val="056295"/>
                  </a:solidFill>
                </a:rPr>
                <a:t>水</a:t>
              </a:r>
              <a:r>
                <a:rPr lang="zh-CN" altLang="zh-CN" sz="1400" b="0" dirty="0">
                  <a:solidFill>
                    <a:srgbClr val="056295"/>
                  </a:solidFill>
                </a:rPr>
                <a:t>清</a:t>
              </a:r>
              <a:r>
                <a:rPr lang="zh-CN" altLang="en-US" sz="1400" b="0" dirty="0">
                  <a:solidFill>
                    <a:srgbClr val="056295"/>
                  </a:solidFill>
                </a:rPr>
                <a:t>岸绿</a:t>
              </a:r>
              <a:r>
                <a:rPr lang="zh-CN" altLang="zh-CN" sz="1400" b="0" dirty="0">
                  <a:solidFill>
                    <a:srgbClr val="056295"/>
                  </a:solidFill>
                </a:rPr>
                <a:t>、</a:t>
              </a:r>
              <a:endParaRPr lang="zh-CN" altLang="zh-CN" sz="1400" b="0" dirty="0">
                <a:solidFill>
                  <a:srgbClr val="056295"/>
                </a:solidFill>
              </a:endParaRPr>
            </a:p>
            <a:p>
              <a:pPr marL="0" indent="0" fontAlgn="auto">
                <a:lnSpc>
                  <a:spcPts val="2800"/>
                </a:lnSpc>
                <a:spcBef>
                  <a:spcPts val="0"/>
                </a:spcBef>
                <a:buNone/>
              </a:pPr>
              <a:r>
                <a:rPr lang="zh-CN" altLang="zh-CN" sz="2000" dirty="0">
                  <a:solidFill>
                    <a:srgbClr val="056295"/>
                  </a:solidFill>
                </a:rPr>
                <a:t>城乡空间</a:t>
              </a:r>
              <a:r>
                <a:rPr lang="zh-CN" altLang="zh-CN" sz="1400" b="0" dirty="0">
                  <a:solidFill>
                    <a:srgbClr val="056295"/>
                  </a:solidFill>
                </a:rPr>
                <a:t>高效宜居，</a:t>
              </a:r>
              <a:r>
                <a:rPr lang="zh-CN" altLang="zh-CN" sz="2000" dirty="0">
                  <a:solidFill>
                    <a:srgbClr val="056295"/>
                  </a:solidFill>
                </a:rPr>
                <a:t>空间魅力</a:t>
              </a:r>
              <a:r>
                <a:rPr lang="zh-CN" altLang="zh-CN" sz="1400" b="0" dirty="0">
                  <a:solidFill>
                    <a:srgbClr val="056295"/>
                  </a:solidFill>
                </a:rPr>
                <a:t>彰显特色；</a:t>
              </a:r>
              <a:endParaRPr lang="zh-CN" altLang="zh-CN" sz="1400" b="0" dirty="0">
                <a:solidFill>
                  <a:srgbClr val="056295"/>
                </a:solidFill>
              </a:endParaRPr>
            </a:p>
            <a:p>
              <a:pPr marL="0" indent="0" fontAlgn="auto">
                <a:lnSpc>
                  <a:spcPts val="2800"/>
                </a:lnSpc>
                <a:spcBef>
                  <a:spcPts val="0"/>
                </a:spcBef>
                <a:buNone/>
              </a:pPr>
              <a:r>
                <a:rPr lang="zh-CN" altLang="zh-CN" sz="1400" b="0" dirty="0">
                  <a:solidFill>
                    <a:srgbClr val="056295"/>
                  </a:solidFill>
                </a:rPr>
                <a:t>重大功能布局完善有序，形成安全、高效、宜居、魅力、和谐的国土空间格局</a:t>
              </a:r>
              <a:endParaRPr lang="zh-CN" altLang="zh-CN" sz="1400" b="0" dirty="0">
                <a:solidFill>
                  <a:srgbClr val="056295"/>
                </a:solidFill>
              </a:endParaRPr>
            </a:p>
          </p:txBody>
        </p:sp>
      </p:grpSp>
      <p:sp>
        <p:nvSpPr>
          <p:cNvPr id="10" name="灯片编号占位符 9"/>
          <p:cNvSpPr>
            <a:spLocks noGrp="1"/>
          </p:cNvSpPr>
          <p:nvPr>
            <p:ph type="sldNum" sz="quarter" idx="12"/>
          </p:nvPr>
        </p:nvSpPr>
        <p:spPr/>
        <p:txBody>
          <a:bodyPr/>
          <a:lstStyle/>
          <a:p>
            <a:fld id="{8886FA7B-F871-4E12-A366-D771B5170A55}" type="slidenum">
              <a:rPr lang="zh-CN" altLang="en-US" smtClean="0"/>
            </a:fld>
            <a:endParaRPr lang="zh-CN" altLang="en-US"/>
          </a:p>
        </p:txBody>
      </p:sp>
      <p:grpSp>
        <p:nvGrpSpPr>
          <p:cNvPr id="14" name="组合 13"/>
          <p:cNvGrpSpPr/>
          <p:nvPr/>
        </p:nvGrpSpPr>
        <p:grpSpPr>
          <a:xfrm>
            <a:off x="1805476" y="5133086"/>
            <a:ext cx="4642314" cy="1924664"/>
            <a:chOff x="2945" y="8111"/>
            <a:chExt cx="6985" cy="3378"/>
          </a:xfrm>
          <a:solidFill>
            <a:srgbClr val="23A7F1">
              <a:alpha val="29020"/>
            </a:srgbClr>
          </a:solidFill>
        </p:grpSpPr>
        <p:sp>
          <p:nvSpPr>
            <p:cNvPr id="11" name="矩形 10"/>
            <p:cNvSpPr/>
            <p:nvPr/>
          </p:nvSpPr>
          <p:spPr>
            <a:xfrm>
              <a:off x="3025" y="8111"/>
              <a:ext cx="6905" cy="3177"/>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6295"/>
                </a:solidFill>
              </a:endParaRPr>
            </a:p>
          </p:txBody>
        </p:sp>
        <p:sp>
          <p:nvSpPr>
            <p:cNvPr id="5" name="内容占位符 2"/>
            <p:cNvSpPr txBox="1"/>
            <p:nvPr/>
          </p:nvSpPr>
          <p:spPr>
            <a:xfrm>
              <a:off x="2945" y="8111"/>
              <a:ext cx="6985" cy="3378"/>
            </a:xfrm>
            <a:prstGeom prst="rect">
              <a:avLst/>
            </a:prstGeom>
            <a:solidFill>
              <a:srgbClr val="9FC5E5"/>
            </a:solidFill>
            <a:effectLst>
              <a:outerShdw blurRad="50800" dist="38100" dir="2700000" algn="tl" rotWithShape="0">
                <a:prstClr val="black">
                  <a:alpha val="40000"/>
                </a:prstClr>
              </a:outerShdw>
            </a:effectLst>
          </p:spPr>
          <p:txBody>
            <a:bodyPr vert="horz" lIns="91440" tIns="45720" rIns="91440" bIns="45720" rtlCol="0" anchor="ctr" anchorCtr="0">
              <a:noAutofit/>
            </a:bodyPr>
            <a:lstStyle>
              <a:lvl1pPr marL="406400" indent="-406400" algn="l" defTabSz="1625600" rtl="0" eaLnBrk="1" latinLnBrk="0" hangingPunct="1">
                <a:lnSpc>
                  <a:spcPct val="100000"/>
                </a:lnSpc>
                <a:spcBef>
                  <a:spcPts val="1780"/>
                </a:spcBef>
                <a:buFont typeface="Arial" panose="020B0604020202020204" pitchFamily="34" charset="0"/>
                <a:buChar char="•"/>
                <a:defRPr sz="24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1219200" indent="-406400" algn="l" defTabSz="1625600" rtl="0" eaLnBrk="1" latinLnBrk="0" hangingPunct="1">
                <a:lnSpc>
                  <a:spcPct val="100000"/>
                </a:lnSpc>
                <a:spcBef>
                  <a:spcPts val="890"/>
                </a:spcBef>
                <a:buFont typeface="Arial" panose="020B0604020202020204" pitchFamily="34" charset="0"/>
                <a:buChar char="•"/>
                <a:defRPr sz="20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100000"/>
                </a:lnSpc>
                <a:spcBef>
                  <a:spcPts val="890"/>
                </a:spcBef>
                <a:buFont typeface="Arial" panose="020B0604020202020204" pitchFamily="34" charset="0"/>
                <a:buChar char="•"/>
                <a:defRPr sz="20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9pPr>
            </a:lstStyle>
            <a:p>
              <a:pPr marL="0" indent="0" fontAlgn="auto">
                <a:lnSpc>
                  <a:spcPct val="150000"/>
                </a:lnSpc>
                <a:spcBef>
                  <a:spcPts val="0"/>
                </a:spcBef>
                <a:buNone/>
              </a:pPr>
              <a:r>
                <a:rPr lang="zh-CN" altLang="en-US" sz="1400" b="0" dirty="0">
                  <a:solidFill>
                    <a:srgbClr val="056295"/>
                  </a:solidFill>
                </a:rPr>
                <a:t>综合经济实力实质性跃升</a:t>
              </a:r>
              <a:r>
                <a:rPr lang="zh-CN" altLang="zh-CN" sz="1400" b="0" dirty="0">
                  <a:solidFill>
                    <a:srgbClr val="056295"/>
                  </a:solidFill>
                </a:rPr>
                <a:t>，</a:t>
              </a:r>
              <a:r>
                <a:rPr lang="zh-CN" altLang="en-US" sz="1400" b="0" dirty="0">
                  <a:solidFill>
                    <a:srgbClr val="056295"/>
                  </a:solidFill>
                </a:rPr>
                <a:t>基本实现“</a:t>
              </a:r>
              <a:r>
                <a:rPr lang="zh-CN" altLang="en-US" sz="2000" dirty="0">
                  <a:solidFill>
                    <a:srgbClr val="056295"/>
                  </a:solidFill>
                </a:rPr>
                <a:t>长三角著名蔬菜产业基地、皖北知名生态旅游基地</a:t>
              </a:r>
              <a:r>
                <a:rPr lang="zh-CN" altLang="en-US" sz="1400" b="0" dirty="0">
                  <a:solidFill>
                    <a:srgbClr val="056295"/>
                  </a:solidFill>
                </a:rPr>
                <a:t>”的目标</a:t>
              </a:r>
              <a:r>
                <a:rPr lang="zh-CN" altLang="zh-CN" sz="1400" b="0" dirty="0">
                  <a:solidFill>
                    <a:srgbClr val="056295"/>
                  </a:solidFill>
                </a:rPr>
                <a:t>；</a:t>
              </a:r>
              <a:r>
                <a:rPr lang="zh-CN" altLang="en-US" sz="1400" b="0" dirty="0">
                  <a:solidFill>
                    <a:srgbClr val="056295"/>
                  </a:solidFill>
                </a:rPr>
                <a:t>可持续的国土空间格局和宜居环境成为城市重要竞争力，国土空间治理体系和治理能力现代化水平走在省内前列</a:t>
              </a:r>
              <a:endParaRPr lang="zh-CN" altLang="zh-CN" sz="1400" b="0" dirty="0">
                <a:solidFill>
                  <a:srgbClr val="056295"/>
                </a:solidFill>
              </a:endParaRPr>
            </a:p>
          </p:txBody>
        </p:sp>
      </p:grpSp>
      <p:cxnSp>
        <p:nvCxnSpPr>
          <p:cNvPr id="58" name="直接连接符 57"/>
          <p:cNvCxnSpPr>
            <a:stCxn id="4" idx="2"/>
            <a:endCxn id="7" idx="0"/>
          </p:cNvCxnSpPr>
          <p:nvPr/>
        </p:nvCxnSpPr>
        <p:spPr>
          <a:xfrm>
            <a:off x="974029" y="4041692"/>
            <a:ext cx="635" cy="3811905"/>
          </a:xfrm>
          <a:prstGeom prst="line">
            <a:avLst/>
          </a:prstGeom>
          <a:ln w="12700">
            <a:solidFill>
              <a:srgbClr val="056DA7"/>
            </a:solidFill>
            <a:prstDash val="sysDash"/>
          </a:ln>
        </p:spPr>
        <p:style>
          <a:lnRef idx="1">
            <a:schemeClr val="accent1"/>
          </a:lnRef>
          <a:fillRef idx="0">
            <a:schemeClr val="accent1"/>
          </a:fillRef>
          <a:effectRef idx="0">
            <a:schemeClr val="accent1"/>
          </a:effectRef>
          <a:fontRef idx="minor">
            <a:schemeClr val="tx1"/>
          </a:fontRef>
        </p:style>
      </p:cxnSp>
      <p:sp>
        <p:nvSpPr>
          <p:cNvPr id="45" name="内容占位符 2"/>
          <p:cNvSpPr txBox="1"/>
          <p:nvPr/>
        </p:nvSpPr>
        <p:spPr>
          <a:xfrm>
            <a:off x="343535" y="5739130"/>
            <a:ext cx="1261110" cy="520700"/>
          </a:xfrm>
          <a:prstGeom prst="roundRect">
            <a:avLst/>
          </a:prstGeom>
          <a:solidFill>
            <a:srgbClr val="9FC5E5"/>
          </a:solidFill>
          <a:ln>
            <a:noFill/>
          </a:ln>
        </p:spPr>
        <p:txBody>
          <a:bodyPr vert="horz" lIns="91440" tIns="45720" rIns="91440" bIns="45720" rtlCol="0">
            <a:normAutofit/>
          </a:bodyPr>
          <a:lstStyle>
            <a:lvl1pPr marL="406400" indent="-406400" algn="l" defTabSz="1625600" rtl="0" eaLnBrk="1" latinLnBrk="0" hangingPunct="1">
              <a:lnSpc>
                <a:spcPct val="100000"/>
              </a:lnSpc>
              <a:spcBef>
                <a:spcPts val="1780"/>
              </a:spcBef>
              <a:buFont typeface="Arial" panose="020B0604020202020204" pitchFamily="34" charset="0"/>
              <a:buChar char="•"/>
              <a:defRPr sz="24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1219200" indent="-406400" algn="l" defTabSz="1625600" rtl="0" eaLnBrk="1" latinLnBrk="0" hangingPunct="1">
              <a:lnSpc>
                <a:spcPct val="100000"/>
              </a:lnSpc>
              <a:spcBef>
                <a:spcPts val="890"/>
              </a:spcBef>
              <a:buFont typeface="Arial" panose="020B0604020202020204" pitchFamily="34" charset="0"/>
              <a:buChar char="•"/>
              <a:defRPr sz="20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100000"/>
              </a:lnSpc>
              <a:spcBef>
                <a:spcPts val="890"/>
              </a:spcBef>
              <a:buFont typeface="Arial" panose="020B0604020202020204" pitchFamily="34" charset="0"/>
              <a:buChar char="•"/>
              <a:defRPr sz="20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9pPr>
          </a:lstStyle>
          <a:p>
            <a:pPr marL="0" indent="0" algn="ctr">
              <a:buFont typeface="Arial" panose="020B0604020202020204" pitchFamily="34" charset="0"/>
              <a:buNone/>
            </a:pPr>
            <a:r>
              <a:rPr lang="en-US" altLang="zh-CN" sz="2000" dirty="0">
                <a:solidFill>
                  <a:srgbClr val="056295"/>
                </a:solidFill>
              </a:rPr>
              <a:t>2035</a:t>
            </a:r>
            <a:r>
              <a:rPr lang="zh-CN" altLang="en-US" sz="2000" dirty="0">
                <a:solidFill>
                  <a:srgbClr val="056295"/>
                </a:solidFill>
              </a:rPr>
              <a:t>年</a:t>
            </a:r>
            <a:endParaRPr lang="zh-CN" altLang="zh-CN" sz="2000" dirty="0">
              <a:solidFill>
                <a:srgbClr val="056295"/>
              </a:solidFill>
            </a:endParaRPr>
          </a:p>
          <a:p>
            <a:pPr marL="0" indent="0" algn="ctr">
              <a:buFont typeface="Arial" panose="020B0604020202020204" pitchFamily="34" charset="0"/>
              <a:buNone/>
            </a:pPr>
            <a:endParaRPr lang="zh-CN" altLang="en-US" sz="2000" dirty="0">
              <a:solidFill>
                <a:srgbClr val="056295"/>
              </a:solidFill>
            </a:endParaRPr>
          </a:p>
        </p:txBody>
      </p:sp>
      <p:sp>
        <p:nvSpPr>
          <p:cNvPr id="25" name="文本框 24"/>
          <p:cNvSpPr txBox="1"/>
          <p:nvPr>
            <p:custDataLst>
              <p:tags r:id="rId1"/>
            </p:custDataLst>
          </p:nvPr>
        </p:nvSpPr>
        <p:spPr>
          <a:xfrm>
            <a:off x="-1270" y="415290"/>
            <a:ext cx="6859270" cy="320040"/>
          </a:xfrm>
          <a:prstGeom prst="rect">
            <a:avLst/>
          </a:prstGeom>
          <a:noFill/>
        </p:spPr>
        <p:txBody>
          <a:bodyPr wrap="square" rtlCol="0">
            <a:noAutofit/>
          </a:bodyPr>
          <a:lstStyle/>
          <a:p>
            <a:pPr algn="ctr"/>
            <a:r>
              <a:rPr lang="zh-CN" altLang="en-US" sz="1200" b="1" dirty="0">
                <a:ln w="0"/>
                <a:solidFill>
                  <a:srgbClr val="056DA7"/>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梅桥镇国土空间总体规划（</a:t>
            </a:r>
            <a:r>
              <a:rPr lang="en-US" altLang="zh-CN" sz="1200" b="1" dirty="0">
                <a:solidFill>
                  <a:srgbClr val="056DA7"/>
                </a:solidFill>
                <a:latin typeface="微软雅黑" panose="020B0503020204020204" pitchFamily="34" charset="-122"/>
                <a:ea typeface="微软雅黑" panose="020B0503020204020204" pitchFamily="34" charset="-122"/>
                <a:cs typeface="微软雅黑" panose="020B0503020204020204" pitchFamily="34" charset="-122"/>
                <a:sym typeface="+mn-ea"/>
              </a:rPr>
              <a:t>2021-2035</a:t>
            </a:r>
            <a:r>
              <a:rPr lang="zh-CN" altLang="en-US" sz="1200" b="1" dirty="0">
                <a:solidFill>
                  <a:srgbClr val="056DA7"/>
                </a:solidFill>
                <a:latin typeface="微软雅黑" panose="020B0503020204020204" pitchFamily="34" charset="-122"/>
                <a:ea typeface="微软雅黑" panose="020B0503020204020204" pitchFamily="34" charset="-122"/>
                <a:cs typeface="微软雅黑" panose="020B0503020204020204" pitchFamily="34" charset="-122"/>
                <a:sym typeface="+mn-ea"/>
              </a:rPr>
              <a:t>年）草案公示</a:t>
            </a:r>
            <a:endParaRPr lang="zh-CN" altLang="en-US" sz="1200" b="1" dirty="0">
              <a:solidFill>
                <a:srgbClr val="056DA7"/>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UNIT_TABLE_BEAUTIFY" val="smartTable{bc77e6ab-aef4-4864-b50c-c1ee3f988ebc}"/>
  <p:tag name="TABLE_ENDDRAG_ORIGIN_RECT" val="480*97"/>
  <p:tag name="TABLE_ENDDRAG_RECT" val="27*193*480*97"/>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PP_MARK_KEY" val="f90a49de-89d7-4867-b4d3-97238ae43849"/>
  <p:tag name="COMMONDATA" val="eyJoZGlkIjoiODJmMjBkMjE0ZWNmYzE5MTA5ZDJlOWI5YTJiOTcyZTQifQ=="/>
  <p:tag name="RESOURCE_RECORD_KEY" val="{&quot;70&quot;:[3313694]}"/>
  <p:tag name="commondata" val="eyJoZGlkIjoiYTI4OWQzMTNjYTVkY2IzNGU5MGM0ZWI5NmIwNWU0YmMifQ=="/>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53DDA8">
            <a:alpha val="50000"/>
          </a:srgbClr>
        </a:solidFill>
        <a:ln>
          <a:noFill/>
        </a:ln>
      </a:spPr>
      <a:bodyPr rtlCol="0" anchor="ctr"/>
      <a:lstStyle>
        <a:defPPr algn="ctr">
          <a:defRPr lang="zh-CN" altLang="en-US"/>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8816</Words>
  <Application>WPS 演示</Application>
  <PresentationFormat>A4 纸张(210x297 毫米)</PresentationFormat>
  <Paragraphs>715</Paragraphs>
  <Slides>36</Slides>
  <Notes>15</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36</vt:i4>
      </vt:variant>
    </vt:vector>
  </HeadingPairs>
  <TitlesOfParts>
    <vt:vector size="49" baseType="lpstr">
      <vt:lpstr>Arial</vt:lpstr>
      <vt:lpstr>宋体</vt:lpstr>
      <vt:lpstr>Wingdings</vt:lpstr>
      <vt:lpstr>微软雅黑</vt:lpstr>
      <vt:lpstr>Times New Roman</vt:lpstr>
      <vt:lpstr>Cambria</vt:lpstr>
      <vt:lpstr>隶书</vt:lpstr>
      <vt:lpstr>Wingdings</vt:lpstr>
      <vt:lpstr>等线 Light</vt:lpstr>
      <vt:lpstr>等线</vt:lpstr>
      <vt:lpstr>Arial Unicode MS</vt:lpstr>
      <vt:lpstr>Calibri</vt:lpstr>
      <vt:lpstr>Office 主题​​</vt:lpstr>
      <vt:lpstr>梅桥镇国土空间总体规划 </vt:lpstr>
      <vt:lpstr>草案公示公告 Draft Announcement</vt:lpstr>
      <vt:lpstr>前    言 PREFACE</vt:lpstr>
      <vt:lpstr>目    录 CONTENTS</vt:lpstr>
      <vt:lpstr>01</vt:lpstr>
      <vt:lpstr>1.1 指导思想</vt:lpstr>
      <vt:lpstr>1.3 规划范围与期限</vt:lpstr>
      <vt:lpstr>02</vt:lpstr>
      <vt:lpstr>2.1 规划定位</vt:lpstr>
      <vt:lpstr>2.2 国土空间开发保护策略</vt:lpstr>
      <vt:lpstr>03</vt:lpstr>
      <vt:lpstr>3.1 国土空间总体格局</vt:lpstr>
      <vt:lpstr>3.2 国土空间用途结构</vt:lpstr>
      <vt:lpstr>3.3 三条控制线</vt:lpstr>
      <vt:lpstr>3.4 国土空间用途结构</vt:lpstr>
      <vt:lpstr>04</vt:lpstr>
      <vt:lpstr>4.1 村庄分级分类</vt:lpstr>
      <vt:lpstr>4.2 特色村庄发展指引</vt:lpstr>
      <vt:lpstr>05</vt:lpstr>
      <vt:lpstr>5.1   生态修复</vt:lpstr>
      <vt:lpstr>5.2   国土综合整治</vt:lpstr>
      <vt:lpstr>PowerPoint 演示文稿</vt:lpstr>
      <vt:lpstr>6.1 综合交通体系</vt:lpstr>
      <vt:lpstr>6.2 公共服务设施</vt:lpstr>
      <vt:lpstr>6.3 市政、水利、防灾</vt:lpstr>
      <vt:lpstr>07</vt:lpstr>
      <vt:lpstr>7.1 历史文化保护</vt:lpstr>
      <vt:lpstr>7.2 特色风貌塑造</vt:lpstr>
      <vt:lpstr>08</vt:lpstr>
      <vt:lpstr>8.1 优化城镇用地布局</vt:lpstr>
      <vt:lpstr>8.2 加大公共空间与绿地系统建设</vt:lpstr>
      <vt:lpstr>8.3 提升公共管理与公共服务设施配置</vt:lpstr>
      <vt:lpstr>8.4 完善道路交通设施建设</vt:lpstr>
      <vt:lpstr>09</vt:lpstr>
      <vt:lpstr>9.1 单元划分</vt:lpstr>
      <vt:lpstr>9.2 分期实施</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怀远县国土空间总体规划 （2021-2035年）</dc:title>
  <dc:creator>lenovo</dc:creator>
  <cp:lastModifiedBy>Administrator</cp:lastModifiedBy>
  <cp:revision>538</cp:revision>
  <dcterms:created xsi:type="dcterms:W3CDTF">2023-02-02T03:44:00Z</dcterms:created>
  <dcterms:modified xsi:type="dcterms:W3CDTF">2024-01-12T08:04:23Z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6B3F664B5D0349D28069E50C2DFDB061_13</vt:lpwstr>
  </property>
  <property fmtid="{D5CDD505-2E9C-101B-9397-08002B2CF9AE}" pid="3" name="KSOProductBuildVer">
    <vt:lpwstr>2052-12.1.0.16120</vt:lpwstr>
  </property>
</Properties>
</file>